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58" r:id="rId5"/>
    <p:sldId id="282" r:id="rId6"/>
    <p:sldId id="261" r:id="rId7"/>
    <p:sldId id="264" r:id="rId8"/>
    <p:sldId id="293" r:id="rId9"/>
    <p:sldId id="286" r:id="rId10"/>
    <p:sldId id="287" r:id="rId11"/>
    <p:sldId id="288" r:id="rId12"/>
    <p:sldId id="28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Brown" initials="KB" lastIdx="3" clrIdx="0">
    <p:extLst>
      <p:ext uri="{19B8F6BF-5375-455C-9EA6-DF929625EA0E}">
        <p15:presenceInfo xmlns:p15="http://schemas.microsoft.com/office/powerpoint/2012/main" userId="S::k28brown@uwaterloo.ca::f1770efc-d92a-4855-ad34-00aeaf3ec0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0B1"/>
    <a:srgbClr val="5CAB51"/>
    <a:srgbClr val="FF8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8"/>
    <p:restoredTop sz="69689" autoAdjust="0"/>
  </p:normalViewPr>
  <p:slideViewPr>
    <p:cSldViewPr snapToGrid="0" snapToObjects="1">
      <p:cViewPr varScale="1">
        <p:scale>
          <a:sx n="52" d="100"/>
          <a:sy n="52" d="100"/>
        </p:scale>
        <p:origin x="92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87049-2281-F747-98E8-FCE05013812E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20DD45-724E-1845-B87A-17A99F476B8C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819464F4-405A-7645-9959-A48232CDD513}" type="parTrans" cxnId="{538F91A4-EB09-B54C-BD95-309C613A442B}">
      <dgm:prSet/>
      <dgm:spPr/>
      <dgm:t>
        <a:bodyPr/>
        <a:lstStyle/>
        <a:p>
          <a:endParaRPr lang="en-US"/>
        </a:p>
      </dgm:t>
    </dgm:pt>
    <dgm:pt modelId="{BB8327CF-AB47-4642-B83F-88A0B93F6334}" type="sibTrans" cxnId="{538F91A4-EB09-B54C-BD95-309C613A442B}">
      <dgm:prSet/>
      <dgm:spPr/>
      <dgm:t>
        <a:bodyPr/>
        <a:lstStyle/>
        <a:p>
          <a:endParaRPr lang="en-US"/>
        </a:p>
      </dgm:t>
    </dgm:pt>
    <dgm:pt modelId="{EE5793BD-7264-5A42-A14D-1900F9DEC769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Institutional, strategic initiatives &amp; practices prioritize effective teaching </a:t>
          </a:r>
        </a:p>
      </dgm:t>
    </dgm:pt>
    <dgm:pt modelId="{4A60878E-42F1-9446-A606-4A6BD03AD76F}" type="parTrans" cxnId="{C7D7BCF3-244B-F449-883B-809D31223CEC}">
      <dgm:prSet/>
      <dgm:spPr/>
      <dgm:t>
        <a:bodyPr/>
        <a:lstStyle/>
        <a:p>
          <a:endParaRPr lang="en-US"/>
        </a:p>
      </dgm:t>
    </dgm:pt>
    <dgm:pt modelId="{8331BBF7-FE38-6544-BF98-85F2BCC20E55}" type="sibTrans" cxnId="{C7D7BCF3-244B-F449-883B-809D31223CEC}">
      <dgm:prSet/>
      <dgm:spPr/>
      <dgm:t>
        <a:bodyPr/>
        <a:lstStyle/>
        <a:p>
          <a:endParaRPr lang="en-US"/>
        </a:p>
      </dgm:t>
    </dgm:pt>
    <dgm:pt modelId="{DB28195D-16EE-6F4E-A0F3-75C1FDB45CDD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863776CA-1C5D-CD49-BADD-CA087589B695}" type="parTrans" cxnId="{0F0571B0-562A-FC46-BED1-D87DD55FFF3F}">
      <dgm:prSet/>
      <dgm:spPr/>
      <dgm:t>
        <a:bodyPr/>
        <a:lstStyle/>
        <a:p>
          <a:endParaRPr lang="en-US"/>
        </a:p>
      </dgm:t>
    </dgm:pt>
    <dgm:pt modelId="{46786A3A-0698-C443-B971-EA72793D7927}" type="sibTrans" cxnId="{0F0571B0-562A-FC46-BED1-D87DD55FFF3F}">
      <dgm:prSet/>
      <dgm:spPr/>
      <dgm:t>
        <a:bodyPr/>
        <a:lstStyle/>
        <a:p>
          <a:endParaRPr lang="en-US"/>
        </a:p>
      </dgm:t>
    </dgm:pt>
    <dgm:pt modelId="{F110CC2C-E27D-D24D-A6EF-341DF103EDC9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Assessment of teaching is constructive &amp; flexible </a:t>
          </a:r>
        </a:p>
      </dgm:t>
    </dgm:pt>
    <dgm:pt modelId="{42019A76-E280-6A41-99FA-2344174D387B}" type="parTrans" cxnId="{C4DC88E6-D26E-0941-9C6F-194E939B39A1}">
      <dgm:prSet/>
      <dgm:spPr/>
      <dgm:t>
        <a:bodyPr/>
        <a:lstStyle/>
        <a:p>
          <a:endParaRPr lang="en-US"/>
        </a:p>
      </dgm:t>
    </dgm:pt>
    <dgm:pt modelId="{110241C1-C6D4-DD49-9C23-D09771F33319}" type="sibTrans" cxnId="{C4DC88E6-D26E-0941-9C6F-194E939B39A1}">
      <dgm:prSet/>
      <dgm:spPr/>
      <dgm:t>
        <a:bodyPr/>
        <a:lstStyle/>
        <a:p>
          <a:endParaRPr lang="en-US"/>
        </a:p>
      </dgm:t>
    </dgm:pt>
    <dgm:pt modelId="{B32CB771-B2D9-8B42-8DA0-3BE316D59529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67F74173-83B0-0C46-920F-0835CDCACE41}" type="parTrans" cxnId="{CF519811-4D57-C14C-8E8B-4501A05DDF28}">
      <dgm:prSet/>
      <dgm:spPr/>
      <dgm:t>
        <a:bodyPr/>
        <a:lstStyle/>
        <a:p>
          <a:endParaRPr lang="en-US"/>
        </a:p>
      </dgm:t>
    </dgm:pt>
    <dgm:pt modelId="{852AC03C-7E6A-564F-9225-7D1BB2BEB28A}" type="sibTrans" cxnId="{CF519811-4D57-C14C-8E8B-4501A05DDF28}">
      <dgm:prSet/>
      <dgm:spPr/>
      <dgm:t>
        <a:bodyPr/>
        <a:lstStyle/>
        <a:p>
          <a:endParaRPr lang="en-US"/>
        </a:p>
      </dgm:t>
    </dgm:pt>
    <dgm:pt modelId="{EA5156E5-AF80-1745-BD19-5BC9E00BBB83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Effective teaching is implemented</a:t>
          </a:r>
        </a:p>
      </dgm:t>
    </dgm:pt>
    <dgm:pt modelId="{3245BD8E-C3C8-E24A-B0D9-CAB0C44565C1}" type="parTrans" cxnId="{4AA23908-7644-E647-A2C3-6B4CF453F68F}">
      <dgm:prSet/>
      <dgm:spPr/>
      <dgm:t>
        <a:bodyPr/>
        <a:lstStyle/>
        <a:p>
          <a:endParaRPr lang="en-US"/>
        </a:p>
      </dgm:t>
    </dgm:pt>
    <dgm:pt modelId="{43442EE9-C383-A44D-8EF1-A82B0F219B1E}" type="sibTrans" cxnId="{4AA23908-7644-E647-A2C3-6B4CF453F68F}">
      <dgm:prSet/>
      <dgm:spPr/>
      <dgm:t>
        <a:bodyPr/>
        <a:lstStyle/>
        <a:p>
          <a:endParaRPr lang="en-US"/>
        </a:p>
      </dgm:t>
    </dgm:pt>
    <dgm:pt modelId="{78C4519B-92D6-0144-9F0A-0208C8A78084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DDC5CB8F-9A57-724E-826B-F9FD8EF631C7}" type="parTrans" cxnId="{62A10AFA-7062-A145-8FE8-9252DBB1675D}">
      <dgm:prSet/>
      <dgm:spPr/>
      <dgm:t>
        <a:bodyPr/>
        <a:lstStyle/>
        <a:p>
          <a:endParaRPr lang="en-US"/>
        </a:p>
      </dgm:t>
    </dgm:pt>
    <dgm:pt modelId="{C91278B7-1F3D-BA4B-A89B-0A904596CB23}" type="sibTrans" cxnId="{62A10AFA-7062-A145-8FE8-9252DBB1675D}">
      <dgm:prSet/>
      <dgm:spPr/>
      <dgm:t>
        <a:bodyPr/>
        <a:lstStyle/>
        <a:p>
          <a:endParaRPr lang="en-US"/>
        </a:p>
      </dgm:t>
    </dgm:pt>
    <dgm:pt modelId="{7A4C44D8-6A73-6A46-AEAC-DED69008808A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5</a:t>
          </a:r>
        </a:p>
      </dgm:t>
    </dgm:pt>
    <dgm:pt modelId="{A14767E6-7955-5A4D-A27B-135C214AC24B}" type="parTrans" cxnId="{BE0A52DC-7325-7F49-A231-0F327C9EFAC3}">
      <dgm:prSet/>
      <dgm:spPr/>
      <dgm:t>
        <a:bodyPr/>
        <a:lstStyle/>
        <a:p>
          <a:endParaRPr lang="en-US"/>
        </a:p>
      </dgm:t>
    </dgm:pt>
    <dgm:pt modelId="{BD4C570D-158C-7745-8393-07D94BC9A482}" type="sibTrans" cxnId="{BE0A52DC-7325-7F49-A231-0F327C9EFAC3}">
      <dgm:prSet/>
      <dgm:spPr/>
      <dgm:t>
        <a:bodyPr/>
        <a:lstStyle/>
        <a:p>
          <a:endParaRPr lang="en-US"/>
        </a:p>
      </dgm:t>
    </dgm:pt>
    <dgm:pt modelId="{8148964D-96C1-A34D-873E-5D42A286EC4F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Infrastructure exists to support teaching </a:t>
          </a:r>
        </a:p>
      </dgm:t>
    </dgm:pt>
    <dgm:pt modelId="{576DF872-63AD-7440-88D3-9B3C1F28DA7A}" type="parTrans" cxnId="{F98217F3-205B-1A4D-B50D-C9320F621A0C}">
      <dgm:prSet/>
      <dgm:spPr/>
      <dgm:t>
        <a:bodyPr/>
        <a:lstStyle/>
        <a:p>
          <a:endParaRPr lang="en-US"/>
        </a:p>
      </dgm:t>
    </dgm:pt>
    <dgm:pt modelId="{3BF505C6-5996-7C4F-B13A-365697CD3EA3}" type="sibTrans" cxnId="{F98217F3-205B-1A4D-B50D-C9320F621A0C}">
      <dgm:prSet/>
      <dgm:spPr/>
      <dgm:t>
        <a:bodyPr/>
        <a:lstStyle/>
        <a:p>
          <a:endParaRPr lang="en-US"/>
        </a:p>
      </dgm:t>
    </dgm:pt>
    <dgm:pt modelId="{A6D88A92-A28A-3249-A8F3-E1656B643A52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6</a:t>
          </a:r>
        </a:p>
      </dgm:t>
    </dgm:pt>
    <dgm:pt modelId="{EFC0974D-C738-6148-A008-E8547FFFA877}" type="parTrans" cxnId="{A9D81F4A-0E01-C549-84D0-7AD67C7A1741}">
      <dgm:prSet/>
      <dgm:spPr/>
      <dgm:t>
        <a:bodyPr/>
        <a:lstStyle/>
        <a:p>
          <a:endParaRPr lang="en-US"/>
        </a:p>
      </dgm:t>
    </dgm:pt>
    <dgm:pt modelId="{9C9E2E4E-6F19-E14E-A5C4-CCC535340969}" type="sibTrans" cxnId="{A9D81F4A-0E01-C549-84D0-7AD67C7A1741}">
      <dgm:prSet/>
      <dgm:spPr/>
      <dgm:t>
        <a:bodyPr/>
        <a:lstStyle/>
        <a:p>
          <a:endParaRPr lang="en-US"/>
        </a:p>
      </dgm:t>
    </dgm:pt>
    <dgm:pt modelId="{6088AAEB-E8B7-BD44-8201-73BC665718D4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Broad engagement occurs around teaching </a:t>
          </a:r>
        </a:p>
      </dgm:t>
    </dgm:pt>
    <dgm:pt modelId="{E66EACDB-2581-C844-B19F-A51A5555B0F3}" type="parTrans" cxnId="{265D8920-D7BC-AB49-9316-0B054E4BC15D}">
      <dgm:prSet/>
      <dgm:spPr/>
      <dgm:t>
        <a:bodyPr/>
        <a:lstStyle/>
        <a:p>
          <a:endParaRPr lang="en-US"/>
        </a:p>
      </dgm:t>
    </dgm:pt>
    <dgm:pt modelId="{414699DC-76E5-5545-836E-855FF080B705}" type="sibTrans" cxnId="{265D8920-D7BC-AB49-9316-0B054E4BC15D}">
      <dgm:prSet/>
      <dgm:spPr/>
      <dgm:t>
        <a:bodyPr/>
        <a:lstStyle/>
        <a:p>
          <a:endParaRPr lang="en-US"/>
        </a:p>
      </dgm:t>
    </dgm:pt>
    <dgm:pt modelId="{8AB01E87-5ECA-7645-B55D-AC5FF1232433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Effective teaching is recognized &amp; rewarded</a:t>
          </a:r>
        </a:p>
      </dgm:t>
    </dgm:pt>
    <dgm:pt modelId="{52FA2593-7FCF-7448-94F9-DDAA81734B14}" type="parTrans" cxnId="{435DAA9C-2BEE-DA4B-B70F-BEBF9BF3DD04}">
      <dgm:prSet/>
      <dgm:spPr/>
      <dgm:t>
        <a:bodyPr/>
        <a:lstStyle/>
        <a:p>
          <a:endParaRPr lang="en-US"/>
        </a:p>
      </dgm:t>
    </dgm:pt>
    <dgm:pt modelId="{3EF13B56-6551-E84C-AF03-2B5F3ADFAD60}" type="sibTrans" cxnId="{435DAA9C-2BEE-DA4B-B70F-BEBF9BF3DD04}">
      <dgm:prSet/>
      <dgm:spPr/>
      <dgm:t>
        <a:bodyPr/>
        <a:lstStyle/>
        <a:p>
          <a:endParaRPr lang="en-US"/>
        </a:p>
      </dgm:t>
    </dgm:pt>
    <dgm:pt modelId="{A6C9459C-A4C6-B54C-B529-CBCF17CB9CE8}" type="pres">
      <dgm:prSet presAssocID="{98087049-2281-F747-98E8-FCE0501381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2179D-5C1A-6343-B5FF-7559622F8787}" type="pres">
      <dgm:prSet presAssocID="{5820DD45-724E-1845-B87A-17A99F476B8C}" presName="composite" presStyleCnt="0"/>
      <dgm:spPr/>
    </dgm:pt>
    <dgm:pt modelId="{EEFA4CC2-1C87-C74C-9343-0E64EE248D40}" type="pres">
      <dgm:prSet presAssocID="{5820DD45-724E-1845-B87A-17A99F476B8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C74DD-8594-AB41-8384-CA35E986B838}" type="pres">
      <dgm:prSet presAssocID="{5820DD45-724E-1845-B87A-17A99F476B8C}" presName="descendantText" presStyleLbl="alignAcc1" presStyleIdx="0" presStyleCnt="6" custScaleX="92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23AA3-9681-3549-836B-811E286A6776}" type="pres">
      <dgm:prSet presAssocID="{BB8327CF-AB47-4642-B83F-88A0B93F6334}" presName="sp" presStyleCnt="0"/>
      <dgm:spPr/>
    </dgm:pt>
    <dgm:pt modelId="{C7EBA6F2-DF55-3E42-A4EF-6E8CE239D364}" type="pres">
      <dgm:prSet presAssocID="{DB28195D-16EE-6F4E-A0F3-75C1FDB45CDD}" presName="composite" presStyleCnt="0"/>
      <dgm:spPr/>
    </dgm:pt>
    <dgm:pt modelId="{814C309F-2FE2-6E4A-8489-2DB72A627CDF}" type="pres">
      <dgm:prSet presAssocID="{DB28195D-16EE-6F4E-A0F3-75C1FDB45CD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8AD24-24E3-B946-8F1A-D8C9694889DB}" type="pres">
      <dgm:prSet presAssocID="{DB28195D-16EE-6F4E-A0F3-75C1FDB45CDD}" presName="descendantText" presStyleLbl="alignAcc1" presStyleIdx="1" presStyleCnt="6" custScaleX="93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75037-89AB-EF4A-B91F-522C5537D852}" type="pres">
      <dgm:prSet presAssocID="{46786A3A-0698-C443-B971-EA72793D7927}" presName="sp" presStyleCnt="0"/>
      <dgm:spPr/>
    </dgm:pt>
    <dgm:pt modelId="{FDB4BBA0-AB7C-F94D-B15E-421B574FA937}" type="pres">
      <dgm:prSet presAssocID="{B32CB771-B2D9-8B42-8DA0-3BE316D59529}" presName="composite" presStyleCnt="0"/>
      <dgm:spPr/>
    </dgm:pt>
    <dgm:pt modelId="{082A094D-C037-5645-B35E-6D496AB84E82}" type="pres">
      <dgm:prSet presAssocID="{B32CB771-B2D9-8B42-8DA0-3BE316D5952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8091B-2ACC-3F40-8653-FAEF10C03018}" type="pres">
      <dgm:prSet presAssocID="{B32CB771-B2D9-8B42-8DA0-3BE316D59529}" presName="descendantText" presStyleLbl="alignAcc1" presStyleIdx="2" presStyleCnt="6" custScaleX="93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ADD76-3F6A-5B43-9EAB-C3CE434AD8CB}" type="pres">
      <dgm:prSet presAssocID="{852AC03C-7E6A-564F-9225-7D1BB2BEB28A}" presName="sp" presStyleCnt="0"/>
      <dgm:spPr/>
    </dgm:pt>
    <dgm:pt modelId="{B7E3A388-17C5-9145-896F-5EF736A314CE}" type="pres">
      <dgm:prSet presAssocID="{78C4519B-92D6-0144-9F0A-0208C8A78084}" presName="composite" presStyleCnt="0"/>
      <dgm:spPr/>
    </dgm:pt>
    <dgm:pt modelId="{646998FF-752E-3340-B21A-24F67CDAFB2A}" type="pres">
      <dgm:prSet presAssocID="{78C4519B-92D6-0144-9F0A-0208C8A7808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989AF-3E48-F347-9500-4CA7616CAB0C}" type="pres">
      <dgm:prSet presAssocID="{78C4519B-92D6-0144-9F0A-0208C8A78084}" presName="descendantText" presStyleLbl="alignAcc1" presStyleIdx="3" presStyleCnt="6" custScaleX="93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94FC4-FE66-804E-B4B3-B280B79C4693}" type="pres">
      <dgm:prSet presAssocID="{C91278B7-1F3D-BA4B-A89B-0A904596CB23}" presName="sp" presStyleCnt="0"/>
      <dgm:spPr/>
    </dgm:pt>
    <dgm:pt modelId="{69DFB12A-9BDB-C94F-B29E-05AB7587DCD9}" type="pres">
      <dgm:prSet presAssocID="{7A4C44D8-6A73-6A46-AEAC-DED69008808A}" presName="composite" presStyleCnt="0"/>
      <dgm:spPr/>
    </dgm:pt>
    <dgm:pt modelId="{9B38C4C9-C9AB-1846-8A8F-C35C723F8D81}" type="pres">
      <dgm:prSet presAssocID="{7A4C44D8-6A73-6A46-AEAC-DED69008808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A405D-309B-5946-A3E4-CE0F5BD08635}" type="pres">
      <dgm:prSet presAssocID="{7A4C44D8-6A73-6A46-AEAC-DED69008808A}" presName="descendantText" presStyleLbl="alignAcc1" presStyleIdx="4" presStyleCnt="6" custScaleX="93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D4F82-F726-5B40-8B36-7444DE36B8FA}" type="pres">
      <dgm:prSet presAssocID="{BD4C570D-158C-7745-8393-07D94BC9A482}" presName="sp" presStyleCnt="0"/>
      <dgm:spPr/>
    </dgm:pt>
    <dgm:pt modelId="{88A57429-4E99-FF41-A43E-C2978A18499F}" type="pres">
      <dgm:prSet presAssocID="{A6D88A92-A28A-3249-A8F3-E1656B643A52}" presName="composite" presStyleCnt="0"/>
      <dgm:spPr/>
    </dgm:pt>
    <dgm:pt modelId="{B497CD3A-6929-F345-80DC-B0B02138B0AA}" type="pres">
      <dgm:prSet presAssocID="{A6D88A92-A28A-3249-A8F3-E1656B643A5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BEEBF-C593-DD43-B586-487996F90C05}" type="pres">
      <dgm:prSet presAssocID="{A6D88A92-A28A-3249-A8F3-E1656B643A52}" presName="descendantText" presStyleLbl="alignAcc1" presStyleIdx="5" presStyleCnt="6" custScaleX="93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D81F4A-0E01-C549-84D0-7AD67C7A1741}" srcId="{98087049-2281-F747-98E8-FCE05013812E}" destId="{A6D88A92-A28A-3249-A8F3-E1656B643A52}" srcOrd="5" destOrd="0" parTransId="{EFC0974D-C738-6148-A008-E8547FFFA877}" sibTransId="{9C9E2E4E-6F19-E14E-A5C4-CCC535340969}"/>
    <dgm:cxn modelId="{C4DC88E6-D26E-0941-9C6F-194E939B39A1}" srcId="{DB28195D-16EE-6F4E-A0F3-75C1FDB45CDD}" destId="{F110CC2C-E27D-D24D-A6EF-341DF103EDC9}" srcOrd="0" destOrd="0" parTransId="{42019A76-E280-6A41-99FA-2344174D387B}" sibTransId="{110241C1-C6D4-DD49-9C23-D09771F33319}"/>
    <dgm:cxn modelId="{CE6F08E8-F244-774E-ACA1-3CE4CF2CFA7C}" type="presOf" srcId="{EA5156E5-AF80-1745-BD19-5BC9E00BBB83}" destId="{4688091B-2ACC-3F40-8653-FAEF10C03018}" srcOrd="0" destOrd="0" presId="urn:microsoft.com/office/officeart/2005/8/layout/chevron2"/>
    <dgm:cxn modelId="{31F83835-15FC-0A4E-8164-5B9F5EE9B117}" type="presOf" srcId="{B32CB771-B2D9-8B42-8DA0-3BE316D59529}" destId="{082A094D-C037-5645-B35E-6D496AB84E82}" srcOrd="0" destOrd="0" presId="urn:microsoft.com/office/officeart/2005/8/layout/chevron2"/>
    <dgm:cxn modelId="{F98217F3-205B-1A4D-B50D-C9320F621A0C}" srcId="{78C4519B-92D6-0144-9F0A-0208C8A78084}" destId="{8148964D-96C1-A34D-873E-5D42A286EC4F}" srcOrd="0" destOrd="0" parTransId="{576DF872-63AD-7440-88D3-9B3C1F28DA7A}" sibTransId="{3BF505C6-5996-7C4F-B13A-365697CD3EA3}"/>
    <dgm:cxn modelId="{0F0571B0-562A-FC46-BED1-D87DD55FFF3F}" srcId="{98087049-2281-F747-98E8-FCE05013812E}" destId="{DB28195D-16EE-6F4E-A0F3-75C1FDB45CDD}" srcOrd="1" destOrd="0" parTransId="{863776CA-1C5D-CD49-BADD-CA087589B695}" sibTransId="{46786A3A-0698-C443-B971-EA72793D7927}"/>
    <dgm:cxn modelId="{BE0A52DC-7325-7F49-A231-0F327C9EFAC3}" srcId="{98087049-2281-F747-98E8-FCE05013812E}" destId="{7A4C44D8-6A73-6A46-AEAC-DED69008808A}" srcOrd="4" destOrd="0" parTransId="{A14767E6-7955-5A4D-A27B-135C214AC24B}" sibTransId="{BD4C570D-158C-7745-8393-07D94BC9A482}"/>
    <dgm:cxn modelId="{265D8920-D7BC-AB49-9316-0B054E4BC15D}" srcId="{7A4C44D8-6A73-6A46-AEAC-DED69008808A}" destId="{6088AAEB-E8B7-BD44-8201-73BC665718D4}" srcOrd="0" destOrd="0" parTransId="{E66EACDB-2581-C844-B19F-A51A5555B0F3}" sibTransId="{414699DC-76E5-5545-836E-855FF080B705}"/>
    <dgm:cxn modelId="{62A10AFA-7062-A145-8FE8-9252DBB1675D}" srcId="{98087049-2281-F747-98E8-FCE05013812E}" destId="{78C4519B-92D6-0144-9F0A-0208C8A78084}" srcOrd="3" destOrd="0" parTransId="{DDC5CB8F-9A57-724E-826B-F9FD8EF631C7}" sibTransId="{C91278B7-1F3D-BA4B-A89B-0A904596CB23}"/>
    <dgm:cxn modelId="{0922B667-3367-B040-83BA-DCF28792D828}" type="presOf" srcId="{A6D88A92-A28A-3249-A8F3-E1656B643A52}" destId="{B497CD3A-6929-F345-80DC-B0B02138B0AA}" srcOrd="0" destOrd="0" presId="urn:microsoft.com/office/officeart/2005/8/layout/chevron2"/>
    <dgm:cxn modelId="{3EFEB2A2-398D-F340-9248-37BDCB84F790}" type="presOf" srcId="{78C4519B-92D6-0144-9F0A-0208C8A78084}" destId="{646998FF-752E-3340-B21A-24F67CDAFB2A}" srcOrd="0" destOrd="0" presId="urn:microsoft.com/office/officeart/2005/8/layout/chevron2"/>
    <dgm:cxn modelId="{661E88FE-3EB4-2946-9BCD-468F0529777E}" type="presOf" srcId="{EE5793BD-7264-5A42-A14D-1900F9DEC769}" destId="{6C8C74DD-8594-AB41-8384-CA35E986B838}" srcOrd="0" destOrd="0" presId="urn:microsoft.com/office/officeart/2005/8/layout/chevron2"/>
    <dgm:cxn modelId="{558A2C79-A50A-E644-B5F0-26AD20D247D7}" type="presOf" srcId="{8148964D-96C1-A34D-873E-5D42A286EC4F}" destId="{C83989AF-3E48-F347-9500-4CA7616CAB0C}" srcOrd="0" destOrd="0" presId="urn:microsoft.com/office/officeart/2005/8/layout/chevron2"/>
    <dgm:cxn modelId="{0A26EAE3-EE84-C148-A514-C84C50A4A695}" type="presOf" srcId="{6088AAEB-E8B7-BD44-8201-73BC665718D4}" destId="{40EA405D-309B-5946-A3E4-CE0F5BD08635}" srcOrd="0" destOrd="0" presId="urn:microsoft.com/office/officeart/2005/8/layout/chevron2"/>
    <dgm:cxn modelId="{DE877EF0-261F-5E41-B00A-28D179067EDC}" type="presOf" srcId="{98087049-2281-F747-98E8-FCE05013812E}" destId="{A6C9459C-A4C6-B54C-B529-CBCF17CB9CE8}" srcOrd="0" destOrd="0" presId="urn:microsoft.com/office/officeart/2005/8/layout/chevron2"/>
    <dgm:cxn modelId="{0C184747-394E-4542-99DC-0FF098026F3D}" type="presOf" srcId="{7A4C44D8-6A73-6A46-AEAC-DED69008808A}" destId="{9B38C4C9-C9AB-1846-8A8F-C35C723F8D81}" srcOrd="0" destOrd="0" presId="urn:microsoft.com/office/officeart/2005/8/layout/chevron2"/>
    <dgm:cxn modelId="{435DAA9C-2BEE-DA4B-B70F-BEBF9BF3DD04}" srcId="{A6D88A92-A28A-3249-A8F3-E1656B643A52}" destId="{8AB01E87-5ECA-7645-B55D-AC5FF1232433}" srcOrd="0" destOrd="0" parTransId="{52FA2593-7FCF-7448-94F9-DDAA81734B14}" sibTransId="{3EF13B56-6551-E84C-AF03-2B5F3ADFAD60}"/>
    <dgm:cxn modelId="{CF519811-4D57-C14C-8E8B-4501A05DDF28}" srcId="{98087049-2281-F747-98E8-FCE05013812E}" destId="{B32CB771-B2D9-8B42-8DA0-3BE316D59529}" srcOrd="2" destOrd="0" parTransId="{67F74173-83B0-0C46-920F-0835CDCACE41}" sibTransId="{852AC03C-7E6A-564F-9225-7D1BB2BEB28A}"/>
    <dgm:cxn modelId="{22570FEA-6A24-6A4A-A859-1C0EF57A8B41}" type="presOf" srcId="{5820DD45-724E-1845-B87A-17A99F476B8C}" destId="{EEFA4CC2-1C87-C74C-9343-0E64EE248D40}" srcOrd="0" destOrd="0" presId="urn:microsoft.com/office/officeart/2005/8/layout/chevron2"/>
    <dgm:cxn modelId="{E666710E-00EF-EB40-8643-263E78E7CB73}" type="presOf" srcId="{F110CC2C-E27D-D24D-A6EF-341DF103EDC9}" destId="{1758AD24-24E3-B946-8F1A-D8C9694889DB}" srcOrd="0" destOrd="0" presId="urn:microsoft.com/office/officeart/2005/8/layout/chevron2"/>
    <dgm:cxn modelId="{69553AA9-EB97-5E4B-9E34-F8DEF0BC1699}" type="presOf" srcId="{8AB01E87-5ECA-7645-B55D-AC5FF1232433}" destId="{B2FBEEBF-C593-DD43-B586-487996F90C05}" srcOrd="0" destOrd="0" presId="urn:microsoft.com/office/officeart/2005/8/layout/chevron2"/>
    <dgm:cxn modelId="{4AA23908-7644-E647-A2C3-6B4CF453F68F}" srcId="{B32CB771-B2D9-8B42-8DA0-3BE316D59529}" destId="{EA5156E5-AF80-1745-BD19-5BC9E00BBB83}" srcOrd="0" destOrd="0" parTransId="{3245BD8E-C3C8-E24A-B0D9-CAB0C44565C1}" sibTransId="{43442EE9-C383-A44D-8EF1-A82B0F219B1E}"/>
    <dgm:cxn modelId="{C7D7BCF3-244B-F449-883B-809D31223CEC}" srcId="{5820DD45-724E-1845-B87A-17A99F476B8C}" destId="{EE5793BD-7264-5A42-A14D-1900F9DEC769}" srcOrd="0" destOrd="0" parTransId="{4A60878E-42F1-9446-A606-4A6BD03AD76F}" sibTransId="{8331BBF7-FE38-6544-BF98-85F2BCC20E55}"/>
    <dgm:cxn modelId="{65FE6AB4-3533-6343-BAA5-6AC499E68A99}" type="presOf" srcId="{DB28195D-16EE-6F4E-A0F3-75C1FDB45CDD}" destId="{814C309F-2FE2-6E4A-8489-2DB72A627CDF}" srcOrd="0" destOrd="0" presId="urn:microsoft.com/office/officeart/2005/8/layout/chevron2"/>
    <dgm:cxn modelId="{538F91A4-EB09-B54C-BD95-309C613A442B}" srcId="{98087049-2281-F747-98E8-FCE05013812E}" destId="{5820DD45-724E-1845-B87A-17A99F476B8C}" srcOrd="0" destOrd="0" parTransId="{819464F4-405A-7645-9959-A48232CDD513}" sibTransId="{BB8327CF-AB47-4642-B83F-88A0B93F6334}"/>
    <dgm:cxn modelId="{86004D97-8A48-A145-916B-5666E4E18BF1}" type="presParOf" srcId="{A6C9459C-A4C6-B54C-B529-CBCF17CB9CE8}" destId="{7452179D-5C1A-6343-B5FF-7559622F8787}" srcOrd="0" destOrd="0" presId="urn:microsoft.com/office/officeart/2005/8/layout/chevron2"/>
    <dgm:cxn modelId="{C8DCA7D1-9CA3-B94D-801B-FFA57990C031}" type="presParOf" srcId="{7452179D-5C1A-6343-B5FF-7559622F8787}" destId="{EEFA4CC2-1C87-C74C-9343-0E64EE248D40}" srcOrd="0" destOrd="0" presId="urn:microsoft.com/office/officeart/2005/8/layout/chevron2"/>
    <dgm:cxn modelId="{8B70EB11-4AD1-6E4C-9DB5-5283EA00F061}" type="presParOf" srcId="{7452179D-5C1A-6343-B5FF-7559622F8787}" destId="{6C8C74DD-8594-AB41-8384-CA35E986B838}" srcOrd="1" destOrd="0" presId="urn:microsoft.com/office/officeart/2005/8/layout/chevron2"/>
    <dgm:cxn modelId="{BAC3C6C7-4F55-234E-BE42-EFDF1223EC46}" type="presParOf" srcId="{A6C9459C-A4C6-B54C-B529-CBCF17CB9CE8}" destId="{27623AA3-9681-3549-836B-811E286A6776}" srcOrd="1" destOrd="0" presId="urn:microsoft.com/office/officeart/2005/8/layout/chevron2"/>
    <dgm:cxn modelId="{24E9D7DF-4E0D-D646-93FD-9DD444ED3FEB}" type="presParOf" srcId="{A6C9459C-A4C6-B54C-B529-CBCF17CB9CE8}" destId="{C7EBA6F2-DF55-3E42-A4EF-6E8CE239D364}" srcOrd="2" destOrd="0" presId="urn:microsoft.com/office/officeart/2005/8/layout/chevron2"/>
    <dgm:cxn modelId="{774B763E-CAEF-764C-B3A7-E2FF68F1C41A}" type="presParOf" srcId="{C7EBA6F2-DF55-3E42-A4EF-6E8CE239D364}" destId="{814C309F-2FE2-6E4A-8489-2DB72A627CDF}" srcOrd="0" destOrd="0" presId="urn:microsoft.com/office/officeart/2005/8/layout/chevron2"/>
    <dgm:cxn modelId="{C35FAAA2-45C4-9D4D-9507-4200C684EB39}" type="presParOf" srcId="{C7EBA6F2-DF55-3E42-A4EF-6E8CE239D364}" destId="{1758AD24-24E3-B946-8F1A-D8C9694889DB}" srcOrd="1" destOrd="0" presId="urn:microsoft.com/office/officeart/2005/8/layout/chevron2"/>
    <dgm:cxn modelId="{C77A2AE4-79AB-9C4C-8EB8-80FFCECA9201}" type="presParOf" srcId="{A6C9459C-A4C6-B54C-B529-CBCF17CB9CE8}" destId="{A9C75037-89AB-EF4A-B91F-522C5537D852}" srcOrd="3" destOrd="0" presId="urn:microsoft.com/office/officeart/2005/8/layout/chevron2"/>
    <dgm:cxn modelId="{17159DCE-85C6-7D43-B542-D60BBBC94744}" type="presParOf" srcId="{A6C9459C-A4C6-B54C-B529-CBCF17CB9CE8}" destId="{FDB4BBA0-AB7C-F94D-B15E-421B574FA937}" srcOrd="4" destOrd="0" presId="urn:microsoft.com/office/officeart/2005/8/layout/chevron2"/>
    <dgm:cxn modelId="{23A146F9-3E6A-5A4F-BDD9-2433BF7A7BC1}" type="presParOf" srcId="{FDB4BBA0-AB7C-F94D-B15E-421B574FA937}" destId="{082A094D-C037-5645-B35E-6D496AB84E82}" srcOrd="0" destOrd="0" presId="urn:microsoft.com/office/officeart/2005/8/layout/chevron2"/>
    <dgm:cxn modelId="{F0AB7EBE-1A38-B34B-94D8-062985CD36DE}" type="presParOf" srcId="{FDB4BBA0-AB7C-F94D-B15E-421B574FA937}" destId="{4688091B-2ACC-3F40-8653-FAEF10C03018}" srcOrd="1" destOrd="0" presId="urn:microsoft.com/office/officeart/2005/8/layout/chevron2"/>
    <dgm:cxn modelId="{B6A25520-BEFD-3A41-B95E-40F35B857AF0}" type="presParOf" srcId="{A6C9459C-A4C6-B54C-B529-CBCF17CB9CE8}" destId="{D47ADD76-3F6A-5B43-9EAB-C3CE434AD8CB}" srcOrd="5" destOrd="0" presId="urn:microsoft.com/office/officeart/2005/8/layout/chevron2"/>
    <dgm:cxn modelId="{3A41B17C-05B7-C44A-ADA3-855837EFBF84}" type="presParOf" srcId="{A6C9459C-A4C6-B54C-B529-CBCF17CB9CE8}" destId="{B7E3A388-17C5-9145-896F-5EF736A314CE}" srcOrd="6" destOrd="0" presId="urn:microsoft.com/office/officeart/2005/8/layout/chevron2"/>
    <dgm:cxn modelId="{B0BA154A-6686-EA44-BD37-4C6FC0204B7F}" type="presParOf" srcId="{B7E3A388-17C5-9145-896F-5EF736A314CE}" destId="{646998FF-752E-3340-B21A-24F67CDAFB2A}" srcOrd="0" destOrd="0" presId="urn:microsoft.com/office/officeart/2005/8/layout/chevron2"/>
    <dgm:cxn modelId="{AE36B4A5-597E-C44C-A3BE-BC8C4C7496B9}" type="presParOf" srcId="{B7E3A388-17C5-9145-896F-5EF736A314CE}" destId="{C83989AF-3E48-F347-9500-4CA7616CAB0C}" srcOrd="1" destOrd="0" presId="urn:microsoft.com/office/officeart/2005/8/layout/chevron2"/>
    <dgm:cxn modelId="{9F1B6B9A-CF7C-0248-808E-DDB22E8C823F}" type="presParOf" srcId="{A6C9459C-A4C6-B54C-B529-CBCF17CB9CE8}" destId="{8AB94FC4-FE66-804E-B4B3-B280B79C4693}" srcOrd="7" destOrd="0" presId="urn:microsoft.com/office/officeart/2005/8/layout/chevron2"/>
    <dgm:cxn modelId="{E6D7279D-7E27-3040-A7F3-ADE763362CA6}" type="presParOf" srcId="{A6C9459C-A4C6-B54C-B529-CBCF17CB9CE8}" destId="{69DFB12A-9BDB-C94F-B29E-05AB7587DCD9}" srcOrd="8" destOrd="0" presId="urn:microsoft.com/office/officeart/2005/8/layout/chevron2"/>
    <dgm:cxn modelId="{5F5B41D3-D893-EA41-B0C4-94110FFC7853}" type="presParOf" srcId="{69DFB12A-9BDB-C94F-B29E-05AB7587DCD9}" destId="{9B38C4C9-C9AB-1846-8A8F-C35C723F8D81}" srcOrd="0" destOrd="0" presId="urn:microsoft.com/office/officeart/2005/8/layout/chevron2"/>
    <dgm:cxn modelId="{EE5AA35C-6661-8641-BDDD-88B461D5F9B2}" type="presParOf" srcId="{69DFB12A-9BDB-C94F-B29E-05AB7587DCD9}" destId="{40EA405D-309B-5946-A3E4-CE0F5BD08635}" srcOrd="1" destOrd="0" presId="urn:microsoft.com/office/officeart/2005/8/layout/chevron2"/>
    <dgm:cxn modelId="{6157B9CB-5D67-0641-802F-DB23E09BE243}" type="presParOf" srcId="{A6C9459C-A4C6-B54C-B529-CBCF17CB9CE8}" destId="{E38D4F82-F726-5B40-8B36-7444DE36B8FA}" srcOrd="9" destOrd="0" presId="urn:microsoft.com/office/officeart/2005/8/layout/chevron2"/>
    <dgm:cxn modelId="{20EB5C63-DA0F-3D40-9193-A09F73B75DA9}" type="presParOf" srcId="{A6C9459C-A4C6-B54C-B529-CBCF17CB9CE8}" destId="{88A57429-4E99-FF41-A43E-C2978A18499F}" srcOrd="10" destOrd="0" presId="urn:microsoft.com/office/officeart/2005/8/layout/chevron2"/>
    <dgm:cxn modelId="{88F3F06E-2C9E-6F49-AEE8-7354C653F649}" type="presParOf" srcId="{88A57429-4E99-FF41-A43E-C2978A18499F}" destId="{B497CD3A-6929-F345-80DC-B0B02138B0AA}" srcOrd="0" destOrd="0" presId="urn:microsoft.com/office/officeart/2005/8/layout/chevron2"/>
    <dgm:cxn modelId="{B502CF32-C22E-9742-8363-EBABE4FD61EB}" type="presParOf" srcId="{88A57429-4E99-FF41-A43E-C2978A18499F}" destId="{B2FBEEBF-C593-DD43-B586-487996F90C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A4CC2-1C87-C74C-9343-0E64EE248D40}">
      <dsp:nvSpPr>
        <dsp:cNvPr id="0" name=""/>
        <dsp:cNvSpPr/>
      </dsp:nvSpPr>
      <dsp:spPr>
        <a:xfrm rot="5400000">
          <a:off x="-1541" y="125227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1</a:t>
          </a:r>
        </a:p>
      </dsp:txBody>
      <dsp:txXfrm rot="-5400000">
        <a:off x="122592" y="290736"/>
        <a:ext cx="579281" cy="248264"/>
      </dsp:txXfrm>
    </dsp:sp>
    <dsp:sp modelId="{6C8C74DD-8594-AB41-8384-CA35E986B838}">
      <dsp:nvSpPr>
        <dsp:cNvPr id="0" name=""/>
        <dsp:cNvSpPr/>
      </dsp:nvSpPr>
      <dsp:spPr>
        <a:xfrm rot="5400000">
          <a:off x="4203910" y="-3232029"/>
          <a:ext cx="537904" cy="7004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Institutional, strategic initiatives &amp; practices prioritize effective teaching </a:t>
          </a:r>
        </a:p>
      </dsp:txBody>
      <dsp:txXfrm rot="-5400000">
        <a:off x="970786" y="27353"/>
        <a:ext cx="6977895" cy="485388"/>
      </dsp:txXfrm>
    </dsp:sp>
    <dsp:sp modelId="{814C309F-2FE2-6E4A-8489-2DB72A627CDF}">
      <dsp:nvSpPr>
        <dsp:cNvPr id="0" name=""/>
        <dsp:cNvSpPr/>
      </dsp:nvSpPr>
      <dsp:spPr>
        <a:xfrm rot="5400000">
          <a:off x="-1541" y="853639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</a:t>
          </a:r>
        </a:p>
      </dsp:txBody>
      <dsp:txXfrm rot="-5400000">
        <a:off x="122592" y="1019148"/>
        <a:ext cx="579281" cy="248264"/>
      </dsp:txXfrm>
    </dsp:sp>
    <dsp:sp modelId="{1758AD24-24E3-B946-8F1A-D8C9694889DB}">
      <dsp:nvSpPr>
        <dsp:cNvPr id="0" name=""/>
        <dsp:cNvSpPr/>
      </dsp:nvSpPr>
      <dsp:spPr>
        <a:xfrm rot="5400000">
          <a:off x="4204920" y="-2528360"/>
          <a:ext cx="537904" cy="7053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Assessment of teaching is constructive &amp; flexible </a:t>
          </a:r>
        </a:p>
      </dsp:txBody>
      <dsp:txXfrm rot="-5400000">
        <a:off x="947051" y="755767"/>
        <a:ext cx="7027384" cy="485388"/>
      </dsp:txXfrm>
    </dsp:sp>
    <dsp:sp modelId="{082A094D-C037-5645-B35E-6D496AB84E82}">
      <dsp:nvSpPr>
        <dsp:cNvPr id="0" name=""/>
        <dsp:cNvSpPr/>
      </dsp:nvSpPr>
      <dsp:spPr>
        <a:xfrm rot="5400000">
          <a:off x="-1541" y="1582052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</a:t>
          </a:r>
        </a:p>
      </dsp:txBody>
      <dsp:txXfrm rot="-5400000">
        <a:off x="122592" y="1747561"/>
        <a:ext cx="579281" cy="248264"/>
      </dsp:txXfrm>
    </dsp:sp>
    <dsp:sp modelId="{4688091B-2ACC-3F40-8653-FAEF10C03018}">
      <dsp:nvSpPr>
        <dsp:cNvPr id="0" name=""/>
        <dsp:cNvSpPr/>
      </dsp:nvSpPr>
      <dsp:spPr>
        <a:xfrm rot="5400000">
          <a:off x="4204920" y="-1799947"/>
          <a:ext cx="537904" cy="7053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Effective teaching is implemented</a:t>
          </a:r>
        </a:p>
      </dsp:txBody>
      <dsp:txXfrm rot="-5400000">
        <a:off x="947051" y="1484180"/>
        <a:ext cx="7027384" cy="485388"/>
      </dsp:txXfrm>
    </dsp:sp>
    <dsp:sp modelId="{646998FF-752E-3340-B21A-24F67CDAFB2A}">
      <dsp:nvSpPr>
        <dsp:cNvPr id="0" name=""/>
        <dsp:cNvSpPr/>
      </dsp:nvSpPr>
      <dsp:spPr>
        <a:xfrm rot="5400000">
          <a:off x="-1541" y="2310465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4</a:t>
          </a:r>
        </a:p>
      </dsp:txBody>
      <dsp:txXfrm rot="-5400000">
        <a:off x="122592" y="2475974"/>
        <a:ext cx="579281" cy="248264"/>
      </dsp:txXfrm>
    </dsp:sp>
    <dsp:sp modelId="{C83989AF-3E48-F347-9500-4CA7616CAB0C}">
      <dsp:nvSpPr>
        <dsp:cNvPr id="0" name=""/>
        <dsp:cNvSpPr/>
      </dsp:nvSpPr>
      <dsp:spPr>
        <a:xfrm rot="5400000">
          <a:off x="4204920" y="-1071535"/>
          <a:ext cx="537904" cy="7053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Infrastructure exists to support teaching </a:t>
          </a:r>
        </a:p>
      </dsp:txBody>
      <dsp:txXfrm rot="-5400000">
        <a:off x="947051" y="2212592"/>
        <a:ext cx="7027384" cy="485388"/>
      </dsp:txXfrm>
    </dsp:sp>
    <dsp:sp modelId="{9B38C4C9-C9AB-1846-8A8F-C35C723F8D81}">
      <dsp:nvSpPr>
        <dsp:cNvPr id="0" name=""/>
        <dsp:cNvSpPr/>
      </dsp:nvSpPr>
      <dsp:spPr>
        <a:xfrm rot="5400000">
          <a:off x="-1541" y="3038878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5</a:t>
          </a:r>
        </a:p>
      </dsp:txBody>
      <dsp:txXfrm rot="-5400000">
        <a:off x="122592" y="3204387"/>
        <a:ext cx="579281" cy="248264"/>
      </dsp:txXfrm>
    </dsp:sp>
    <dsp:sp modelId="{40EA405D-309B-5946-A3E4-CE0F5BD08635}">
      <dsp:nvSpPr>
        <dsp:cNvPr id="0" name=""/>
        <dsp:cNvSpPr/>
      </dsp:nvSpPr>
      <dsp:spPr>
        <a:xfrm rot="5400000">
          <a:off x="4204920" y="-343122"/>
          <a:ext cx="537904" cy="7053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Broad engagement occurs around teaching </a:t>
          </a:r>
        </a:p>
      </dsp:txBody>
      <dsp:txXfrm rot="-5400000">
        <a:off x="947051" y="2941005"/>
        <a:ext cx="7027384" cy="485388"/>
      </dsp:txXfrm>
    </dsp:sp>
    <dsp:sp modelId="{B497CD3A-6929-F345-80DC-B0B02138B0AA}">
      <dsp:nvSpPr>
        <dsp:cNvPr id="0" name=""/>
        <dsp:cNvSpPr/>
      </dsp:nvSpPr>
      <dsp:spPr>
        <a:xfrm rot="5400000">
          <a:off x="-1541" y="3767291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6</a:t>
          </a:r>
        </a:p>
      </dsp:txBody>
      <dsp:txXfrm rot="-5400000">
        <a:off x="122592" y="3932800"/>
        <a:ext cx="579281" cy="248264"/>
      </dsp:txXfrm>
    </dsp:sp>
    <dsp:sp modelId="{B2FBEEBF-C593-DD43-B586-487996F90C05}">
      <dsp:nvSpPr>
        <dsp:cNvPr id="0" name=""/>
        <dsp:cNvSpPr/>
      </dsp:nvSpPr>
      <dsp:spPr>
        <a:xfrm rot="5400000">
          <a:off x="4204920" y="385290"/>
          <a:ext cx="537904" cy="7053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Effective teaching is recognized &amp; rewarded</a:t>
          </a:r>
        </a:p>
      </dsp:txBody>
      <dsp:txXfrm rot="-5400000">
        <a:off x="947051" y="3669417"/>
        <a:ext cx="7027384" cy="48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7A37-9516-DB46-94F0-F0ADB181450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123CA-4645-9343-A9BA-33783921F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1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14F1E-2D80-614E-B571-36F15CF967AA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AA1B-876E-3741-AB77-35632FB98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2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5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22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40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62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98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6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3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7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2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89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6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4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5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8885" y="444728"/>
            <a:ext cx="11432116" cy="23582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417962" y="2803013"/>
            <a:ext cx="11352276" cy="137411"/>
            <a:chOff x="284163" y="1759424"/>
            <a:chExt cx="8509067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166366" cy="137411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74519" y="444729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788" y="449005"/>
            <a:ext cx="10411968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884" y="3116191"/>
            <a:ext cx="10338816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378885" y="6227064"/>
            <a:ext cx="11432116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8" y="1298762"/>
            <a:ext cx="542544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089" y="914401"/>
            <a:ext cx="542544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588" y="2456329"/>
            <a:ext cx="542544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8885" y="452719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85" y="4801576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4800600"/>
            <a:ext cx="11146989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884" y="457199"/>
            <a:ext cx="11436096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99" y="5367338"/>
            <a:ext cx="11072284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78885" y="4280648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4778189"/>
            <a:ext cx="11146989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884" y="457200"/>
            <a:ext cx="11436096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99" y="5344927"/>
            <a:ext cx="11072284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1" y="914401"/>
            <a:ext cx="6926729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8884" y="4267201"/>
            <a:ext cx="36576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2" y="4953001"/>
            <a:ext cx="3296023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6" y="4419600"/>
            <a:ext cx="3300527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78885" y="594360"/>
            <a:ext cx="36576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dirty="0"/>
              <a:t>Drag picture to placeholder or click icon to add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378885" y="461683"/>
            <a:ext cx="11435164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28018" y="4801576"/>
            <a:ext cx="7782983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215" y="4800600"/>
            <a:ext cx="7588868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28019" y="457199"/>
            <a:ext cx="7778496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3074" y="5367338"/>
            <a:ext cx="7538009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378886" y="457200"/>
            <a:ext cx="3649133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378886" y="3364992"/>
            <a:ext cx="3649133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885" y="2133600"/>
            <a:ext cx="11432116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074279" y="2668544"/>
            <a:ext cx="5934615" cy="151193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0165" y="473076"/>
            <a:ext cx="1292352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885" y="457200"/>
            <a:ext cx="8663516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7200708" y="3332822"/>
            <a:ext cx="5934456" cy="18321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r>
              <a:rPr lang="en-CA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121" y="2133601"/>
            <a:ext cx="10757097" cy="3992563"/>
          </a:xfrm>
        </p:spPr>
        <p:txBody>
          <a:bodyPr/>
          <a:lstStyle>
            <a:lvl1pPr marL="454025" indent="-454025">
              <a:buClr>
                <a:schemeClr val="accent1">
                  <a:lumMod val="75000"/>
                </a:schemeClr>
              </a:buClr>
              <a:buFont typeface="Wingdings" charset="2"/>
              <a:buChar char="u"/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 marL="914400" indent="-457200">
              <a:buFont typeface="Courier New"/>
              <a:buChar char="o"/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 marL="1260475" indent="-346075">
              <a:buFont typeface="Wingdings" charset="2"/>
              <a:buChar char="u"/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 marL="1600200" indent="-339725">
              <a:buFont typeface="Wingdings" charset="2"/>
              <a:buChar char="u"/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 marL="1939925" indent="-331788">
              <a:buFont typeface="Wingdings" charset="2"/>
              <a:buChar char="u"/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8885" y="444729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883" y="2017059"/>
            <a:ext cx="11432116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dirty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894" y="1532965"/>
            <a:ext cx="10339045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378885" y="1906543"/>
            <a:ext cx="11435164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974519" y="444729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178" y="444729"/>
            <a:ext cx="10414623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974519" y="4801576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51207" y="2353299"/>
            <a:ext cx="11432116" cy="113394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51207" y="3475373"/>
            <a:ext cx="11435164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1207" y="2527908"/>
            <a:ext cx="11432116" cy="94746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b" anchorCtr="0">
            <a:normAutofit/>
          </a:bodyPr>
          <a:lstStyle>
            <a:lvl1pPr algn="ctr">
              <a:defRPr sz="4200" b="0" i="0" cap="none" baseline="0"/>
            </a:lvl1pPr>
          </a:lstStyle>
          <a:p>
            <a:r>
              <a:rPr lang="en-CA" dirty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883" y="443755"/>
            <a:ext cx="11432116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dirty="0"/>
              <a:t>Drag picture to placeholder or click icon to add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8885" y="4801576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74519" y="4801576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1" y="4814048"/>
            <a:ext cx="103632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CA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530" y="5862918"/>
            <a:ext cx="10309412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883" y="2151063"/>
            <a:ext cx="524256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917" y="2151063"/>
            <a:ext cx="524256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7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883" y="1735138"/>
            <a:ext cx="524256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83" y="2590800"/>
            <a:ext cx="5242560" cy="3535362"/>
          </a:xfrm>
        </p:spPr>
        <p:txBody>
          <a:bodyPr>
            <a:normAutofit/>
          </a:bodyPr>
          <a:lstStyle>
            <a:lvl1pPr marL="454025" indent="-454025">
              <a:buFont typeface="Arial" panose="020B0604020202020204" pitchFamily="34" charset="0"/>
              <a:buChar char="•"/>
              <a:defRPr sz="2200">
                <a:solidFill>
                  <a:schemeClr val="accent4">
                    <a:lumMod val="10000"/>
                  </a:schemeClr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10000"/>
                  </a:schemeClr>
                </a:solidFill>
              </a:defRPr>
            </a:lvl2pPr>
            <a:lvl3pPr marL="1260475" indent="-346075">
              <a:buFont typeface="Arial" panose="020B0604020202020204" pitchFamily="34" charset="0"/>
              <a:buChar char="•"/>
              <a:defRPr sz="1800">
                <a:solidFill>
                  <a:schemeClr val="accent4">
                    <a:lumMod val="10000"/>
                  </a:schemeClr>
                </a:solidFill>
              </a:defRPr>
            </a:lvl3pPr>
            <a:lvl4pPr marL="1600200" indent="-339725">
              <a:buFont typeface="Arial" panose="020B0604020202020204" pitchFamily="34" charset="0"/>
              <a:buChar char="•"/>
              <a:defRPr sz="1800">
                <a:solidFill>
                  <a:schemeClr val="accent4">
                    <a:lumMod val="10000"/>
                  </a:schemeClr>
                </a:solidFill>
              </a:defRPr>
            </a:lvl4pPr>
            <a:lvl5pPr marL="1939925" indent="-331788">
              <a:buFont typeface="Arial" panose="020B0604020202020204" pitchFamily="34" charset="0"/>
              <a:buChar char="•"/>
              <a:defRPr sz="1800">
                <a:solidFill>
                  <a:schemeClr val="accent4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2660" y="1735138"/>
            <a:ext cx="524256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2660" y="2590800"/>
            <a:ext cx="5242560" cy="35353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accent4">
                    <a:lumMod val="10000"/>
                  </a:schemeClr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10000"/>
                  </a:schemeClr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accent4">
                    <a:lumMod val="10000"/>
                  </a:schemeClr>
                </a:solidFill>
              </a:defRPr>
            </a:lvl3pPr>
            <a:lvl4pPr marL="1546225" indent="-285750">
              <a:buFont typeface="Arial" panose="020B0604020202020204" pitchFamily="34" charset="0"/>
              <a:buChar char="•"/>
              <a:defRPr sz="1800">
                <a:solidFill>
                  <a:schemeClr val="accent4">
                    <a:lumMod val="10000"/>
                  </a:schemeClr>
                </a:solidFill>
              </a:defRPr>
            </a:lvl4pPr>
            <a:lvl5pPr marL="1893887" indent="-285750">
              <a:buFont typeface="Arial" panose="020B0604020202020204" pitchFamily="34" charset="0"/>
              <a:buChar char="•"/>
              <a:defRPr sz="1800">
                <a:solidFill>
                  <a:schemeClr val="accent4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338" y="2133601"/>
            <a:ext cx="9435663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9915" y="64370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34D070A-D83B-FB4B-9920-E3403934FFF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264" y="6437033"/>
            <a:ext cx="8166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5279" y="167347"/>
            <a:ext cx="840828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885" y="630382"/>
            <a:ext cx="11432116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133" y="1618814"/>
            <a:ext cx="8575637" cy="10881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Exploring Waterloo’s Teaching Culture: What instructors, staff, and students</a:t>
            </a:r>
            <a:r>
              <a:rPr lang="en-US" b="1" i="1" dirty="0"/>
              <a:t> don’t know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26634" y="3392444"/>
            <a:ext cx="976846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Kristin M. Brown, PhD</a:t>
            </a:r>
            <a:r>
              <a:rPr lang="en-US" sz="2200" b="1" baseline="30000" dirty="0"/>
              <a:t>1</a:t>
            </a:r>
            <a:r>
              <a:rPr lang="en-US" sz="2200" b="1" dirty="0"/>
              <a:t>; Donna E. Ellis, PhD</a:t>
            </a:r>
            <a:r>
              <a:rPr lang="en-US" sz="2200" b="1" baseline="30000" dirty="0"/>
              <a:t>1</a:t>
            </a:r>
            <a:r>
              <a:rPr lang="en-US" sz="2200" b="1" dirty="0"/>
              <a:t>; Ken N. Meadows, PhD</a:t>
            </a:r>
            <a:r>
              <a:rPr lang="en-US" sz="2200" b="1" baseline="30000" dirty="0"/>
              <a:t>2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University of Waterloo Teaching and Learning Conference 2019</a:t>
            </a:r>
          </a:p>
          <a:p>
            <a:pPr algn="ctr"/>
            <a:r>
              <a:rPr lang="en-US" sz="2200" b="1" dirty="0"/>
              <a:t>May 2, 2019</a:t>
            </a:r>
            <a:endParaRPr lang="en-US" sz="2200" b="1" baseline="30000" dirty="0"/>
          </a:p>
          <a:p>
            <a:endParaRPr lang="en-US" sz="1200" i="1" baseline="30000" dirty="0"/>
          </a:p>
          <a:p>
            <a:endParaRPr lang="en-US" sz="1200" i="1" baseline="30000" dirty="0"/>
          </a:p>
          <a:p>
            <a:endParaRPr lang="en-US" sz="1200" i="1" baseline="30000" dirty="0"/>
          </a:p>
          <a:p>
            <a:endParaRPr lang="en-US" sz="1200" i="1" baseline="30000" dirty="0"/>
          </a:p>
          <a:p>
            <a:endParaRPr lang="en-US" sz="1200" i="1" baseline="30000" dirty="0"/>
          </a:p>
          <a:p>
            <a:endParaRPr lang="en-US" sz="1200" i="1" baseline="30000" dirty="0"/>
          </a:p>
          <a:p>
            <a:endParaRPr lang="en-US" sz="1200" i="1" baseline="30000" dirty="0"/>
          </a:p>
          <a:p>
            <a:pPr algn="ctr"/>
            <a:endParaRPr lang="en-US" sz="1500" i="1" baseline="30000" dirty="0"/>
          </a:p>
          <a:p>
            <a:pPr algn="ctr"/>
            <a:r>
              <a:rPr lang="en-US" sz="1500" i="1" baseline="30000" dirty="0"/>
              <a:t>1</a:t>
            </a:r>
            <a:r>
              <a:rPr lang="en-US" sz="1500" i="1" dirty="0"/>
              <a:t>University of Waterloo Centre for Teaching Excellence; </a:t>
            </a:r>
            <a:r>
              <a:rPr lang="en-US" sz="1500" i="1" baseline="30000" dirty="0"/>
              <a:t>2</a:t>
            </a:r>
            <a:r>
              <a:rPr lang="en-US" sz="1500" i="1" dirty="0"/>
              <a:t>Western University Centre for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7630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small group will receive a summary of the “don’t know” responses from 1 of 3 respondent groups</a:t>
            </a:r>
          </a:p>
          <a:p>
            <a:pPr lvl="1"/>
            <a:r>
              <a:rPr lang="en-US" dirty="0"/>
              <a:t>Instructors </a:t>
            </a:r>
            <a:r>
              <a:rPr lang="en-US" i="1" dirty="0"/>
              <a:t>(permanent/sessional)</a:t>
            </a:r>
          </a:p>
          <a:p>
            <a:pPr lvl="1"/>
            <a:r>
              <a:rPr lang="en-US" dirty="0"/>
              <a:t>Staff</a:t>
            </a:r>
          </a:p>
          <a:p>
            <a:pPr lvl="1"/>
            <a:r>
              <a:rPr lang="en-US" dirty="0"/>
              <a:t>Students </a:t>
            </a:r>
            <a:r>
              <a:rPr lang="en-US" i="1" dirty="0"/>
              <a:t>(undergraduate/graduate)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Which gaps seem particularly problematic if we want to continue to grow an institutional culture that values teaching and learning?</a:t>
            </a:r>
          </a:p>
          <a:p>
            <a:r>
              <a:rPr lang="en-CA" dirty="0"/>
              <a:t>Why might these gaps exist?</a:t>
            </a:r>
          </a:p>
          <a:p>
            <a:r>
              <a:rPr lang="en-CA" dirty="0"/>
              <a:t>Why do they matter?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As you discuss these questions, please consider the specific goal of </a:t>
            </a:r>
            <a:r>
              <a:rPr lang="en-CA" b="1" dirty="0"/>
              <a:t>inclusive education </a:t>
            </a:r>
            <a:r>
              <a:rPr lang="en-CA" dirty="0"/>
              <a:t>as part of our larger institutional teaching culture.</a:t>
            </a:r>
          </a:p>
        </p:txBody>
      </p:sp>
    </p:spTree>
    <p:extLst>
      <p:ext uri="{BB962C8B-B14F-4D97-AF65-F5344CB8AC3E}">
        <p14:creationId xmlns:p14="http://schemas.microsoft.com/office/powerpoint/2010/main" val="11788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/>
              <a:t>Share </a:t>
            </a:r>
            <a:r>
              <a:rPr lang="en-CA" sz="2600" b="1" dirty="0"/>
              <a:t>one major gap</a:t>
            </a:r>
            <a:r>
              <a:rPr lang="en-CA" sz="2600" dirty="0"/>
              <a:t> identified for your respondent group, why it might exist, and why you think it’s problematic.</a:t>
            </a:r>
          </a:p>
          <a:p>
            <a:endParaRPr lang="en-CA" sz="2600" dirty="0"/>
          </a:p>
          <a:p>
            <a:r>
              <a:rPr lang="en-CA" sz="2600" dirty="0"/>
              <a:t>What can we do to address these gaps?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694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Thank you.</a:t>
            </a:r>
          </a:p>
        </p:txBody>
      </p:sp>
      <p:pic>
        <p:nvPicPr>
          <p:cNvPr id="3" name="Picture 2" descr="SSHRC-CRSH_F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42" y="6210940"/>
            <a:ext cx="8078351" cy="3377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9281" y="4309682"/>
            <a:ext cx="7377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i="1" dirty="0"/>
              <a:t>“Teaching Culture Indicators: Enhancing Quality Teaching” </a:t>
            </a:r>
            <a:r>
              <a:rPr lang="en-US" dirty="0"/>
              <a:t>project is funded through an Insight Development Grant from the </a:t>
            </a:r>
            <a:br>
              <a:rPr lang="en-US" dirty="0"/>
            </a:br>
            <a:r>
              <a:rPr lang="en-US" dirty="0"/>
              <a:t>Social Sciences and Humanities Research Council of Canada </a:t>
            </a:r>
            <a:br>
              <a:rPr lang="en-US" dirty="0"/>
            </a:br>
            <a:r>
              <a:rPr lang="en-US" dirty="0"/>
              <a:t>(PI: Dr. Erika Kustra, University of Windsor).</a:t>
            </a:r>
          </a:p>
        </p:txBody>
      </p:sp>
    </p:spTree>
    <p:extLst>
      <p:ext uri="{BB962C8B-B14F-4D97-AF65-F5344CB8AC3E}">
        <p14:creationId xmlns:p14="http://schemas.microsoft.com/office/powerpoint/2010/main" val="19600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aseline="30000" dirty="0"/>
              <a:t>1</a:t>
            </a:r>
            <a:r>
              <a:rPr lang="en-US" dirty="0"/>
              <a:t>Kezar, A.J. &amp; Eckel, P.D. (2002). The effect of institutional culture on change strategies in higher education: Universal principles or culturally responsive concepts? </a:t>
            </a:r>
            <a:r>
              <a:rPr lang="en-US" i="1" dirty="0"/>
              <a:t>The Journal of Higher Education</a:t>
            </a:r>
            <a:r>
              <a:rPr lang="en-US" dirty="0"/>
              <a:t>, 73(4), 435–460.</a:t>
            </a:r>
          </a:p>
          <a:p>
            <a:pPr marL="0" indent="0">
              <a:buNone/>
            </a:pPr>
            <a:r>
              <a:rPr lang="en-US" baseline="30000" dirty="0"/>
              <a:t>2</a:t>
            </a:r>
            <a:r>
              <a:rPr lang="en-US" dirty="0"/>
              <a:t>Berger, J.B. &amp; Braxton, J.M. (1998). Revising Tinto’s interactionalist theory of student departure through theory elaboration: Examining the role of organizational attributes in the persistence process. </a:t>
            </a:r>
            <a:r>
              <a:rPr lang="en-US" i="1" dirty="0"/>
              <a:t>Research in Higher Education</a:t>
            </a:r>
            <a:r>
              <a:rPr lang="en-US" dirty="0"/>
              <a:t>, 39(2), 103–119. </a:t>
            </a:r>
          </a:p>
          <a:p>
            <a:pPr marL="0" indent="0">
              <a:buNone/>
            </a:pPr>
            <a:r>
              <a:rPr lang="en-US" baseline="30000" dirty="0"/>
              <a:t>3</a:t>
            </a:r>
            <a:r>
              <a:rPr lang="en-US" dirty="0"/>
              <a:t>Cox, B.E., McIntosh, K.L., Reason, R.D., &amp; Terenzini, P.T. (2011). A culture of teaching: Policy, perception, and practice in higher education. </a:t>
            </a:r>
            <a:r>
              <a:rPr lang="en-US" i="1" dirty="0"/>
              <a:t>Research in Higher Education</a:t>
            </a:r>
            <a:r>
              <a:rPr lang="en-US" dirty="0"/>
              <a:t>, 52(8), 808–829. </a:t>
            </a:r>
          </a:p>
          <a:p>
            <a:pPr marL="0" indent="0">
              <a:buNone/>
            </a:pPr>
            <a:r>
              <a:rPr lang="en-US" baseline="30000" dirty="0"/>
              <a:t>4</a:t>
            </a:r>
            <a:r>
              <a:rPr lang="en-US" dirty="0"/>
              <a:t>Grayson, J.P. &amp; Grayson, K. (2003). Research on retention and attrition (No. 6). Montreal: The Canada Millennium Scholarship Foundation. </a:t>
            </a:r>
          </a:p>
          <a:p>
            <a:pPr marL="0" indent="0">
              <a:buNone/>
            </a:pPr>
            <a:r>
              <a:rPr lang="cs-CZ" baseline="30000" dirty="0"/>
              <a:t>5</a:t>
            </a:r>
            <a:r>
              <a:rPr lang="cs-CZ" dirty="0"/>
              <a:t>Hénard, F. &amp; Roseveare, D. (2012). Fostering quality teaching in higher education: Policies and practices. France: Organization for Economic Co‑operation and Development.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8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Today’s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Institutional Teaching Culture Perception Surveys?</a:t>
            </a:r>
          </a:p>
          <a:p>
            <a:r>
              <a:rPr lang="en-US" dirty="0"/>
              <a:t>Why are “don’t know” responses important to reflect on?</a:t>
            </a:r>
          </a:p>
          <a:p>
            <a:r>
              <a:rPr lang="en-US" dirty="0"/>
              <a:t>What gaps are problematic and why might these gaps matter?</a:t>
            </a:r>
          </a:p>
          <a:p>
            <a:r>
              <a:rPr lang="en-US" dirty="0"/>
              <a:t>What can we do to address these gaps?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is Teaching Culture?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Embedded behaviours, values, and beliefs of an institution</a:t>
            </a:r>
            <a:r>
              <a:rPr lang="en-US" baseline="30000" dirty="0"/>
              <a:t>1</a:t>
            </a:r>
          </a:p>
          <a:p>
            <a:r>
              <a:rPr lang="en-US" dirty="0"/>
              <a:t>Can positively influence students’ learning, engagement, and persistence</a:t>
            </a:r>
            <a:r>
              <a:rPr lang="en-US" baseline="30000" dirty="0"/>
              <a:t>2,3,4</a:t>
            </a:r>
          </a:p>
        </p:txBody>
      </p:sp>
      <p:pic>
        <p:nvPicPr>
          <p:cNvPr id="5" name="Picture 4" descr="5905444584_b05514fa9e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/>
          <a:stretch/>
        </p:blipFill>
        <p:spPr>
          <a:xfrm>
            <a:off x="5861843" y="3862740"/>
            <a:ext cx="5138236" cy="2954917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6AC9EB-8A9E-6140-A395-740B81AFD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" b="8568"/>
          <a:stretch/>
        </p:blipFill>
        <p:spPr>
          <a:xfrm rot="10800000">
            <a:off x="1115262" y="3862740"/>
            <a:ext cx="4646584" cy="2954916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185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Institutional Teaching Culture Perception Surveys (ITCPS)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Surveys developed from framework of institutional indicators that support quality teaching</a:t>
            </a:r>
            <a:r>
              <a:rPr lang="en-US" baseline="30000" dirty="0"/>
              <a:t>5</a:t>
            </a:r>
          </a:p>
          <a:p>
            <a:r>
              <a:rPr lang="en-US" dirty="0"/>
              <a:t>Ultimately intended to assess perceptions of institutional teaching culture over time for different stakeholder groups</a:t>
            </a:r>
          </a:p>
        </p:txBody>
      </p:sp>
      <p:grpSp>
        <p:nvGrpSpPr>
          <p:cNvPr id="4" name="Group 304"/>
          <p:cNvGrpSpPr/>
          <p:nvPr/>
        </p:nvGrpSpPr>
        <p:grpSpPr>
          <a:xfrm>
            <a:off x="2152929" y="4941372"/>
            <a:ext cx="7840673" cy="1093625"/>
            <a:chOff x="502389" y="-1245445"/>
            <a:chExt cx="7840672" cy="1093621"/>
          </a:xfrm>
        </p:grpSpPr>
        <p:pic>
          <p:nvPicPr>
            <p:cNvPr id="5" name="image3.jpg" descr="http://www.cafad.ca/img/memberLogos/queens_logo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83041" y="-509467"/>
              <a:ext cx="1051885" cy="357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4.jpg" descr="http://www.uwindsor.ca/sites/default/files/uwin_logo.jpg"/>
            <p:cNvPicPr/>
            <p:nvPr/>
          </p:nvPicPr>
          <p:blipFill>
            <a:blip r:embed="rId4">
              <a:extLst/>
            </a:blip>
            <a:srcRect l="18675" t="11836" r="19658" b="12214"/>
            <a:stretch>
              <a:fillRect/>
            </a:stretch>
          </p:blipFill>
          <p:spPr>
            <a:xfrm>
              <a:off x="502389" y="-1130565"/>
              <a:ext cx="1069700" cy="358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5.jpg" descr="http://www.uwo.ca/biology/PSNA_2012/images/WesternU.jpg"/>
            <p:cNvPicPr/>
            <p:nvPr/>
          </p:nvPicPr>
          <p:blipFill>
            <a:blip r:embed="rId5">
              <a:extLst/>
            </a:blip>
            <a:srcRect t="12901" b="3340"/>
            <a:stretch>
              <a:fillRect/>
            </a:stretch>
          </p:blipFill>
          <p:spPr>
            <a:xfrm>
              <a:off x="2121659" y="-587841"/>
              <a:ext cx="1371774" cy="358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6.jpg" descr="http://mech.mcmaster.ca/~adspence/Images/McMasterLogo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30694" y="-1245445"/>
              <a:ext cx="1153683" cy="357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7.png" descr="http://www.logomaker.com/blog/wp-content/uploads/2013/12/University-of-Waterloo-Logo.png"/>
            <p:cNvPicPr/>
            <p:nvPr/>
          </p:nvPicPr>
          <p:blipFill>
            <a:blip r:embed="rId7">
              <a:extLst/>
            </a:blip>
            <a:srcRect l="2459" r="2669" b="9609"/>
            <a:stretch>
              <a:fillRect/>
            </a:stretch>
          </p:blipFill>
          <p:spPr>
            <a:xfrm>
              <a:off x="4042982" y="-1167913"/>
              <a:ext cx="1351900" cy="358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8.png" descr="http://static.squarespace.com/static/5198e3b8e4b07c775379afd7/t/5201df1be4b0f1c31ae300f1/1375854363947/Ryerson-University-Logo.png"/>
            <p:cNvPicPr/>
            <p:nvPr/>
          </p:nvPicPr>
          <p:blipFill>
            <a:blip r:embed="rId8">
              <a:extLst/>
            </a:blip>
            <a:srcRect l="20793" t="26729" b="10438"/>
            <a:stretch>
              <a:fillRect/>
            </a:stretch>
          </p:blipFill>
          <p:spPr>
            <a:xfrm>
              <a:off x="5618993" y="-681904"/>
              <a:ext cx="1273929" cy="351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image9.gif" descr="http://www.oiwfa.org/wb/media/logo_brock.gi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338362" y="-521225"/>
              <a:ext cx="1004699" cy="352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0.png"/>
            <p:cNvPicPr/>
            <p:nvPr/>
          </p:nvPicPr>
          <p:blipFill>
            <a:blip r:embed="rId10">
              <a:extLst/>
            </a:blip>
            <a:srcRect l="7960" t="74849" r="7057" b="4666"/>
            <a:stretch>
              <a:fillRect/>
            </a:stretch>
          </p:blipFill>
          <p:spPr>
            <a:xfrm>
              <a:off x="6668810" y="-1209945"/>
              <a:ext cx="1171902" cy="351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13998" t="22459" r="7091" b="30328"/>
          <a:stretch/>
        </p:blipFill>
        <p:spPr>
          <a:xfrm>
            <a:off x="2315177" y="5575063"/>
            <a:ext cx="1336687" cy="426069"/>
          </a:xfrm>
          <a:prstGeom prst="rect">
            <a:avLst/>
          </a:prstGeom>
        </p:spPr>
      </p:pic>
      <p:pic>
        <p:nvPicPr>
          <p:cNvPr id="14" name="Picture 13" descr="SSHRC-CRSH_FIP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42" y="6210940"/>
            <a:ext cx="8078351" cy="33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8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ITCPS Levers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5438038"/>
              </p:ext>
            </p:extLst>
          </p:nvPr>
        </p:nvGraphicFramePr>
        <p:xfrm>
          <a:off x="1003610" y="2040006"/>
          <a:ext cx="8123284" cy="44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Brace 2"/>
          <p:cNvSpPr/>
          <p:nvPr/>
        </p:nvSpPr>
        <p:spPr>
          <a:xfrm>
            <a:off x="9126894" y="2040006"/>
            <a:ext cx="905279" cy="4174582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16062" y="3593653"/>
            <a:ext cx="1236236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Agreement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16062" y="4286452"/>
            <a:ext cx="12723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Importance</a:t>
            </a:r>
          </a:p>
        </p:txBody>
      </p:sp>
    </p:spTree>
    <p:extLst>
      <p:ext uri="{BB962C8B-B14F-4D97-AF65-F5344CB8AC3E}">
        <p14:creationId xmlns:p14="http://schemas.microsoft.com/office/powerpoint/2010/main" val="31802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Waterloo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90" y="2133600"/>
            <a:ext cx="10437541" cy="4467922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Waterloo implementation: November-December 2016</a:t>
            </a:r>
          </a:p>
          <a:p>
            <a:r>
              <a:rPr lang="en-US" sz="2600" dirty="0"/>
              <a:t>3 survey versions</a:t>
            </a:r>
          </a:p>
          <a:p>
            <a:pPr lvl="1"/>
            <a:r>
              <a:rPr lang="en-US" sz="2600" dirty="0"/>
              <a:t>Instructors</a:t>
            </a:r>
          </a:p>
          <a:p>
            <a:pPr lvl="1"/>
            <a:r>
              <a:rPr lang="en-US" sz="2600" dirty="0"/>
              <a:t>Students (undergraduate &amp; graduate)</a:t>
            </a:r>
          </a:p>
          <a:p>
            <a:pPr lvl="1"/>
            <a:r>
              <a:rPr lang="en-US" sz="2600" dirty="0"/>
              <a:t>Staff who support teaching &amp; learning</a:t>
            </a:r>
          </a:p>
          <a:p>
            <a:pPr lvl="1"/>
            <a:endParaRPr lang="en-US" sz="2600" dirty="0"/>
          </a:p>
          <a:p>
            <a:r>
              <a:rPr lang="en-US" sz="2600" dirty="0"/>
              <a:t>Main campus:</a:t>
            </a:r>
          </a:p>
          <a:p>
            <a:pPr lvl="1"/>
            <a:r>
              <a:rPr lang="en-US" sz="2600" dirty="0"/>
              <a:t>All instructors teaching in Fall 2016</a:t>
            </a:r>
          </a:p>
          <a:p>
            <a:pPr lvl="1"/>
            <a:r>
              <a:rPr lang="en-US" sz="2600" dirty="0"/>
              <a:t>Administrators</a:t>
            </a:r>
          </a:p>
          <a:p>
            <a:pPr lvl="1"/>
            <a:r>
              <a:rPr lang="en-US" sz="2600" dirty="0"/>
              <a:t>All staff supporting teaching and learning</a:t>
            </a:r>
          </a:p>
          <a:p>
            <a:pPr lvl="1"/>
            <a:r>
              <a:rPr lang="en-US" sz="2600" dirty="0"/>
              <a:t>Random sample of 5,000 2</a:t>
            </a:r>
            <a:r>
              <a:rPr lang="en-US" sz="2600" baseline="30000" dirty="0"/>
              <a:t>nd</a:t>
            </a:r>
            <a:r>
              <a:rPr lang="en-US" sz="2600" dirty="0"/>
              <a:t> and 3</a:t>
            </a:r>
            <a:r>
              <a:rPr lang="en-US" sz="2600" baseline="30000" dirty="0"/>
              <a:t>rd</a:t>
            </a:r>
            <a:r>
              <a:rPr lang="en-US" sz="2600" dirty="0"/>
              <a:t> year students</a:t>
            </a:r>
          </a:p>
          <a:p>
            <a:pPr lvl="1"/>
            <a:r>
              <a:rPr lang="en-US" sz="2600" dirty="0"/>
              <a:t>All graduate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0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Waterloo Response Rate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660284"/>
              </p:ext>
            </p:extLst>
          </p:nvPr>
        </p:nvGraphicFramePr>
        <p:xfrm>
          <a:off x="1159726" y="2133600"/>
          <a:ext cx="9790772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7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Number Invited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Number of Participants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Response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Undergraduate</a:t>
                      </a:r>
                      <a:r>
                        <a:rPr lang="en-US" sz="22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Students</a:t>
                      </a:r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12.6%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Graduate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4613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19.8%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Instructors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22.8%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24.4%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29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“I don’t know” responses</a:t>
            </a:r>
          </a:p>
        </p:txBody>
      </p:sp>
    </p:spTree>
    <p:extLst>
      <p:ext uri="{BB962C8B-B14F-4D97-AF65-F5344CB8AC3E}">
        <p14:creationId xmlns:p14="http://schemas.microsoft.com/office/powerpoint/2010/main" val="151147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Why should we reflect on what respondents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“don’t know”?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individuals don’t know can tell us a lot about an institution’s existing teaching culture</a:t>
            </a:r>
          </a:p>
          <a:p>
            <a:r>
              <a:rPr lang="en-US" dirty="0"/>
              <a:t>What individuals don’t know can be an </a:t>
            </a:r>
            <a:r>
              <a:rPr lang="en-US" b="1" dirty="0"/>
              <a:t>enabler</a:t>
            </a:r>
          </a:p>
          <a:p>
            <a:pPr lvl="1"/>
            <a:r>
              <a:rPr lang="en-US" dirty="0"/>
              <a:t>Can present an opportunity for education and change/innovation</a:t>
            </a:r>
          </a:p>
          <a:p>
            <a:r>
              <a:rPr lang="en-US" dirty="0"/>
              <a:t>What individuals don’t know can be a </a:t>
            </a:r>
            <a:r>
              <a:rPr lang="en-US" b="1" dirty="0"/>
              <a:t>barrier</a:t>
            </a:r>
          </a:p>
          <a:p>
            <a:pPr lvl="1"/>
            <a:r>
              <a:rPr lang="en-US" dirty="0"/>
              <a:t>Can indicate </a:t>
            </a:r>
            <a:r>
              <a:rPr lang="en-US" dirty="0" smtClean="0"/>
              <a:t>that </a:t>
            </a:r>
            <a:r>
              <a:rPr lang="en-US" dirty="0"/>
              <a:t>individuals don’t care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trum">
  <a:themeElements>
    <a:clrScheme name="Custom 1">
      <a:dk1>
        <a:srgbClr val="103154"/>
      </a:dk1>
      <a:lt1>
        <a:srgbClr val="FFFFFF"/>
      </a:lt1>
      <a:dk2>
        <a:srgbClr val="C30EC0"/>
      </a:dk2>
      <a:lt2>
        <a:srgbClr val="0096FF"/>
      </a:lt2>
      <a:accent1>
        <a:srgbClr val="468EFF"/>
      </a:accent1>
      <a:accent2>
        <a:srgbClr val="9CCEF1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2562</TotalTime>
  <Words>703</Words>
  <Application>Microsoft Office PowerPoint</Application>
  <PresentationFormat>Widescreen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Courier New</vt:lpstr>
      <vt:lpstr>Wingdings</vt:lpstr>
      <vt:lpstr>Spectrum</vt:lpstr>
      <vt:lpstr>Exploring Waterloo’s Teaching Culture: What instructors, staff, and students don’t know</vt:lpstr>
      <vt:lpstr>Today’s Session</vt:lpstr>
      <vt:lpstr>What is Teaching Culture?</vt:lpstr>
      <vt:lpstr>Institutional Teaching Culture Perception Surveys (ITCPS)</vt:lpstr>
      <vt:lpstr>ITCPS Levers</vt:lpstr>
      <vt:lpstr>Waterloo Implementation</vt:lpstr>
      <vt:lpstr>Waterloo Response Rate</vt:lpstr>
      <vt:lpstr>“I don’t know” responses</vt:lpstr>
      <vt:lpstr>Why should we reflect on what respondents  “don’t know”?</vt:lpstr>
      <vt:lpstr>Small group activity</vt:lpstr>
      <vt:lpstr>Small group activity</vt:lpstr>
      <vt:lpstr>Large group discussion</vt:lpstr>
      <vt:lpstr>Thank you.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Curious About Where We Teach: Studying the Teaching Culture at the University of Waterloo</dc:title>
  <dc:creator>Kristin Brown</dc:creator>
  <cp:lastModifiedBy>Lindsay Shaw</cp:lastModifiedBy>
  <cp:revision>434</cp:revision>
  <dcterms:created xsi:type="dcterms:W3CDTF">2017-04-06T21:26:53Z</dcterms:created>
  <dcterms:modified xsi:type="dcterms:W3CDTF">2019-07-25T14:24:02Z</dcterms:modified>
</cp:coreProperties>
</file>