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50" r:id="rId1"/>
    <p:sldMasterId id="2147484061" r:id="rId2"/>
  </p:sldMasterIdLst>
  <p:notesMasterIdLst>
    <p:notesMasterId r:id="rId15"/>
  </p:notesMasterIdLst>
  <p:handoutMasterIdLst>
    <p:handoutMasterId r:id="rId16"/>
  </p:handoutMasterIdLst>
  <p:sldIdLst>
    <p:sldId id="321" r:id="rId3"/>
    <p:sldId id="283" r:id="rId4"/>
    <p:sldId id="288" r:id="rId5"/>
    <p:sldId id="266" r:id="rId6"/>
    <p:sldId id="270" r:id="rId7"/>
    <p:sldId id="271" r:id="rId8"/>
    <p:sldId id="295" r:id="rId9"/>
    <p:sldId id="296" r:id="rId10"/>
    <p:sldId id="319" r:id="rId11"/>
    <p:sldId id="316" r:id="rId12"/>
    <p:sldId id="272" r:id="rId13"/>
    <p:sldId id="303" r:id="rId14"/>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EFF"/>
    <a:srgbClr val="72A376"/>
    <a:srgbClr val="173377"/>
    <a:srgbClr val="78002F"/>
    <a:srgbClr val="436712"/>
    <a:srgbClr val="97003C"/>
    <a:srgbClr val="082A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7" autoAdjust="0"/>
    <p:restoredTop sz="99367" autoAdjust="0"/>
  </p:normalViewPr>
  <p:slideViewPr>
    <p:cSldViewPr showGuides="1">
      <p:cViewPr varScale="1">
        <p:scale>
          <a:sx n="83" d="100"/>
          <a:sy n="83" d="100"/>
        </p:scale>
        <p:origin x="-1928" y="-1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5" d="100"/>
          <a:sy n="85" d="100"/>
        </p:scale>
        <p:origin x="-3834" y="-9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New%20Microsoft%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437316140852"/>
          <c:y val="0.0624999228037672"/>
          <c:w val="0.481264070179147"/>
          <c:h val="0.843627605372858"/>
        </c:manualLayout>
      </c:layout>
      <c:pieChart>
        <c:varyColors val="1"/>
        <c:ser>
          <c:idx val="0"/>
          <c:order val="0"/>
          <c:dPt>
            <c:idx val="0"/>
            <c:bubble3D val="0"/>
            <c:spPr>
              <a:solidFill>
                <a:srgbClr val="CC0000">
                  <a:alpha val="78000"/>
                </a:srgbClr>
              </a:solidFill>
            </c:spPr>
          </c:dPt>
          <c:dPt>
            <c:idx val="1"/>
            <c:bubble3D val="0"/>
            <c:spPr>
              <a:solidFill>
                <a:schemeClr val="tx2">
                  <a:lumMod val="60000"/>
                  <a:lumOff val="40000"/>
                </a:schemeClr>
              </a:solidFill>
            </c:spPr>
          </c:dPt>
          <c:dPt>
            <c:idx val="2"/>
            <c:bubble3D val="0"/>
            <c:spPr>
              <a:solidFill>
                <a:srgbClr val="FF9933"/>
              </a:solidFill>
            </c:spPr>
          </c:dPt>
          <c:dLbls>
            <c:dLbl>
              <c:idx val="0"/>
              <c:layout>
                <c:manualLayout>
                  <c:x val="-0.0941279543292784"/>
                  <c:y val="0.090004421887923"/>
                </c:manualLayout>
              </c:layout>
              <c:showLegendKey val="0"/>
              <c:showVal val="0"/>
              <c:showCatName val="0"/>
              <c:showSerName val="0"/>
              <c:showPercent val="1"/>
              <c:showBubbleSize val="0"/>
            </c:dLbl>
            <c:dLbl>
              <c:idx val="1"/>
              <c:layout>
                <c:manualLayout>
                  <c:x val="0.149246096226438"/>
                  <c:y val="-0.161290020951183"/>
                </c:manualLayout>
              </c:layout>
              <c:showLegendKey val="0"/>
              <c:showVal val="0"/>
              <c:showCatName val="0"/>
              <c:showSerName val="0"/>
              <c:showPercent val="1"/>
              <c:showBubbleSize val="0"/>
            </c:dLbl>
            <c:dLbl>
              <c:idx val="2"/>
              <c:layout>
                <c:manualLayout>
                  <c:x val="0.125365291162914"/>
                  <c:y val="0.198163016246366"/>
                </c:manualLayout>
              </c:layout>
              <c:showLegendKey val="0"/>
              <c:showVal val="0"/>
              <c:showCatName val="0"/>
              <c:showSerName val="0"/>
              <c:showPercent val="1"/>
              <c:showBubbleSize val="0"/>
            </c:dLbl>
            <c:txPr>
              <a:bodyPr/>
              <a:lstStyle/>
              <a:p>
                <a:pPr>
                  <a:defRPr sz="1800" b="1"/>
                </a:pPr>
                <a:endParaRPr lang="en-US"/>
              </a:p>
            </c:txPr>
            <c:showLegendKey val="0"/>
            <c:showVal val="0"/>
            <c:showCatName val="0"/>
            <c:showSerName val="0"/>
            <c:showPercent val="1"/>
            <c:showBubbleSize val="0"/>
            <c:showLeaderLines val="1"/>
          </c:dLbls>
          <c:cat>
            <c:strRef>
              <c:f>Sheet1!$E$3:$E$5</c:f>
              <c:strCache>
                <c:ptCount val="3"/>
                <c:pt idx="0">
                  <c:v>Undergraduate Students</c:v>
                </c:pt>
                <c:pt idx="1">
                  <c:v>Graduates Students</c:v>
                </c:pt>
                <c:pt idx="2">
                  <c:v>Faculty and Adminsstrators</c:v>
                </c:pt>
              </c:strCache>
            </c:strRef>
          </c:cat>
          <c:val>
            <c:numRef>
              <c:f>Sheet1!$F$3:$F$5</c:f>
              <c:numCache>
                <c:formatCode>General</c:formatCode>
                <c:ptCount val="3"/>
                <c:pt idx="0">
                  <c:v>1514.0</c:v>
                </c:pt>
                <c:pt idx="1">
                  <c:v>1385.0</c:v>
                </c:pt>
                <c:pt idx="2">
                  <c:v>729.0</c:v>
                </c:pt>
              </c:numCache>
            </c:numRef>
          </c:val>
        </c:ser>
        <c:dLbls>
          <c:showLegendKey val="0"/>
          <c:showVal val="0"/>
          <c:showCatName val="0"/>
          <c:showSerName val="0"/>
          <c:showPercent val="1"/>
          <c:showBubbleSize val="0"/>
          <c:showLeaderLines val="1"/>
        </c:dLbls>
        <c:firstSliceAng val="0"/>
      </c:pieChart>
    </c:plotArea>
    <c:legend>
      <c:legendPos val="l"/>
      <c:legendEntry>
        <c:idx val="2"/>
        <c:txPr>
          <a:bodyPr/>
          <a:lstStyle/>
          <a:p>
            <a:pPr>
              <a:defRPr sz="1600">
                <a:solidFill>
                  <a:schemeClr val="bg1">
                    <a:lumMod val="85000"/>
                  </a:schemeClr>
                </a:solidFill>
              </a:defRPr>
            </a:pPr>
            <a:endParaRPr lang="en-US"/>
          </a:p>
        </c:txPr>
      </c:legendEntry>
      <c:layout>
        <c:manualLayout>
          <c:xMode val="edge"/>
          <c:yMode val="edge"/>
          <c:x val="0.126543209876543"/>
          <c:y val="0.173872173390736"/>
          <c:w val="0.387446777486148"/>
          <c:h val="0.652255313655431"/>
        </c:manualLayout>
      </c:layout>
      <c:overlay val="0"/>
      <c:txPr>
        <a:bodyPr/>
        <a:lstStyle/>
        <a:p>
          <a:pPr>
            <a:defRPr sz="1600"/>
          </a:pPr>
          <a:endParaRPr lang="en-US"/>
        </a:p>
      </c:txPr>
    </c:legend>
    <c:plotVisOnly val="1"/>
    <c:dispBlanksAs val="zero"/>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B10FA6-97C0-40B8-8FB9-73A38BD785A0}" type="doc">
      <dgm:prSet loTypeId="urn:microsoft.com/office/officeart/2005/8/layout/chart3" loCatId="cycle" qsTypeId="urn:microsoft.com/office/officeart/2005/8/quickstyle/simple2" qsCatId="simple" csTypeId="urn:microsoft.com/office/officeart/2005/8/colors/accent0_3" csCatId="mainScheme" phldr="1"/>
      <dgm:spPr/>
    </dgm:pt>
    <dgm:pt modelId="{F0A2E83A-E238-4D9D-8FBC-582444007510}">
      <dgm:prSet phldrT="[Tex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lIns="0" tIns="0" rIns="0" bIns="0"/>
        <a:lstStyle/>
        <a:p>
          <a:r>
            <a:rPr lang="en-CA" sz="2000" b="1" dirty="0" smtClean="0"/>
            <a:t>Teaching is recognized in strategic initiatives and practices</a:t>
          </a:r>
          <a:endParaRPr lang="en-CA" sz="2000" b="1" dirty="0"/>
        </a:p>
      </dgm:t>
    </dgm:pt>
    <dgm:pt modelId="{C5C57F95-6913-4514-96A0-E89AC4F7BE0B}" type="parTrans" cxnId="{DEB88523-779D-43D1-B323-A9B35807B044}">
      <dgm:prSet/>
      <dgm:spPr/>
      <dgm:t>
        <a:bodyPr/>
        <a:lstStyle/>
        <a:p>
          <a:endParaRPr lang="en-CA"/>
        </a:p>
      </dgm:t>
    </dgm:pt>
    <dgm:pt modelId="{DD9085C1-54EC-4536-A68E-082182D84A65}" type="sibTrans" cxnId="{DEB88523-779D-43D1-B323-A9B35807B044}">
      <dgm:prSet/>
      <dgm:spPr/>
      <dgm:t>
        <a:bodyPr/>
        <a:lstStyle/>
        <a:p>
          <a:endParaRPr lang="en-CA"/>
        </a:p>
      </dgm:t>
    </dgm:pt>
    <dgm:pt modelId="{D85F6F86-BA79-4D4C-B6CC-D719AA4217BF}">
      <dgm:prSet phldrT="[Tex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i="0" dirty="0" smtClean="0"/>
            <a:t>Assessment of teaching is constructive and flexible</a:t>
          </a:r>
          <a:endParaRPr lang="en-CA" sz="2000" i="0" dirty="0"/>
        </a:p>
      </dgm:t>
    </dgm:pt>
    <dgm:pt modelId="{2BD28C7E-0BA1-428A-9B50-78456235E753}" type="parTrans" cxnId="{F390884F-ABC3-403F-902E-85AF6B368347}">
      <dgm:prSet/>
      <dgm:spPr/>
      <dgm:t>
        <a:bodyPr/>
        <a:lstStyle/>
        <a:p>
          <a:endParaRPr lang="en-CA"/>
        </a:p>
      </dgm:t>
    </dgm:pt>
    <dgm:pt modelId="{5072E15A-CD54-40E9-A477-052FE5209962}" type="sibTrans" cxnId="{F390884F-ABC3-403F-902E-85AF6B368347}">
      <dgm:prSet/>
      <dgm:spPr/>
      <dgm:t>
        <a:bodyPr/>
        <a:lstStyle/>
        <a:p>
          <a:endParaRPr lang="en-CA"/>
        </a:p>
      </dgm:t>
    </dgm:pt>
    <dgm:pt modelId="{EACDEBD7-2A8E-49C5-A0F2-6C8413B38736}">
      <dgm:prSet phldrT="[Tex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t>Faculty are encouraged to develop as teachers</a:t>
          </a:r>
          <a:endParaRPr lang="en-CA" sz="2000" b="1" dirty="0"/>
        </a:p>
      </dgm:t>
    </dgm:pt>
    <dgm:pt modelId="{88579DE1-32E4-4C62-9F1B-C34612A5D563}" type="parTrans" cxnId="{101FFE0C-454F-4AAC-A1BB-7B66080189EE}">
      <dgm:prSet/>
      <dgm:spPr/>
      <dgm:t>
        <a:bodyPr/>
        <a:lstStyle/>
        <a:p>
          <a:endParaRPr lang="en-CA"/>
        </a:p>
      </dgm:t>
    </dgm:pt>
    <dgm:pt modelId="{E87B9CF2-D80D-439A-AF84-FEDB1501455E}" type="sibTrans" cxnId="{101FFE0C-454F-4AAC-A1BB-7B66080189EE}">
      <dgm:prSet/>
      <dgm:spPr/>
      <dgm:t>
        <a:bodyPr/>
        <a:lstStyle/>
        <a:p>
          <a:endParaRPr lang="en-CA"/>
        </a:p>
      </dgm:t>
    </dgm:pt>
    <dgm:pt modelId="{3EBF6299-3FEA-480F-AD78-F849BF87078F}">
      <dgm:prSet phldrT="[Text]"/>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i="0" dirty="0" smtClean="0"/>
            <a:t>Infrastructure exists to support teaching</a:t>
          </a:r>
          <a:endParaRPr lang="en-CA" i="0" dirty="0"/>
        </a:p>
      </dgm:t>
    </dgm:pt>
    <dgm:pt modelId="{DD53B9A1-C0B0-44E7-B759-C3F6F781A28B}" type="parTrans" cxnId="{D4EFD822-8683-44D6-B755-FD1D86366051}">
      <dgm:prSet/>
      <dgm:spPr/>
      <dgm:t>
        <a:bodyPr/>
        <a:lstStyle/>
        <a:p>
          <a:endParaRPr lang="en-CA"/>
        </a:p>
      </dgm:t>
    </dgm:pt>
    <dgm:pt modelId="{F63CF491-4BE8-4122-9E01-F5C9A2D7E0EB}" type="sibTrans" cxnId="{D4EFD822-8683-44D6-B755-FD1D86366051}">
      <dgm:prSet/>
      <dgm:spPr/>
      <dgm:t>
        <a:bodyPr/>
        <a:lstStyle/>
        <a:p>
          <a:endParaRPr lang="en-CA"/>
        </a:p>
      </dgm:t>
    </dgm:pt>
    <dgm:pt modelId="{F641D09A-B7C0-445E-851C-EA949C959427}">
      <dgm:prSet phldrT="[Text]" custT="1"/>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b="1" dirty="0" smtClean="0"/>
            <a:t>Broad engagement around teaching occurs</a:t>
          </a:r>
          <a:endParaRPr lang="en-CA" sz="2000" b="1" dirty="0"/>
        </a:p>
      </dgm:t>
    </dgm:pt>
    <dgm:pt modelId="{A2A2E84C-ED38-4AA3-80DA-82670D7297E5}" type="parTrans" cxnId="{50C84FC8-B457-4F72-A82B-50A5340CAB27}">
      <dgm:prSet/>
      <dgm:spPr/>
      <dgm:t>
        <a:bodyPr/>
        <a:lstStyle/>
        <a:p>
          <a:endParaRPr lang="en-CA"/>
        </a:p>
      </dgm:t>
    </dgm:pt>
    <dgm:pt modelId="{B67A3970-4A10-44DC-A9A5-9E5EEC2BF01E}" type="sibTrans" cxnId="{50C84FC8-B457-4F72-A82B-50A5340CAB27}">
      <dgm:prSet/>
      <dgm:spPr/>
      <dgm:t>
        <a:bodyPr/>
        <a:lstStyle/>
        <a:p>
          <a:endParaRPr lang="en-CA"/>
        </a:p>
      </dgm:t>
    </dgm:pt>
    <dgm:pt modelId="{8D041313-0E79-493E-986E-FAA969E3180E}" type="pres">
      <dgm:prSet presAssocID="{CFB10FA6-97C0-40B8-8FB9-73A38BD785A0}" presName="compositeShape" presStyleCnt="0">
        <dgm:presLayoutVars>
          <dgm:chMax val="7"/>
          <dgm:dir/>
          <dgm:resizeHandles val="exact"/>
        </dgm:presLayoutVars>
      </dgm:prSet>
      <dgm:spPr/>
    </dgm:pt>
    <dgm:pt modelId="{88AFACC4-C5D6-40D9-9880-2CFA17EFC108}" type="pres">
      <dgm:prSet presAssocID="{CFB10FA6-97C0-40B8-8FB9-73A38BD785A0}" presName="wedge1" presStyleLbl="node1" presStyleIdx="0" presStyleCnt="5" custLinFactNeighborX="-3245" custLinFactNeighborY="4645"/>
      <dgm:spPr/>
      <dgm:t>
        <a:bodyPr/>
        <a:lstStyle/>
        <a:p>
          <a:endParaRPr lang="en-CA"/>
        </a:p>
      </dgm:t>
    </dgm:pt>
    <dgm:pt modelId="{3A0CEAEE-C56F-4D29-B3FA-2033E8664F50}" type="pres">
      <dgm:prSet presAssocID="{CFB10FA6-97C0-40B8-8FB9-73A38BD785A0}" presName="wedge1Tx" presStyleLbl="node1" presStyleIdx="0" presStyleCnt="5">
        <dgm:presLayoutVars>
          <dgm:chMax val="0"/>
          <dgm:chPref val="0"/>
          <dgm:bulletEnabled val="1"/>
        </dgm:presLayoutVars>
      </dgm:prSet>
      <dgm:spPr/>
      <dgm:t>
        <a:bodyPr/>
        <a:lstStyle/>
        <a:p>
          <a:endParaRPr lang="en-CA"/>
        </a:p>
      </dgm:t>
    </dgm:pt>
    <dgm:pt modelId="{C7BE63E8-ACE1-4557-9ACB-8C20A2B99299}" type="pres">
      <dgm:prSet presAssocID="{CFB10FA6-97C0-40B8-8FB9-73A38BD785A0}" presName="wedge2" presStyleLbl="node1" presStyleIdx="1" presStyleCnt="5"/>
      <dgm:spPr/>
      <dgm:t>
        <a:bodyPr/>
        <a:lstStyle/>
        <a:p>
          <a:endParaRPr lang="en-CA"/>
        </a:p>
      </dgm:t>
    </dgm:pt>
    <dgm:pt modelId="{A594535E-8DC3-4B2A-B4FD-13BFFFBFDFFB}" type="pres">
      <dgm:prSet presAssocID="{CFB10FA6-97C0-40B8-8FB9-73A38BD785A0}" presName="wedge2Tx" presStyleLbl="node1" presStyleIdx="1" presStyleCnt="5">
        <dgm:presLayoutVars>
          <dgm:chMax val="0"/>
          <dgm:chPref val="0"/>
          <dgm:bulletEnabled val="1"/>
        </dgm:presLayoutVars>
      </dgm:prSet>
      <dgm:spPr/>
      <dgm:t>
        <a:bodyPr/>
        <a:lstStyle/>
        <a:p>
          <a:endParaRPr lang="en-CA"/>
        </a:p>
      </dgm:t>
    </dgm:pt>
    <dgm:pt modelId="{33EDF178-6070-4321-BB55-3989096D531C}" type="pres">
      <dgm:prSet presAssocID="{CFB10FA6-97C0-40B8-8FB9-73A38BD785A0}" presName="wedge3" presStyleLbl="node1" presStyleIdx="2" presStyleCnt="5"/>
      <dgm:spPr/>
      <dgm:t>
        <a:bodyPr/>
        <a:lstStyle/>
        <a:p>
          <a:endParaRPr lang="en-CA"/>
        </a:p>
      </dgm:t>
    </dgm:pt>
    <dgm:pt modelId="{63BFCBC7-5DD0-484D-B5C8-50BCF8FD09C7}" type="pres">
      <dgm:prSet presAssocID="{CFB10FA6-97C0-40B8-8FB9-73A38BD785A0}" presName="wedge3Tx" presStyleLbl="node1" presStyleIdx="2" presStyleCnt="5">
        <dgm:presLayoutVars>
          <dgm:chMax val="0"/>
          <dgm:chPref val="0"/>
          <dgm:bulletEnabled val="1"/>
        </dgm:presLayoutVars>
      </dgm:prSet>
      <dgm:spPr/>
      <dgm:t>
        <a:bodyPr/>
        <a:lstStyle/>
        <a:p>
          <a:endParaRPr lang="en-CA"/>
        </a:p>
      </dgm:t>
    </dgm:pt>
    <dgm:pt modelId="{1B8025C3-C3A2-456A-A0E3-FA664B198AA2}" type="pres">
      <dgm:prSet presAssocID="{CFB10FA6-97C0-40B8-8FB9-73A38BD785A0}" presName="wedge4" presStyleLbl="node1" presStyleIdx="3" presStyleCnt="5"/>
      <dgm:spPr/>
      <dgm:t>
        <a:bodyPr/>
        <a:lstStyle/>
        <a:p>
          <a:endParaRPr lang="en-CA"/>
        </a:p>
      </dgm:t>
    </dgm:pt>
    <dgm:pt modelId="{F5EA2720-8798-447B-8A05-328BD1A4BCE4}" type="pres">
      <dgm:prSet presAssocID="{CFB10FA6-97C0-40B8-8FB9-73A38BD785A0}" presName="wedge4Tx" presStyleLbl="node1" presStyleIdx="3" presStyleCnt="5">
        <dgm:presLayoutVars>
          <dgm:chMax val="0"/>
          <dgm:chPref val="0"/>
          <dgm:bulletEnabled val="1"/>
        </dgm:presLayoutVars>
      </dgm:prSet>
      <dgm:spPr/>
      <dgm:t>
        <a:bodyPr/>
        <a:lstStyle/>
        <a:p>
          <a:endParaRPr lang="en-CA"/>
        </a:p>
      </dgm:t>
    </dgm:pt>
    <dgm:pt modelId="{01BEB11A-0C87-4734-AD07-E7CC9787A407}" type="pres">
      <dgm:prSet presAssocID="{CFB10FA6-97C0-40B8-8FB9-73A38BD785A0}" presName="wedge5" presStyleLbl="node1" presStyleIdx="4" presStyleCnt="5"/>
      <dgm:spPr/>
      <dgm:t>
        <a:bodyPr/>
        <a:lstStyle/>
        <a:p>
          <a:endParaRPr lang="en-CA"/>
        </a:p>
      </dgm:t>
    </dgm:pt>
    <dgm:pt modelId="{F2C4E2B1-29E2-4CAD-B92A-3176C29F5E77}" type="pres">
      <dgm:prSet presAssocID="{CFB10FA6-97C0-40B8-8FB9-73A38BD785A0}" presName="wedge5Tx" presStyleLbl="node1" presStyleIdx="4" presStyleCnt="5">
        <dgm:presLayoutVars>
          <dgm:chMax val="0"/>
          <dgm:chPref val="0"/>
          <dgm:bulletEnabled val="1"/>
        </dgm:presLayoutVars>
      </dgm:prSet>
      <dgm:spPr/>
      <dgm:t>
        <a:bodyPr/>
        <a:lstStyle/>
        <a:p>
          <a:endParaRPr lang="en-CA"/>
        </a:p>
      </dgm:t>
    </dgm:pt>
  </dgm:ptLst>
  <dgm:cxnLst>
    <dgm:cxn modelId="{3D446EB9-B7D8-4673-AB4C-6967576F6DC1}" type="presOf" srcId="{3EBF6299-3FEA-480F-AD78-F849BF87078F}" destId="{1B8025C3-C3A2-456A-A0E3-FA664B198AA2}" srcOrd="0" destOrd="0" presId="urn:microsoft.com/office/officeart/2005/8/layout/chart3"/>
    <dgm:cxn modelId="{57A53E52-93E6-4F5E-A131-2C8464E0DBBB}" type="presOf" srcId="{F641D09A-B7C0-445E-851C-EA949C959427}" destId="{F2C4E2B1-29E2-4CAD-B92A-3176C29F5E77}" srcOrd="1" destOrd="0" presId="urn:microsoft.com/office/officeart/2005/8/layout/chart3"/>
    <dgm:cxn modelId="{19A3ACF5-0068-42E0-90C2-ACC49405D1DD}" type="presOf" srcId="{D85F6F86-BA79-4D4C-B6CC-D719AA4217BF}" destId="{C7BE63E8-ACE1-4557-9ACB-8C20A2B99299}" srcOrd="0" destOrd="0" presId="urn:microsoft.com/office/officeart/2005/8/layout/chart3"/>
    <dgm:cxn modelId="{DF43CA80-626D-4AFF-B34B-A2A11E84DF13}" type="presOf" srcId="{F641D09A-B7C0-445E-851C-EA949C959427}" destId="{01BEB11A-0C87-4734-AD07-E7CC9787A407}" srcOrd="0" destOrd="0" presId="urn:microsoft.com/office/officeart/2005/8/layout/chart3"/>
    <dgm:cxn modelId="{101FFE0C-454F-4AAC-A1BB-7B66080189EE}" srcId="{CFB10FA6-97C0-40B8-8FB9-73A38BD785A0}" destId="{EACDEBD7-2A8E-49C5-A0F2-6C8413B38736}" srcOrd="2" destOrd="0" parTransId="{88579DE1-32E4-4C62-9F1B-C34612A5D563}" sibTransId="{E87B9CF2-D80D-439A-AF84-FEDB1501455E}"/>
    <dgm:cxn modelId="{DEB88523-779D-43D1-B323-A9B35807B044}" srcId="{CFB10FA6-97C0-40B8-8FB9-73A38BD785A0}" destId="{F0A2E83A-E238-4D9D-8FBC-582444007510}" srcOrd="0" destOrd="0" parTransId="{C5C57F95-6913-4514-96A0-E89AC4F7BE0B}" sibTransId="{DD9085C1-54EC-4536-A68E-082182D84A65}"/>
    <dgm:cxn modelId="{D4EFD822-8683-44D6-B755-FD1D86366051}" srcId="{CFB10FA6-97C0-40B8-8FB9-73A38BD785A0}" destId="{3EBF6299-3FEA-480F-AD78-F849BF87078F}" srcOrd="3" destOrd="0" parTransId="{DD53B9A1-C0B0-44E7-B759-C3F6F781A28B}" sibTransId="{F63CF491-4BE8-4122-9E01-F5C9A2D7E0EB}"/>
    <dgm:cxn modelId="{323F07E4-E218-418A-BF49-E98414501574}" type="presOf" srcId="{EACDEBD7-2A8E-49C5-A0F2-6C8413B38736}" destId="{33EDF178-6070-4321-BB55-3989096D531C}" srcOrd="0" destOrd="0" presId="urn:microsoft.com/office/officeart/2005/8/layout/chart3"/>
    <dgm:cxn modelId="{FCD22BFE-CD20-4989-81E6-1DF20239CD72}" type="presOf" srcId="{F0A2E83A-E238-4D9D-8FBC-582444007510}" destId="{3A0CEAEE-C56F-4D29-B3FA-2033E8664F50}" srcOrd="1" destOrd="0" presId="urn:microsoft.com/office/officeart/2005/8/layout/chart3"/>
    <dgm:cxn modelId="{5DDC5B1C-7A20-4751-BFEA-BA0B7A1C3D39}" type="presOf" srcId="{3EBF6299-3FEA-480F-AD78-F849BF87078F}" destId="{F5EA2720-8798-447B-8A05-328BD1A4BCE4}" srcOrd="1" destOrd="0" presId="urn:microsoft.com/office/officeart/2005/8/layout/chart3"/>
    <dgm:cxn modelId="{50C84FC8-B457-4F72-A82B-50A5340CAB27}" srcId="{CFB10FA6-97C0-40B8-8FB9-73A38BD785A0}" destId="{F641D09A-B7C0-445E-851C-EA949C959427}" srcOrd="4" destOrd="0" parTransId="{A2A2E84C-ED38-4AA3-80DA-82670D7297E5}" sibTransId="{B67A3970-4A10-44DC-A9A5-9E5EEC2BF01E}"/>
    <dgm:cxn modelId="{F390884F-ABC3-403F-902E-85AF6B368347}" srcId="{CFB10FA6-97C0-40B8-8FB9-73A38BD785A0}" destId="{D85F6F86-BA79-4D4C-B6CC-D719AA4217BF}" srcOrd="1" destOrd="0" parTransId="{2BD28C7E-0BA1-428A-9B50-78456235E753}" sibTransId="{5072E15A-CD54-40E9-A477-052FE5209962}"/>
    <dgm:cxn modelId="{7B2C5CA4-4598-4E4D-9CD8-1DBE01C3EF37}" type="presOf" srcId="{D85F6F86-BA79-4D4C-B6CC-D719AA4217BF}" destId="{A594535E-8DC3-4B2A-B4FD-13BFFFBFDFFB}" srcOrd="1" destOrd="0" presId="urn:microsoft.com/office/officeart/2005/8/layout/chart3"/>
    <dgm:cxn modelId="{FCC8F717-6656-42E3-932C-DB4EF3B4E9C1}" type="presOf" srcId="{CFB10FA6-97C0-40B8-8FB9-73A38BD785A0}" destId="{8D041313-0E79-493E-986E-FAA969E3180E}" srcOrd="0" destOrd="0" presId="urn:microsoft.com/office/officeart/2005/8/layout/chart3"/>
    <dgm:cxn modelId="{09E91479-4CF6-4815-A912-FA33EA8B0700}" type="presOf" srcId="{EACDEBD7-2A8E-49C5-A0F2-6C8413B38736}" destId="{63BFCBC7-5DD0-484D-B5C8-50BCF8FD09C7}" srcOrd="1" destOrd="0" presId="urn:microsoft.com/office/officeart/2005/8/layout/chart3"/>
    <dgm:cxn modelId="{0BF9768D-6E3B-44C4-86B0-B6B764D129E7}" type="presOf" srcId="{F0A2E83A-E238-4D9D-8FBC-582444007510}" destId="{88AFACC4-C5D6-40D9-9880-2CFA17EFC108}" srcOrd="0" destOrd="0" presId="urn:microsoft.com/office/officeart/2005/8/layout/chart3"/>
    <dgm:cxn modelId="{2F9F81F4-E5F6-4746-A5EB-BC055E6DBE13}" type="presParOf" srcId="{8D041313-0E79-493E-986E-FAA969E3180E}" destId="{88AFACC4-C5D6-40D9-9880-2CFA17EFC108}" srcOrd="0" destOrd="0" presId="urn:microsoft.com/office/officeart/2005/8/layout/chart3"/>
    <dgm:cxn modelId="{978F98F4-8D09-4223-B3AB-D774D3E23749}" type="presParOf" srcId="{8D041313-0E79-493E-986E-FAA969E3180E}" destId="{3A0CEAEE-C56F-4D29-B3FA-2033E8664F50}" srcOrd="1" destOrd="0" presId="urn:microsoft.com/office/officeart/2005/8/layout/chart3"/>
    <dgm:cxn modelId="{4CAD0266-F4C6-4977-B710-C7BEC28C0D6D}" type="presParOf" srcId="{8D041313-0E79-493E-986E-FAA969E3180E}" destId="{C7BE63E8-ACE1-4557-9ACB-8C20A2B99299}" srcOrd="2" destOrd="0" presId="urn:microsoft.com/office/officeart/2005/8/layout/chart3"/>
    <dgm:cxn modelId="{A6A8FDAD-F465-41D5-A0F8-53E5D89B8CB1}" type="presParOf" srcId="{8D041313-0E79-493E-986E-FAA969E3180E}" destId="{A594535E-8DC3-4B2A-B4FD-13BFFFBFDFFB}" srcOrd="3" destOrd="0" presId="urn:microsoft.com/office/officeart/2005/8/layout/chart3"/>
    <dgm:cxn modelId="{6381EFCB-D224-4CEF-ABF0-8B059BAC923A}" type="presParOf" srcId="{8D041313-0E79-493E-986E-FAA969E3180E}" destId="{33EDF178-6070-4321-BB55-3989096D531C}" srcOrd="4" destOrd="0" presId="urn:microsoft.com/office/officeart/2005/8/layout/chart3"/>
    <dgm:cxn modelId="{9A0E309C-5721-4138-AABF-60CDF2391FEC}" type="presParOf" srcId="{8D041313-0E79-493E-986E-FAA969E3180E}" destId="{63BFCBC7-5DD0-484D-B5C8-50BCF8FD09C7}" srcOrd="5" destOrd="0" presId="urn:microsoft.com/office/officeart/2005/8/layout/chart3"/>
    <dgm:cxn modelId="{31F5D850-2964-4623-84A7-FD94D63686FB}" type="presParOf" srcId="{8D041313-0E79-493E-986E-FAA969E3180E}" destId="{1B8025C3-C3A2-456A-A0E3-FA664B198AA2}" srcOrd="6" destOrd="0" presId="urn:microsoft.com/office/officeart/2005/8/layout/chart3"/>
    <dgm:cxn modelId="{B9996045-E292-4320-8B93-8DA4F5DB1857}" type="presParOf" srcId="{8D041313-0E79-493E-986E-FAA969E3180E}" destId="{F5EA2720-8798-447B-8A05-328BD1A4BCE4}" srcOrd="7" destOrd="0" presId="urn:microsoft.com/office/officeart/2005/8/layout/chart3"/>
    <dgm:cxn modelId="{7BDD8348-11F3-41BC-8C0E-3FF817A1586B}" type="presParOf" srcId="{8D041313-0E79-493E-986E-FAA969E3180E}" destId="{01BEB11A-0C87-4734-AD07-E7CC9787A407}" srcOrd="8" destOrd="0" presId="urn:microsoft.com/office/officeart/2005/8/layout/chart3"/>
    <dgm:cxn modelId="{849C496D-15AC-4E5A-9D5A-DC1537C070F9}" type="presParOf" srcId="{8D041313-0E79-493E-986E-FAA969E3180E}" destId="{F2C4E2B1-29E2-4CAD-B92A-3176C29F5E77}" srcOrd="9"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FACC4-C5D6-40D9-9880-2CFA17EFC108}">
      <dsp:nvSpPr>
        <dsp:cNvPr id="0" name=""/>
        <dsp:cNvSpPr/>
      </dsp:nvSpPr>
      <dsp:spPr>
        <a:xfrm>
          <a:off x="490339" y="662298"/>
          <a:ext cx="5632704" cy="5632704"/>
        </a:xfrm>
        <a:prstGeom prst="pie">
          <a:avLst>
            <a:gd name="adj1" fmla="val 16200000"/>
            <a:gd name="adj2" fmla="val 2052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CA" sz="2000" b="1" kern="1200" dirty="0" smtClean="0"/>
            <a:t>Teaching is recognized in strategic initiatives and practices</a:t>
          </a:r>
          <a:endParaRPr lang="en-CA" sz="2000" b="1" kern="1200" dirty="0"/>
        </a:p>
      </dsp:txBody>
      <dsp:txXfrm>
        <a:off x="3377770" y="1503851"/>
        <a:ext cx="1911096" cy="1307592"/>
      </dsp:txXfrm>
    </dsp:sp>
    <dsp:sp modelId="{C7BE63E8-ACE1-4557-9ACB-8C20A2B99299}">
      <dsp:nvSpPr>
        <dsp:cNvPr id="0" name=""/>
        <dsp:cNvSpPr/>
      </dsp:nvSpPr>
      <dsp:spPr>
        <a:xfrm>
          <a:off x="475975" y="672236"/>
          <a:ext cx="5632704" cy="5632704"/>
        </a:xfrm>
        <a:prstGeom prst="pie">
          <a:avLst>
            <a:gd name="adj1" fmla="val 20520000"/>
            <a:gd name="adj2" fmla="val 324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t>Assessment of teaching is constructive and flexible</a:t>
          </a:r>
          <a:endParaRPr lang="en-CA" sz="2000" i="0" kern="1200" dirty="0"/>
        </a:p>
      </dsp:txBody>
      <dsp:txXfrm>
        <a:off x="4157350" y="3220364"/>
        <a:ext cx="1676400" cy="1414881"/>
      </dsp:txXfrm>
    </dsp:sp>
    <dsp:sp modelId="{33EDF178-6070-4321-BB55-3989096D531C}">
      <dsp:nvSpPr>
        <dsp:cNvPr id="0" name=""/>
        <dsp:cNvSpPr/>
      </dsp:nvSpPr>
      <dsp:spPr>
        <a:xfrm>
          <a:off x="475975" y="672236"/>
          <a:ext cx="5632704" cy="5632704"/>
        </a:xfrm>
        <a:prstGeom prst="pie">
          <a:avLst>
            <a:gd name="adj1" fmla="val 3240000"/>
            <a:gd name="adj2" fmla="val 756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Faculty are encouraged to develop as teachers</a:t>
          </a:r>
          <a:endParaRPr lang="en-CA" sz="2000" b="1" kern="1200" dirty="0"/>
        </a:p>
      </dsp:txBody>
      <dsp:txXfrm>
        <a:off x="2286487" y="4896764"/>
        <a:ext cx="2011680" cy="1207008"/>
      </dsp:txXfrm>
    </dsp:sp>
    <dsp:sp modelId="{1B8025C3-C3A2-456A-A0E3-FA664B198AA2}">
      <dsp:nvSpPr>
        <dsp:cNvPr id="0" name=""/>
        <dsp:cNvSpPr/>
      </dsp:nvSpPr>
      <dsp:spPr>
        <a:xfrm>
          <a:off x="475975" y="672236"/>
          <a:ext cx="5632704" cy="5632704"/>
        </a:xfrm>
        <a:prstGeom prst="pie">
          <a:avLst>
            <a:gd name="adj1" fmla="val 7560000"/>
            <a:gd name="adj2" fmla="val 1188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i="0" kern="1200" dirty="0" smtClean="0"/>
            <a:t>Infrastructure exists to support teaching</a:t>
          </a:r>
          <a:endParaRPr lang="en-CA" sz="2200" i="0" kern="1200" dirty="0"/>
        </a:p>
      </dsp:txBody>
      <dsp:txXfrm>
        <a:off x="744199" y="3220364"/>
        <a:ext cx="1676400" cy="1414881"/>
      </dsp:txXfrm>
    </dsp:sp>
    <dsp:sp modelId="{01BEB11A-0C87-4734-AD07-E7CC9787A407}">
      <dsp:nvSpPr>
        <dsp:cNvPr id="0" name=""/>
        <dsp:cNvSpPr/>
      </dsp:nvSpPr>
      <dsp:spPr>
        <a:xfrm>
          <a:off x="475975" y="672236"/>
          <a:ext cx="5632704" cy="5632704"/>
        </a:xfrm>
        <a:prstGeom prst="pie">
          <a:avLst>
            <a:gd name="adj1" fmla="val 11880000"/>
            <a:gd name="adj2" fmla="val 16200000"/>
          </a:avLst>
        </a:prstGeom>
        <a:solidFill>
          <a:schemeClr val="accent2">
            <a:lumMod val="50000"/>
          </a:schemeClr>
        </a:solidFill>
        <a:ln w="349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Broad engagement around teaching occurs</a:t>
          </a:r>
          <a:endParaRPr lang="en-CA" sz="2000" b="1" kern="1200" dirty="0"/>
        </a:p>
      </dsp:txBody>
      <dsp:txXfrm>
        <a:off x="1297411" y="1530553"/>
        <a:ext cx="1911096" cy="130759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9" tIns="46480" rIns="92959" bIns="46480" rtlCol="0"/>
          <a:lstStyle>
            <a:lvl1pPr algn="r">
              <a:defRPr sz="1300"/>
            </a:lvl1pPr>
          </a:lstStyle>
          <a:p>
            <a:fld id="{840E9165-E4B1-434A-A200-9503D4BB603B}" type="datetimeFigureOut">
              <a:rPr lang="en-US" smtClean="0"/>
              <a:pPr/>
              <a:t>16-06-04</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9" tIns="46480" rIns="92959" bIns="46480" rtlCol="0" anchor="b"/>
          <a:lstStyle>
            <a:lvl1pPr algn="r">
              <a:defRPr sz="1300"/>
            </a:lvl1pPr>
          </a:lstStyle>
          <a:p>
            <a:fld id="{25E2E871-BC97-478B-A739-DDBD7090C147}" type="slidenum">
              <a:rPr lang="en-US" smtClean="0"/>
              <a:pPr/>
              <a:t>‹#›</a:t>
            </a:fld>
            <a:endParaRPr lang="en-US"/>
          </a:p>
        </p:txBody>
      </p:sp>
    </p:spTree>
    <p:extLst>
      <p:ext uri="{BB962C8B-B14F-4D97-AF65-F5344CB8AC3E}">
        <p14:creationId xmlns:p14="http://schemas.microsoft.com/office/powerpoint/2010/main" val="2169758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9" tIns="46480" rIns="92959" bIns="46480" rtlCol="0"/>
          <a:lstStyle>
            <a:lvl1pPr algn="l">
              <a:defRPr sz="13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9" tIns="46480" rIns="92959" bIns="46480" rtlCol="0"/>
          <a:lstStyle>
            <a:lvl1pPr algn="r">
              <a:defRPr sz="1300"/>
            </a:lvl1pPr>
          </a:lstStyle>
          <a:p>
            <a:fld id="{D9CC019C-0917-4591-AA98-4BF3F473064D}" type="datetimeFigureOut">
              <a:rPr lang="en-US" smtClean="0"/>
              <a:pPr/>
              <a:t>16-06-04</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9" tIns="46480" rIns="92959" bIns="46480"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9" tIns="46480" rIns="92959" bIns="464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9" tIns="46480" rIns="92959" bIns="46480" rtlCol="0" anchor="b"/>
          <a:lstStyle>
            <a:lvl1pPr algn="l">
              <a:defRPr sz="13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9" tIns="46480" rIns="92959" bIns="46480" rtlCol="0" anchor="b"/>
          <a:lstStyle>
            <a:lvl1pPr algn="r">
              <a:defRPr sz="1300"/>
            </a:lvl1pPr>
          </a:lstStyle>
          <a:p>
            <a:fld id="{B7130647-3D4F-4D16-A2C2-DA9FAC690FBA}" type="slidenum">
              <a:rPr lang="en-US" smtClean="0"/>
              <a:pPr/>
              <a:t>‹#›</a:t>
            </a:fld>
            <a:endParaRPr lang="en-US"/>
          </a:p>
        </p:txBody>
      </p:sp>
    </p:spTree>
    <p:extLst>
      <p:ext uri="{BB962C8B-B14F-4D97-AF65-F5344CB8AC3E}">
        <p14:creationId xmlns:p14="http://schemas.microsoft.com/office/powerpoint/2010/main" val="347584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130647-3D4F-4D16-A2C2-DA9FAC690FB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52770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project is an important long term change management opportunity. Following completion of the formal proposed project, we plan to continue with focus groups to assess the face validity of the QCPI tool and indicators and to gather feedback about the process and utility of the report received. This portion of the project will be funded through other sources and in kind support.</a:t>
            </a:r>
          </a:p>
          <a:p>
            <a:endParaRPr lang="en-US" dirty="0" smtClean="0"/>
          </a:p>
          <a:p>
            <a:r>
              <a:rPr lang="en-US" dirty="0" smtClean="0"/>
              <a:t>Erika 30 </a:t>
            </a:r>
            <a:r>
              <a:rPr lang="en-US" dirty="0" err="1" smtClean="0"/>
              <a:t>secs</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10</a:t>
            </a:fld>
            <a:endParaRPr lang="en-US"/>
          </a:p>
        </p:txBody>
      </p:sp>
    </p:spTree>
    <p:extLst>
      <p:ext uri="{BB962C8B-B14F-4D97-AF65-F5344CB8AC3E}">
        <p14:creationId xmlns:p14="http://schemas.microsoft.com/office/powerpoint/2010/main" val="1078864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11</a:t>
            </a:fld>
            <a:endParaRPr lang="en-US"/>
          </a:p>
        </p:txBody>
      </p:sp>
    </p:spTree>
    <p:extLst>
      <p:ext uri="{BB962C8B-B14F-4D97-AF65-F5344CB8AC3E}">
        <p14:creationId xmlns:p14="http://schemas.microsoft.com/office/powerpoint/2010/main" val="3250826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12</a:t>
            </a:fld>
            <a:endParaRPr lang="en-US"/>
          </a:p>
        </p:txBody>
      </p:sp>
    </p:spTree>
    <p:extLst>
      <p:ext uri="{BB962C8B-B14F-4D97-AF65-F5344CB8AC3E}">
        <p14:creationId xmlns:p14="http://schemas.microsoft.com/office/powerpoint/2010/main" val="107886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Fundamental premises behind our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Lori [from EDC session]</a:t>
            </a:r>
            <a:endParaRPr lang="en-US" dirty="0" smtClean="0"/>
          </a:p>
          <a:p>
            <a:endParaRPr lang="en-US" baseline="0" dirty="0" smtClean="0"/>
          </a:p>
          <a:p>
            <a:r>
              <a:rPr lang="en-US" baseline="0" dirty="0" smtClean="0"/>
              <a:t>With this slide shown, we can mention that we’ve been creating a survey that will help us understand and document the culture (or the perceptions, beliefs, and behaviours that people within an institution have) and how extensively (quality) teaching is valued.</a:t>
            </a:r>
          </a:p>
          <a:p>
            <a:r>
              <a:rPr lang="en-US" baseline="0" dirty="0" smtClean="0"/>
              <a:t>Then, we can transition into why this is important within the political terrain in Ontario.</a:t>
            </a:r>
          </a:p>
          <a:p>
            <a:endParaRPr lang="en-US" baseline="0" dirty="0" smtClean="0"/>
          </a:p>
        </p:txBody>
      </p:sp>
      <p:sp>
        <p:nvSpPr>
          <p:cNvPr id="4" name="Slide Number Placeholder 3"/>
          <p:cNvSpPr>
            <a:spLocks noGrp="1"/>
          </p:cNvSpPr>
          <p:nvPr>
            <p:ph type="sldNum" sz="quarter" idx="10"/>
          </p:nvPr>
        </p:nvSpPr>
        <p:spPr/>
        <p:txBody>
          <a:bodyPr/>
          <a:lstStyle/>
          <a:p>
            <a:fld id="{B7130647-3D4F-4D16-A2C2-DA9FAC690FBA}" type="slidenum">
              <a:rPr lang="en-US" smtClean="0"/>
              <a:pPr/>
              <a:t>2</a:t>
            </a:fld>
            <a:endParaRPr lang="en-US"/>
          </a:p>
        </p:txBody>
      </p:sp>
    </p:spTree>
    <p:extLst>
      <p:ext uri="{BB962C8B-B14F-4D97-AF65-F5344CB8AC3E}">
        <p14:creationId xmlns:p14="http://schemas.microsoft.com/office/powerpoint/2010/main" val="109337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Assumptions</a:t>
            </a:r>
            <a:r>
              <a:rPr lang="en-US" baseline="0" dirty="0" smtClean="0"/>
              <a:t> [from EDC session]</a:t>
            </a:r>
          </a:p>
          <a:p>
            <a:endParaRPr lang="en-US" baseline="0" dirty="0" smtClean="0"/>
          </a:p>
          <a:p>
            <a:pPr defTabSz="879378">
              <a:defRPr/>
            </a:pPr>
            <a:r>
              <a:rPr lang="en-US" dirty="0" smtClean="0"/>
              <a:t>In higher education, organizational behaviour theory suggests that professors’ behaviors will reflect their institutional and departmental culture, which implies that improving the culture of teaching will have an effect on student experience (Cox, McIntosh, Reason &amp; </a:t>
            </a:r>
            <a:r>
              <a:rPr lang="en-US" dirty="0" err="1" smtClean="0"/>
              <a:t>Terenzini</a:t>
            </a:r>
            <a:r>
              <a:rPr lang="en-US" dirty="0" smtClean="0"/>
              <a:t>, 2011). There is evidence to suggest that organizational culture positively influences outcomes such as student persistence (Berger &amp; Braxton, 1998; Berger &amp; </a:t>
            </a:r>
            <a:r>
              <a:rPr lang="en-US" dirty="0" err="1" smtClean="0"/>
              <a:t>Milem</a:t>
            </a:r>
            <a:r>
              <a:rPr lang="en-US" dirty="0" smtClean="0"/>
              <a:t>, 2000).</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FROM ORIGINAL SLIDE: A quality teaching culture, as we attempt to define it, is the set of institutional perceptions, </a:t>
            </a:r>
            <a:r>
              <a:rPr lang="en-US" sz="1200" dirty="0" err="1" smtClean="0">
                <a:solidFill>
                  <a:srgbClr val="000000"/>
                </a:solidFill>
              </a:rPr>
              <a:t>behaviours</a:t>
            </a:r>
            <a:r>
              <a:rPr lang="en-US" sz="1200" dirty="0" smtClean="0">
                <a:solidFill>
                  <a:srgbClr val="000000"/>
                </a:solidFill>
              </a:rPr>
              <a:t>, and norms that suggest quality teaching is valued</a:t>
            </a:r>
          </a:p>
          <a:p>
            <a:endParaRPr lang="en-US" dirty="0" smtClean="0"/>
          </a:p>
          <a:p>
            <a:r>
              <a:rPr lang="en-US" dirty="0" smtClean="0"/>
              <a:t>Erika</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3</a:t>
            </a:fld>
            <a:endParaRPr lang="en-US"/>
          </a:p>
        </p:txBody>
      </p:sp>
    </p:spTree>
    <p:extLst>
      <p:ext uri="{BB962C8B-B14F-4D97-AF65-F5344CB8AC3E}">
        <p14:creationId xmlns:p14="http://schemas.microsoft.com/office/powerpoint/2010/main" val="2970247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Pb</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4</a:t>
            </a:fld>
            <a:endParaRPr lang="en-US"/>
          </a:p>
        </p:txBody>
      </p:sp>
    </p:spTree>
    <p:extLst>
      <p:ext uri="{BB962C8B-B14F-4D97-AF65-F5344CB8AC3E}">
        <p14:creationId xmlns:p14="http://schemas.microsoft.com/office/powerpoint/2010/main" val="181906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5</a:t>
            </a:fld>
            <a:endParaRPr lang="en-US"/>
          </a:p>
        </p:txBody>
      </p:sp>
    </p:spTree>
    <p:extLst>
      <p:ext uri="{BB962C8B-B14F-4D97-AF65-F5344CB8AC3E}">
        <p14:creationId xmlns:p14="http://schemas.microsoft.com/office/powerpoint/2010/main" val="294691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6</a:t>
            </a:fld>
            <a:endParaRPr lang="en-US"/>
          </a:p>
        </p:txBody>
      </p:sp>
    </p:spTree>
    <p:extLst>
      <p:ext uri="{BB962C8B-B14F-4D97-AF65-F5344CB8AC3E}">
        <p14:creationId xmlns:p14="http://schemas.microsoft.com/office/powerpoint/2010/main" val="1529891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7</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8</a:t>
            </a:fld>
            <a:endParaRPr lang="en-US"/>
          </a:p>
        </p:txBody>
      </p:sp>
    </p:spTree>
    <p:extLst>
      <p:ext uri="{BB962C8B-B14F-4D97-AF65-F5344CB8AC3E}">
        <p14:creationId xmlns:p14="http://schemas.microsoft.com/office/powerpoint/2010/main" val="1578298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overall project is an important long term change management opportunity. Following completion of the formal proposed project, we plan to continue with focus groups to assess the face validity of the QCPI tool and indicators and to gather feedback about the process and utility of the report received. This portion of the project will be funded through other sources and in kind support.</a:t>
            </a:r>
          </a:p>
          <a:p>
            <a:endParaRPr lang="en-US" dirty="0" smtClean="0"/>
          </a:p>
          <a:p>
            <a:r>
              <a:rPr lang="en-US" dirty="0" smtClean="0"/>
              <a:t>Erika 30 </a:t>
            </a:r>
            <a:r>
              <a:rPr lang="en-US" dirty="0" err="1" smtClean="0"/>
              <a:t>secs</a:t>
            </a:r>
            <a:endParaRPr lang="en-US" dirty="0"/>
          </a:p>
        </p:txBody>
      </p:sp>
      <p:sp>
        <p:nvSpPr>
          <p:cNvPr id="4" name="Slide Number Placeholder 3"/>
          <p:cNvSpPr>
            <a:spLocks noGrp="1"/>
          </p:cNvSpPr>
          <p:nvPr>
            <p:ph type="sldNum" sz="quarter" idx="10"/>
          </p:nvPr>
        </p:nvSpPr>
        <p:spPr/>
        <p:txBody>
          <a:bodyPr/>
          <a:lstStyle/>
          <a:p>
            <a:fld id="{B7130647-3D4F-4D16-A2C2-DA9FAC690FBA}" type="slidenum">
              <a:rPr lang="en-US" smtClean="0"/>
              <a:pPr/>
              <a:t>9</a:t>
            </a:fld>
            <a:endParaRPr lang="en-US"/>
          </a:p>
        </p:txBody>
      </p:sp>
    </p:spTree>
    <p:extLst>
      <p:ext uri="{BB962C8B-B14F-4D97-AF65-F5344CB8AC3E}">
        <p14:creationId xmlns:p14="http://schemas.microsoft.com/office/powerpoint/2010/main" val="107886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CA"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3583B3B9-36B1-416A-9084-A10B3AEBFFF3}" type="datetime1">
              <a:rPr lang="en-US" smtClean="0"/>
              <a:pPr/>
              <a:t>16-06-04</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96A1A7F5-4E36-4736-AE0F-B8AA99740F9E}" type="datetime1">
              <a:rPr lang="en-US" smtClean="0"/>
              <a:pPr/>
              <a:t>16-06-04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12"/>
          </p:nvPr>
        </p:nvSpPr>
        <p:spPr>
          <a:xfrm>
            <a:off x="8382000" y="6492875"/>
            <a:ext cx="762000" cy="365125"/>
          </a:xfrm>
        </p:spPr>
        <p:txBody>
          <a:bodyPr/>
          <a:lstStyle>
            <a:lvl1pPr>
              <a:defRPr sz="16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5" name="Footer Placeholder 4"/>
          <p:cNvSpPr>
            <a:spLocks noGrp="1"/>
          </p:cNvSpPr>
          <p:nvPr>
            <p:ph type="ftr" sz="quarter" idx="11"/>
          </p:nvPr>
        </p:nvSpPr>
        <p:spPr/>
        <p:txBody>
          <a:bodyPr/>
          <a:lstStyle/>
          <a:p>
            <a:endParaRPr lang="en-CA">
              <a:solidFill>
                <a:srgbClr val="EAEBDE"/>
              </a:solidFill>
              <a:latin typeface="Tw Cen MT"/>
            </a:endParaRPr>
          </a:p>
        </p:txBody>
      </p:sp>
      <p:sp>
        <p:nvSpPr>
          <p:cNvPr id="6" name="Slide Number Placeholder 5"/>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6481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5" name="Footer Placeholder 4"/>
          <p:cNvSpPr>
            <a:spLocks noGrp="1"/>
          </p:cNvSpPr>
          <p:nvPr>
            <p:ph type="ftr" sz="quarter" idx="11"/>
          </p:nvPr>
        </p:nvSpPr>
        <p:spPr/>
        <p:txBody>
          <a:bodyPr/>
          <a:lstStyle/>
          <a:p>
            <a:endParaRPr lang="en-CA">
              <a:solidFill>
                <a:srgbClr val="EAEBDE"/>
              </a:solidFill>
              <a:latin typeface="Tw Cen MT"/>
            </a:endParaRPr>
          </a:p>
        </p:txBody>
      </p:sp>
      <p:sp>
        <p:nvSpPr>
          <p:cNvPr id="6" name="Slide Number Placeholder 5"/>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3634613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39D4483A-EDD1-4DBB-8166-5C7E92501FAD}" type="datetimeFigureOut">
              <a:rPr lang="en-CA" smtClean="0">
                <a:solidFill>
                  <a:srgbClr val="676A55"/>
                </a:solidFill>
                <a:latin typeface="Tw Cen MT"/>
              </a:rPr>
              <a:pPr/>
              <a:t>16-06-04</a:t>
            </a:fld>
            <a:endParaRPr lang="en-CA">
              <a:solidFill>
                <a:srgbClr val="676A55"/>
              </a:solidFill>
              <a:latin typeface="Tw Cen MT"/>
            </a:endParaRPr>
          </a:p>
        </p:txBody>
      </p:sp>
      <p:sp>
        <p:nvSpPr>
          <p:cNvPr id="91" name="Footer Placeholder 90"/>
          <p:cNvSpPr>
            <a:spLocks noGrp="1"/>
          </p:cNvSpPr>
          <p:nvPr>
            <p:ph type="ftr" sz="quarter" idx="11"/>
          </p:nvPr>
        </p:nvSpPr>
        <p:spPr/>
        <p:txBody>
          <a:bodyPr/>
          <a:lstStyle/>
          <a:p>
            <a:endParaRPr lang="en-CA">
              <a:solidFill>
                <a:srgbClr val="676A55"/>
              </a:solidFill>
              <a:latin typeface="Tw Cen MT"/>
            </a:endParaRPr>
          </a:p>
        </p:txBody>
      </p:sp>
      <p:sp>
        <p:nvSpPr>
          <p:cNvPr id="92" name="Slide Number Placeholder 91"/>
          <p:cNvSpPr>
            <a:spLocks noGrp="1"/>
          </p:cNvSpPr>
          <p:nvPr>
            <p:ph type="sldNum" sz="quarter" idx="12"/>
          </p:nvPr>
        </p:nvSpPr>
        <p:spPr/>
        <p:txBody>
          <a:bodyPr/>
          <a:lstStyle/>
          <a:p>
            <a:fld id="{1B109C69-A8F1-47F8-B2DC-E14D8EB5474E}" type="slidenum">
              <a:rPr lang="en-CA" smtClean="0">
                <a:solidFill>
                  <a:srgbClr val="676A55"/>
                </a:solidFill>
                <a:latin typeface="Tw Cen MT"/>
              </a:rPr>
              <a:pPr/>
              <a:t>‹#›</a:t>
            </a:fld>
            <a:endParaRPr lang="en-CA">
              <a:solidFill>
                <a:srgbClr val="676A55"/>
              </a:solidFill>
              <a:latin typeface="Tw Cen MT"/>
            </a:endParaRPr>
          </a:p>
        </p:txBody>
      </p:sp>
    </p:spTree>
    <p:extLst>
      <p:ext uri="{BB962C8B-B14F-4D97-AF65-F5344CB8AC3E}">
        <p14:creationId xmlns:p14="http://schemas.microsoft.com/office/powerpoint/2010/main" val="171814976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6" name="Footer Placeholder 5"/>
          <p:cNvSpPr>
            <a:spLocks noGrp="1"/>
          </p:cNvSpPr>
          <p:nvPr>
            <p:ph type="ftr" sz="quarter" idx="11"/>
          </p:nvPr>
        </p:nvSpPr>
        <p:spPr/>
        <p:txBody>
          <a:bodyPr/>
          <a:lstStyle/>
          <a:p>
            <a:endParaRPr lang="en-CA">
              <a:solidFill>
                <a:srgbClr val="EAEBDE"/>
              </a:solidFill>
              <a:latin typeface="Tw Cen MT"/>
            </a:endParaRPr>
          </a:p>
        </p:txBody>
      </p:sp>
      <p:sp>
        <p:nvSpPr>
          <p:cNvPr id="7" name="Slide Number Placeholder 6"/>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3392916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8" name="Footer Placeholder 7"/>
          <p:cNvSpPr>
            <a:spLocks noGrp="1"/>
          </p:cNvSpPr>
          <p:nvPr>
            <p:ph type="ftr" sz="quarter" idx="11"/>
          </p:nvPr>
        </p:nvSpPr>
        <p:spPr/>
        <p:txBody>
          <a:bodyPr/>
          <a:lstStyle/>
          <a:p>
            <a:endParaRPr lang="en-CA">
              <a:solidFill>
                <a:srgbClr val="EAEBDE"/>
              </a:solidFill>
              <a:latin typeface="Tw Cen MT"/>
            </a:endParaRPr>
          </a:p>
        </p:txBody>
      </p:sp>
      <p:sp>
        <p:nvSpPr>
          <p:cNvPr id="9" name="Slide Number Placeholder 8"/>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1842297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4" name="Footer Placeholder 3"/>
          <p:cNvSpPr>
            <a:spLocks noGrp="1"/>
          </p:cNvSpPr>
          <p:nvPr>
            <p:ph type="ftr" sz="quarter" idx="11"/>
          </p:nvPr>
        </p:nvSpPr>
        <p:spPr/>
        <p:txBody>
          <a:bodyPr/>
          <a:lstStyle/>
          <a:p>
            <a:endParaRPr lang="en-CA">
              <a:solidFill>
                <a:srgbClr val="EAEBDE"/>
              </a:solidFill>
              <a:latin typeface="Tw Cen MT"/>
            </a:endParaRPr>
          </a:p>
        </p:txBody>
      </p:sp>
      <p:sp>
        <p:nvSpPr>
          <p:cNvPr id="5" name="Slide Number Placeholder 4"/>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2884656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3" name="Footer Placeholder 2"/>
          <p:cNvSpPr>
            <a:spLocks noGrp="1"/>
          </p:cNvSpPr>
          <p:nvPr>
            <p:ph type="ftr" sz="quarter" idx="11"/>
          </p:nvPr>
        </p:nvSpPr>
        <p:spPr/>
        <p:txBody>
          <a:bodyPr/>
          <a:lstStyle/>
          <a:p>
            <a:endParaRPr lang="en-CA">
              <a:solidFill>
                <a:srgbClr val="EAEBDE"/>
              </a:solidFill>
              <a:latin typeface="Tw Cen MT"/>
            </a:endParaRPr>
          </a:p>
        </p:txBody>
      </p:sp>
      <p:sp>
        <p:nvSpPr>
          <p:cNvPr id="4" name="Slide Number Placeholder 3"/>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1844189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6" name="Footer Placeholder 5"/>
          <p:cNvSpPr>
            <a:spLocks noGrp="1"/>
          </p:cNvSpPr>
          <p:nvPr>
            <p:ph type="ftr" sz="quarter" idx="11"/>
          </p:nvPr>
        </p:nvSpPr>
        <p:spPr/>
        <p:txBody>
          <a:bodyPr/>
          <a:lstStyle/>
          <a:p>
            <a:endParaRPr lang="en-CA">
              <a:solidFill>
                <a:srgbClr val="EAEBDE"/>
              </a:solidFill>
              <a:latin typeface="Tw Cen MT"/>
            </a:endParaRPr>
          </a:p>
        </p:txBody>
      </p:sp>
      <p:sp>
        <p:nvSpPr>
          <p:cNvPr id="7" name="Slide Number Placeholder 6"/>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7919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6" name="Footer Placeholder 5"/>
          <p:cNvSpPr>
            <a:spLocks noGrp="1"/>
          </p:cNvSpPr>
          <p:nvPr>
            <p:ph type="ftr" sz="quarter" idx="11"/>
          </p:nvPr>
        </p:nvSpPr>
        <p:spPr/>
        <p:txBody>
          <a:bodyPr/>
          <a:lstStyle/>
          <a:p>
            <a:endParaRPr lang="en-CA">
              <a:solidFill>
                <a:srgbClr val="EAEBDE"/>
              </a:solidFill>
              <a:latin typeface="Tw Cen MT"/>
            </a:endParaRPr>
          </a:p>
        </p:txBody>
      </p:sp>
      <p:sp>
        <p:nvSpPr>
          <p:cNvPr id="7" name="Slide Number Placeholder 6"/>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625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C6F5770-447D-47B5-9A26-A4668F8666FE}" type="datetime1">
              <a:rPr lang="en-US" smtClean="0"/>
              <a:pPr/>
              <a:t>16-06-04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p:cNvSpPr>
            <a:spLocks noGrp="1"/>
          </p:cNvSpPr>
          <p:nvPr>
            <p:ph type="sldNum" sz="quarter" idx="4"/>
          </p:nvPr>
        </p:nvSpPr>
        <p:spPr>
          <a:xfrm>
            <a:off x="8382000" y="6645275"/>
            <a:ext cx="762000" cy="365125"/>
          </a:xfrm>
          <a:prstGeom prst="rect">
            <a:avLst/>
          </a:prstGeom>
        </p:spPr>
        <p:txBody>
          <a:bodyPr/>
          <a:lstStyle>
            <a:lvl1pPr algn="r">
              <a:defRPr sz="12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5" name="Footer Placeholder 4"/>
          <p:cNvSpPr>
            <a:spLocks noGrp="1"/>
          </p:cNvSpPr>
          <p:nvPr>
            <p:ph type="ftr" sz="quarter" idx="11"/>
          </p:nvPr>
        </p:nvSpPr>
        <p:spPr/>
        <p:txBody>
          <a:bodyPr/>
          <a:lstStyle/>
          <a:p>
            <a:endParaRPr lang="en-CA">
              <a:solidFill>
                <a:srgbClr val="EAEBDE"/>
              </a:solidFill>
              <a:latin typeface="Tw Cen MT"/>
            </a:endParaRPr>
          </a:p>
        </p:txBody>
      </p:sp>
      <p:sp>
        <p:nvSpPr>
          <p:cNvPr id="6" name="Slide Number Placeholder 5"/>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2907334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5" name="Footer Placeholder 4"/>
          <p:cNvSpPr>
            <a:spLocks noGrp="1"/>
          </p:cNvSpPr>
          <p:nvPr>
            <p:ph type="ftr" sz="quarter" idx="11"/>
          </p:nvPr>
        </p:nvSpPr>
        <p:spPr/>
        <p:txBody>
          <a:bodyPr/>
          <a:lstStyle/>
          <a:p>
            <a:endParaRPr lang="en-CA">
              <a:solidFill>
                <a:srgbClr val="EAEBDE"/>
              </a:solidFill>
              <a:latin typeface="Tw Cen MT"/>
            </a:endParaRPr>
          </a:p>
        </p:txBody>
      </p:sp>
      <p:sp>
        <p:nvSpPr>
          <p:cNvPr id="6" name="Slide Number Placeholder 5"/>
          <p:cNvSpPr>
            <a:spLocks noGrp="1"/>
          </p:cNvSpPr>
          <p:nvPr>
            <p:ph type="sldNum" sz="quarter" idx="12"/>
          </p:nvPr>
        </p:nvSpPr>
        <p:spPr/>
        <p:txBody>
          <a:body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417872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CA"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E9BE6AEC-1C67-418D-B74A-6B2CAF5919F8}" type="datetime1">
              <a:rPr lang="en-US" smtClean="0"/>
              <a:pPr/>
              <a:t>16-06-04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12"/>
          </p:nvPr>
        </p:nvSpPr>
        <p:spPr>
          <a:xfrm>
            <a:off x="8382000" y="6492875"/>
            <a:ext cx="762000" cy="365125"/>
          </a:xfrm>
        </p:spPr>
        <p:txBody>
          <a:bodyPr/>
          <a:lstStyle>
            <a:lvl1pPr>
              <a:defRPr sz="16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E1158F15-30F1-4706-9CDE-718A4F67A0B0}" type="datetime1">
              <a:rPr lang="en-US" smtClean="0"/>
              <a:pPr/>
              <a:t>16-06-04</a:t>
            </a:fld>
            <a:endParaRPr lang="en-US"/>
          </a:p>
        </p:txBody>
      </p:sp>
      <p:sp>
        <p:nvSpPr>
          <p:cNvPr id="6" name="Footer Placeholder 5"/>
          <p:cNvSpPr>
            <a:spLocks noGrp="1"/>
          </p:cNvSpPr>
          <p:nvPr>
            <p:ph type="ftr" sz="quarter" idx="11"/>
          </p:nvPr>
        </p:nvSpPr>
        <p:spPr/>
        <p:txBody>
          <a:bodyPr/>
          <a:lstStyle/>
          <a:p>
            <a:endParaRPr lang="en-US"/>
          </a:p>
        </p:txBody>
      </p:sp>
      <p:sp>
        <p:nvSpPr>
          <p:cNvPr id="9" name="Slide Number Placeholder 5"/>
          <p:cNvSpPr>
            <a:spLocks noGrp="1"/>
          </p:cNvSpPr>
          <p:nvPr>
            <p:ph type="sldNum" sz="quarter" idx="4"/>
          </p:nvPr>
        </p:nvSpPr>
        <p:spPr>
          <a:xfrm>
            <a:off x="8382000" y="6492875"/>
            <a:ext cx="762000" cy="365125"/>
          </a:xfrm>
          <a:prstGeom prst="rect">
            <a:avLst/>
          </a:prstGeom>
        </p:spPr>
        <p:txBody>
          <a:bodyPr/>
          <a:lstStyle>
            <a:lvl1pPr algn="r">
              <a:defRPr sz="12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21689E15-4930-451E-A9D6-0990057A969E}" type="datetime1">
              <a:rPr lang="en-US" smtClean="0"/>
              <a:pPr/>
              <a:t>16-06-04</a:t>
            </a:fld>
            <a:endParaRPr lang="en-US"/>
          </a:p>
        </p:txBody>
      </p:sp>
      <p:sp>
        <p:nvSpPr>
          <p:cNvPr id="8" name="Footer Placeholder 7"/>
          <p:cNvSpPr>
            <a:spLocks noGrp="1"/>
          </p:cNvSpPr>
          <p:nvPr>
            <p:ph type="ftr" sz="quarter" idx="11"/>
          </p:nvPr>
        </p:nvSpPr>
        <p:spPr/>
        <p:txBody>
          <a:bodyPr/>
          <a:lstStyle/>
          <a:p>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8382000" y="6492875"/>
            <a:ext cx="762000" cy="365125"/>
          </a:xfrm>
          <a:prstGeom prst="rect">
            <a:avLst/>
          </a:prstGeom>
        </p:spPr>
        <p:txBody>
          <a:bodyPr/>
          <a:lstStyle>
            <a:lvl1pPr algn="r">
              <a:defRPr sz="1200"/>
            </a:lvl1pPr>
          </a:lstStyle>
          <a:p>
            <a:fld id="{F58E02A8-E497-47EF-BA34-DFA3D799B6A2}" type="slidenum">
              <a:rPr lang="en-US" smtClean="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838200"/>
          </a:xfrm>
        </p:spPr>
        <p:txBody>
          <a:bodyPr>
            <a:normAutofit/>
          </a:bodyPr>
          <a:lstStyle>
            <a:lvl1pPr>
              <a:defRPr sz="4000">
                <a:latin typeface="Avenir Next Condensed Demi Bold"/>
                <a:cs typeface="Avenir Next Condensed Demi Bold"/>
              </a:defRPr>
            </a:lvl1pPr>
          </a:lstStyle>
          <a:p>
            <a:r>
              <a:rPr lang="en-CA" dirty="0" smtClean="0"/>
              <a:t>Click to edit Master title style</a:t>
            </a:r>
            <a:endParaRPr lang="en-US" dirty="0"/>
          </a:p>
        </p:txBody>
      </p:sp>
      <p:sp>
        <p:nvSpPr>
          <p:cNvPr id="3" name="Date Placeholder 2"/>
          <p:cNvSpPr>
            <a:spLocks noGrp="1"/>
          </p:cNvSpPr>
          <p:nvPr>
            <p:ph type="dt" sz="half" idx="10"/>
          </p:nvPr>
        </p:nvSpPr>
        <p:spPr/>
        <p:txBody>
          <a:bodyPr/>
          <a:lstStyle/>
          <a:p>
            <a:fld id="{4E5135FF-C08D-4FA9-BF37-1F79C3ACBABA}" type="datetime1">
              <a:rPr lang="en-US" smtClean="0"/>
              <a:pPr/>
              <a:t>16-06-04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20000" y="5687568"/>
            <a:ext cx="762000" cy="365125"/>
          </a:xfrm>
          <a:prstGeom prst="rect">
            <a:avLst/>
          </a:prstGeom>
        </p:spPr>
        <p:txBody>
          <a:bodyPr/>
          <a:lstStyle/>
          <a:p>
            <a:fld id="{F58E02A8-E497-47EF-BA34-DFA3D799B6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78A3B-D239-4FD8-A338-9D5A573DAC2F}" type="datetime1">
              <a:rPr lang="en-US" smtClean="0"/>
              <a:pPr/>
              <a:t>16-06-04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20000" y="5687568"/>
            <a:ext cx="762000" cy="365125"/>
          </a:xfrm>
          <a:prstGeom prst="rect">
            <a:avLst/>
          </a:prstGeom>
        </p:spPr>
        <p:txBody>
          <a:bodyPr/>
          <a:lstStyle/>
          <a:p>
            <a:fld id="{F58E02A8-E497-47EF-BA34-DFA3D799B6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CA"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3EB71E89-51E3-4CF2-9DA4-B00D5B450890}" type="datetime1">
              <a:rPr lang="en-US" smtClean="0"/>
              <a:pPr/>
              <a:t>16-06-04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2754ED01-E2A0-4C1E-8E21-014B99041579}" type="slidenum">
              <a:rPr lang="en-US" smtClean="0"/>
              <a:pPr/>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CA"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447B2E6-32AB-48B7-86C3-CE434DAA6494}" type="datetime1">
              <a:rPr lang="en-US" smtClean="0"/>
              <a:pPr/>
              <a:t>16-06-04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20000" y="5687568"/>
            <a:ext cx="762000" cy="365125"/>
          </a:xfrm>
          <a:prstGeom prst="rect">
            <a:avLst/>
          </a:prstGeom>
        </p:spPr>
        <p:txBody>
          <a:bodyPr/>
          <a:lstStyle/>
          <a:p>
            <a:fld id="{F58E02A8-E497-47EF-BA34-DFA3D799B6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81000"/>
            <a:ext cx="6781800" cy="838200"/>
          </a:xfrm>
          <a:prstGeom prst="rect">
            <a:avLst/>
          </a:prstGeom>
        </p:spPr>
        <p:txBody>
          <a:bodyPr vert="horz" lIns="91440" tIns="45720" rIns="91440" bIns="45720" rtlCol="0" anchor="b" anchorCtr="0">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762000" y="1371600"/>
            <a:ext cx="7543800" cy="4572000"/>
          </a:xfrm>
          <a:prstGeom prst="rect">
            <a:avLst/>
          </a:prstGeom>
        </p:spPr>
        <p:txBody>
          <a:bodyPr vert="horz" lIns="91440" tIns="45720" rIns="91440" bIns="45720" rtlCol="0" anchor="t" anchorCtr="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9B36D205-A8E8-48AF-BFFE-08E842A732EC}" type="datetime1">
              <a:rPr lang="en-US" smtClean="0"/>
              <a:pPr/>
              <a:t>16-06-04</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8" name="Rectangle 7"/>
          <p:cNvSpPr/>
          <p:nvPr userDrawn="1"/>
        </p:nvSpPr>
        <p:spPr>
          <a:xfrm>
            <a:off x="0" y="0"/>
            <a:ext cx="9144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525767"/>
            <a:ext cx="9144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a:spLocks noGrp="1"/>
          </p:cNvSpPr>
          <p:nvPr>
            <p:ph type="sldNum" sz="quarter" idx="4"/>
          </p:nvPr>
        </p:nvSpPr>
        <p:spPr>
          <a:xfrm>
            <a:off x="8382000" y="6492875"/>
            <a:ext cx="762000" cy="365125"/>
          </a:xfrm>
          <a:prstGeom prst="rect">
            <a:avLst/>
          </a:prstGeom>
        </p:spPr>
        <p:txBody>
          <a:bodyPr/>
          <a:lstStyle>
            <a:lvl1pPr algn="r">
              <a:defRPr sz="1200"/>
            </a:lvl1pPr>
          </a:lstStyle>
          <a:p>
            <a:fld id="{F58E02A8-E497-47EF-BA34-DFA3D799B6A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400" kern="1200">
          <a:solidFill>
            <a:schemeClr val="tx1">
              <a:lumMod val="85000"/>
              <a:lumOff val="15000"/>
            </a:schemeClr>
          </a:solidFill>
          <a:latin typeface="Avenir Next Condensed Demi Bold"/>
          <a:ea typeface="+mj-ea"/>
          <a:cs typeface="Avenir Next Condensed Demi Bold"/>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w Cen MT"/>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39D4483A-EDD1-4DBB-8166-5C7E92501FAD}" type="datetimeFigureOut">
              <a:rPr lang="en-CA" smtClean="0">
                <a:solidFill>
                  <a:srgbClr val="EAEBDE"/>
                </a:solidFill>
                <a:latin typeface="Tw Cen MT"/>
              </a:rPr>
              <a:pPr/>
              <a:t>16-06-04</a:t>
            </a:fld>
            <a:endParaRPr lang="en-CA">
              <a:solidFill>
                <a:srgbClr val="EAEBDE"/>
              </a:solidFill>
              <a:latin typeface="Tw Cen MT"/>
            </a:endParaRP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CA">
              <a:solidFill>
                <a:srgbClr val="EAEBDE"/>
              </a:solidFill>
              <a:latin typeface="Tw Cen MT"/>
            </a:endParaRP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1B109C69-A8F1-47F8-B2DC-E14D8EB5474E}" type="slidenum">
              <a:rPr lang="en-CA" smtClean="0">
                <a:solidFill>
                  <a:srgbClr val="EAEBDE"/>
                </a:solidFill>
                <a:latin typeface="Tw Cen MT"/>
              </a:rPr>
              <a:pPr/>
              <a:t>‹#›</a:t>
            </a:fld>
            <a:endParaRPr lang="en-CA">
              <a:solidFill>
                <a:srgbClr val="EAEBDE"/>
              </a:solidFill>
              <a:latin typeface="Tw Cen MT"/>
            </a:endParaRPr>
          </a:p>
        </p:txBody>
      </p:sp>
    </p:spTree>
    <p:extLst>
      <p:ext uri="{BB962C8B-B14F-4D97-AF65-F5344CB8AC3E}">
        <p14:creationId xmlns:p14="http://schemas.microsoft.com/office/powerpoint/2010/main" val="1473701951"/>
      </p:ext>
    </p:extLst>
  </p:cSld>
  <p:clrMap bg1="dk1" tx1="lt1" bg2="dk2" tx2="lt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gif"/><Relationship Id="rId11"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3851920" y="533400"/>
            <a:ext cx="4320480" cy="3384376"/>
          </a:xfrm>
          <a:solidFill>
            <a:schemeClr val="accent1"/>
          </a:solidFill>
          <a:ln>
            <a:solidFill>
              <a:schemeClr val="bg2"/>
            </a:solidFill>
          </a:ln>
        </p:spPr>
        <p:txBody>
          <a:bodyPr>
            <a:noAutofit/>
          </a:bodyPr>
          <a:lstStyle/>
          <a:p>
            <a:pPr algn="r">
              <a:lnSpc>
                <a:spcPct val="134000"/>
              </a:lnSpc>
              <a:spcBef>
                <a:spcPts val="0"/>
              </a:spcBef>
            </a:pPr>
            <a:r>
              <a:rPr lang="en-US" sz="1500" dirty="0">
                <a:solidFill>
                  <a:schemeClr val="bg1"/>
                </a:solidFill>
                <a:latin typeface="Arial" panose="020B0604020202020204" pitchFamily="34" charset="0"/>
                <a:cs typeface="Arial" panose="020B0604020202020204" pitchFamily="34" charset="0"/>
              </a:rPr>
              <a:t>Paola </a:t>
            </a:r>
            <a:r>
              <a:rPr lang="en-US" sz="1500" dirty="0" err="1" smtClean="0">
                <a:solidFill>
                  <a:schemeClr val="bg1"/>
                </a:solidFill>
                <a:latin typeface="Arial" panose="020B0604020202020204" pitchFamily="34" charset="0"/>
                <a:cs typeface="Arial" panose="020B0604020202020204" pitchFamily="34" charset="0"/>
              </a:rPr>
              <a:t>Borin</a:t>
            </a:r>
            <a:r>
              <a:rPr lang="en-US" sz="1500" dirty="0" smtClean="0">
                <a:solidFill>
                  <a:schemeClr val="bg1"/>
                </a:solidFill>
                <a:latin typeface="Arial" panose="020B0604020202020204" pitchFamily="34" charset="0"/>
                <a:cs typeface="Arial" panose="020B0604020202020204" pitchFamily="34" charset="0"/>
              </a:rPr>
              <a:t>    </a:t>
            </a: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Deb Dawson </a:t>
            </a: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Florida </a:t>
            </a:r>
            <a:r>
              <a:rPr lang="en-US" sz="1500" dirty="0" err="1" smtClean="0">
                <a:solidFill>
                  <a:schemeClr val="bg1"/>
                </a:solidFill>
                <a:latin typeface="Arial" panose="020B0604020202020204" pitchFamily="34" charset="0"/>
                <a:cs typeface="Arial" panose="020B0604020202020204" pitchFamily="34" charset="0"/>
              </a:rPr>
              <a:t>Doci</a:t>
            </a:r>
            <a:endParaRPr lang="en-US" sz="1500" dirty="0" smtClean="0">
              <a:solidFill>
                <a:schemeClr val="bg1"/>
              </a:solidFill>
              <a:latin typeface="Arial" panose="020B0604020202020204" pitchFamily="34" charset="0"/>
              <a:cs typeface="Arial" panose="020B0604020202020204" pitchFamily="34" charset="0"/>
            </a:endParaRP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Donna Ellis</a:t>
            </a: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Lori Goff</a:t>
            </a: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Jill </a:t>
            </a:r>
            <a:r>
              <a:rPr lang="en-US" sz="1500" dirty="0" err="1" smtClean="0">
                <a:solidFill>
                  <a:schemeClr val="bg1"/>
                </a:solidFill>
                <a:latin typeface="Arial" panose="020B0604020202020204" pitchFamily="34" charset="0"/>
                <a:cs typeface="Arial" panose="020B0604020202020204" pitchFamily="34" charset="0"/>
              </a:rPr>
              <a:t>Grose</a:t>
            </a:r>
            <a:endParaRPr lang="en-US" sz="1500" dirty="0" smtClean="0">
              <a:solidFill>
                <a:schemeClr val="bg1"/>
              </a:solidFill>
              <a:latin typeface="Arial" panose="020B0604020202020204" pitchFamily="34" charset="0"/>
              <a:cs typeface="Arial" panose="020B0604020202020204" pitchFamily="34" charset="0"/>
            </a:endParaRP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Sandy Hughes</a:t>
            </a: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Erika </a:t>
            </a:r>
            <a:r>
              <a:rPr lang="en-US" sz="1500" dirty="0" err="1" smtClean="0">
                <a:solidFill>
                  <a:schemeClr val="bg1"/>
                </a:solidFill>
                <a:latin typeface="Arial" panose="020B0604020202020204" pitchFamily="34" charset="0"/>
                <a:cs typeface="Arial" panose="020B0604020202020204" pitchFamily="34" charset="0"/>
              </a:rPr>
              <a:t>Kustra</a:t>
            </a:r>
            <a:endParaRPr lang="en-US" sz="1500" dirty="0" smtClean="0">
              <a:solidFill>
                <a:schemeClr val="bg1"/>
              </a:solidFill>
              <a:latin typeface="Arial" panose="020B0604020202020204" pitchFamily="34" charset="0"/>
              <a:cs typeface="Arial" panose="020B0604020202020204" pitchFamily="34" charset="0"/>
            </a:endParaRP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Ken Meadows</a:t>
            </a:r>
          </a:p>
          <a:p>
            <a:pPr algn="r">
              <a:lnSpc>
                <a:spcPct val="134000"/>
              </a:lnSpc>
              <a:spcBef>
                <a:spcPts val="0"/>
              </a:spcBef>
            </a:pPr>
            <a:r>
              <a:rPr lang="en-US" sz="1500" dirty="0" smtClean="0">
                <a:solidFill>
                  <a:schemeClr val="bg1"/>
                </a:solidFill>
                <a:latin typeface="Arial" panose="020B0604020202020204" pitchFamily="34" charset="0"/>
                <a:cs typeface="Arial" panose="020B0604020202020204" pitchFamily="34" charset="0"/>
              </a:rPr>
              <a:t>Peter Wolf</a:t>
            </a:r>
            <a:endParaRPr lang="en-US" sz="10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07503" y="4437112"/>
            <a:ext cx="9001001" cy="1512168"/>
          </a:xfrm>
        </p:spPr>
        <p:txBody>
          <a:bodyPr>
            <a:noAutofit/>
          </a:bodyPr>
          <a:lstStyle/>
          <a:p>
            <a:pPr algn="ctr"/>
            <a:r>
              <a:rPr lang="en-CA" sz="4100" dirty="0">
                <a:latin typeface="Antique Olive Roman" pitchFamily="34" charset="0"/>
              </a:rPr>
              <a:t>Documenting and Transforming Institutional Teaching </a:t>
            </a:r>
            <a:r>
              <a:rPr lang="en-CA" sz="4100" dirty="0" smtClean="0">
                <a:latin typeface="Antique Olive Roman" pitchFamily="34" charset="0"/>
              </a:rPr>
              <a:t>Cultures</a:t>
            </a:r>
            <a:endParaRPr lang="en-CA" sz="4100" dirty="0">
              <a:latin typeface="Antique Olive Roman"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02" b="2771"/>
          <a:stretch/>
        </p:blipFill>
        <p:spPr bwMode="auto">
          <a:xfrm>
            <a:off x="827584" y="533400"/>
            <a:ext cx="4976336" cy="306874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5495" y="6383328"/>
            <a:ext cx="9108505" cy="358040"/>
            <a:chOff x="35495" y="6278785"/>
            <a:chExt cx="9108505" cy="358040"/>
          </a:xfrm>
        </p:grpSpPr>
        <p:pic>
          <p:nvPicPr>
            <p:cNvPr id="2050" name="Picture 2" descr="http://www.cafad.ca/img/memberLogos/queens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6279163"/>
              <a:ext cx="1051884" cy="3576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uwindsor.ca/sites/default/files/uwin_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75" t="11836" r="19658" b="12214"/>
            <a:stretch/>
          </p:blipFill>
          <p:spPr bwMode="auto">
            <a:xfrm>
              <a:off x="35495" y="6278786"/>
              <a:ext cx="883162" cy="3580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uwo.ca/biology/PSNA_2012/images/WesternU.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901" b="3341"/>
            <a:stretch/>
          </p:blipFill>
          <p:spPr bwMode="auto">
            <a:xfrm>
              <a:off x="899592" y="6278786"/>
              <a:ext cx="1371773" cy="3580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mech.mcmaster.ca/~adspence/Images/McMaster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6190" y="6279163"/>
              <a:ext cx="1153682" cy="3576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logomaker.com/blog/wp-content/uploads/2013/12/University-of-Waterloo-Logo.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59" r="2669" b="9609"/>
            <a:stretch/>
          </p:blipFill>
          <p:spPr bwMode="auto">
            <a:xfrm>
              <a:off x="4444237" y="6278785"/>
              <a:ext cx="1351899" cy="3580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tatic.squarespace.com/static/5198e3b8e4b07c775379afd7/t/5201df1be4b0f1c31ae300f1/1375854363947/Ryerson-University-Log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793" t="26729" b="10438"/>
            <a:stretch/>
          </p:blipFill>
          <p:spPr bwMode="auto">
            <a:xfrm>
              <a:off x="5796136" y="6285012"/>
              <a:ext cx="1273928" cy="35145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oiwfa.org/wb/media/logo_brock.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39302" y="6283889"/>
              <a:ext cx="1004698" cy="352643"/>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960" t="74849" r="7057" b="4666"/>
            <a:stretch/>
          </p:blipFill>
          <p:spPr bwMode="auto">
            <a:xfrm>
              <a:off x="7000499" y="6284715"/>
              <a:ext cx="1171901" cy="35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824963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675"/>
            <a:ext cx="7086600" cy="838200"/>
          </a:xfrm>
        </p:spPr>
        <p:txBody>
          <a:bodyPr>
            <a:noAutofit/>
          </a:bodyPr>
          <a:lstStyle/>
          <a:p>
            <a:r>
              <a:rPr lang="en-US" dirty="0" smtClean="0">
                <a:solidFill>
                  <a:schemeClr val="accent1"/>
                </a:solidFill>
                <a:latin typeface="Times New Roman" panose="02020603050405020304" pitchFamily="18" charset="0"/>
                <a:cs typeface="Times New Roman" panose="02020603050405020304" pitchFamily="18" charset="0"/>
              </a:rPr>
              <a:t>Next Steps…</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5575" y="1371600"/>
            <a:ext cx="8836025" cy="5105399"/>
          </a:xfrm>
        </p:spPr>
        <p:txBody>
          <a:bodyPr>
            <a:normAutofit/>
          </a:bodyPr>
          <a:lstStyle/>
          <a:p>
            <a:pPr>
              <a:buClr>
                <a:srgbClr val="97003C"/>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Expand focus of research (e.g., outside Ontario, include colleges)</a:t>
            </a:r>
          </a:p>
          <a:p>
            <a:pPr>
              <a:buClr>
                <a:srgbClr val="97003C"/>
              </a:buClr>
              <a:buNone/>
            </a:pPr>
            <a:endParaRPr lang="en-US" sz="1200" dirty="0" smtClean="0">
              <a:solidFill>
                <a:schemeClr val="tx1"/>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endParaRPr lang="en-US" sz="1200" dirty="0">
              <a:solidFill>
                <a:schemeClr val="tx1"/>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Develop manual </a:t>
            </a:r>
            <a:r>
              <a:rPr lang="en-US" sz="3200" dirty="0">
                <a:solidFill>
                  <a:schemeClr val="tx1"/>
                </a:solidFill>
                <a:latin typeface="Times New Roman" panose="02020603050405020304" pitchFamily="18" charset="0"/>
                <a:cs typeface="Times New Roman" panose="02020603050405020304" pitchFamily="18" charset="0"/>
              </a:rPr>
              <a:t>with recommendations to improve institutional teaching </a:t>
            </a:r>
            <a:r>
              <a:rPr lang="en-US" sz="3200" dirty="0" smtClean="0">
                <a:solidFill>
                  <a:schemeClr val="tx1"/>
                </a:solidFill>
                <a:latin typeface="Times New Roman" panose="02020603050405020304" pitchFamily="18" charset="0"/>
                <a:cs typeface="Times New Roman" panose="02020603050405020304" pitchFamily="18" charset="0"/>
              </a:rPr>
              <a:t>cultures</a:t>
            </a:r>
          </a:p>
          <a:p>
            <a:pPr>
              <a:buClr>
                <a:srgbClr val="97003C"/>
              </a:buClr>
              <a:buNone/>
            </a:pPr>
            <a:endParaRPr lang="en-US" sz="3200" dirty="0" smtClean="0">
              <a:solidFill>
                <a:schemeClr val="tx1"/>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Secure more funding</a:t>
            </a:r>
          </a:p>
          <a:p>
            <a:pPr>
              <a:buClr>
                <a:srgbClr val="97003C"/>
              </a:buClr>
              <a:buNone/>
            </a:pPr>
            <a:endParaRPr lang="en-US" sz="3200" dirty="0" smtClean="0">
              <a:solidFill>
                <a:schemeClr val="tx1"/>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endParaRPr lang="en-US" sz="3200" dirty="0">
              <a:solidFill>
                <a:schemeClr val="tx1"/>
              </a:solidFill>
              <a:latin typeface="Times New Roman" panose="02020603050405020304" pitchFamily="18" charset="0"/>
              <a:cs typeface="Times New Roman" panose="02020603050405020304" pitchFamily="18" charset="0"/>
            </a:endParaRPr>
          </a:p>
          <a:p>
            <a:pPr>
              <a:buClr>
                <a:srgbClr val="97003C"/>
              </a:buClr>
              <a:buFont typeface="Wingdings" panose="05000000000000000000" pitchFamily="2" charset="2"/>
              <a:buChar char="ü"/>
            </a:pPr>
            <a:endParaRPr lang="en-US" dirty="0">
              <a:solidFill>
                <a:schemeClr val="tx1"/>
              </a:solidFill>
              <a:latin typeface="Times New Roman" panose="02020603050405020304" pitchFamily="18" charset="0"/>
              <a:cs typeface="Times New Roman" panose="02020603050405020304" pitchFamily="18" charset="0"/>
            </a:endParaRPr>
          </a:p>
          <a:p>
            <a:pPr>
              <a:buNone/>
            </a:pP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400" dirty="0" smtClean="0">
              <a:solidFill>
                <a:schemeClr val="tx1"/>
              </a:solidFill>
            </a:endParaRPr>
          </a:p>
        </p:txBody>
      </p:sp>
      <p:sp>
        <p:nvSpPr>
          <p:cNvPr id="4" name="AutoShape 2" descr="https://encrypted-tbn3.gstatic.com/images?q=tbn:ANd9GcSsiw67-rrW4mdtWe_8sJGOZ5LnsOqZ8kL8eL_NMesb4G0yd6Ho9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encrypted-tbn3.gstatic.com/images?q=tbn:ANd9GcSsiw67-rrW4mdtWe_8sJGOZ5LnsOqZ8kL8eL_NMesb4G0yd6Ho9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hQIBwgWEhQXGRYbFxcVGB0bHhseHRYiHB8gJx0jKCgsJCInHBwaITEiKSk3Li4uGik3PTY4OCgtOisBCgoKDg0OGxAQGzYkICQxNDYsLDEwKzQxLCw0MTcvMiwsLDQ0LCwsNy0sNy00LCwsLywuLCwuNywwLSwsLC8sLP/AABEIALgBEgMBEQACEQEDEQH/xAAbAAEAAgMBAQAAAAAAAAAAAAAABQYBAwQCB//EAEQQAAEDAQIJCQMJCAMBAAAAAAABAgMRBAUGEiExNVVzkrITFRZBUXKz0tMiNGEUIzJlcYGRk+IHMzY3QkNToVax0SX/xAAaAQEBAAMBAQAAAAAAAAAAAAAABQIDBAEG/8QALBEBAAECAwcEAgMBAQAAAAAAAAECAwQUcREyM0JRgcExYaHRIUESExXwsf/aAAwDAQACEQMRAD8A+tWK32ubCCayTxK1jY43M+j1veirVFXOiNWnV/2j0kq/Ex38PeDtptdquuOS1x0qxi42Miq6qZVpTJ2/eBKAAAAAAAAAAAAAAAAAAAAAAAAAAAAqzsMUR6o27XKiKqVx29S0OqnCV1UxMbPy5asXRTVMTt/DHTH6sdvtMslc9mOdt+50x+rHb7RkrnsZ237nTH6sdvtGSuexnbfudMfqx2+0ZK57Gdt+50x+rHb7RkrnsZ237nTH6sdvtGSuexnbfu77lwgbelrWzfJHRqjVdVXItaKidX2oabtmq1s/l+261epu7f4/pNmluAIrBd7n4PwY8StoxiJWmVEamVKKuRfjl7UAlQAAAAAAAAAAAAAAAAAAAAAAAAAAAfL0zr3ncSluxw6dES/xKtWTa1AAAAAATWB2m12TuNhPx/L38KGA5u3ldSeoAEXgu6R2D8HKMxfm2Uy1qmKlF+FewCUAAAAAAAAAAAAAAAAAAAAAAAAAAAB8vTOvedxKW7HDp0RL/Eq1ZNrUAAAAABNYHabXZO42E/H8vfwoYDm7eV1J6gARWC73Pwfgx4lbSNiJWmVEamXIq5F+OX4ASoAAAAAAAAAAAAAAAAAAAAAAAAAAAPl6Z17zuJS3Y4dOiJf4lWrJtagAAAAAJrA7Ta7J3Gwn4/l7+FDAc3byupPUACLwXdI7B+DlGYvzbKUWtUxUovwr2ASgAAAAAAAAAAAAAAAAAAAAAAAAAAAPl6Z17zuJS3Y4dOiJf4lWrJtagAAAAAJrA7Ta7J3Gwn4/l7+FDAc3byupPUETYrwkmvqSycs17UbVKJlRcdUVFoq0olM9FXLQ8p/MT28lX4mP+6POCs0slyxMksrmIkcdHKrVR3s50oqr+KJnPRMAAAAAAAAAAAAAAAAAGFWiVAiIL7kngbNHdUtHIip7UWZUqn9ZzTircPdjZztNqqXei84zds2HO02qpd6LzjN2zYc7Taql3ovOM3bNhztNqqXei84zds2HO02qpd6LzjN2zYc7Taql3ovOM3bNjbYLy+WWl9ndZXxuY1jvaVq1R6uRKYrl62Ln+Btt3abkbYePnyZ17zuJS/Y4dOiJf4lWrJtagAAAAAJrA7Ta7J3Gwn4/l7+FDAc3byupPUACLwXdI7B+DlGInzbKUWtUxUouZKV7AJQAAAAAAAAAAAAAAAAA8yfu1+xQIO6dFQ7OPgQi1essnUYgAAAAAGu7dOTbGz+JMUMHuzq8lR0zr3ncSn09jh06Id/iVasm1qAAAAAAmsDtNrsncbCfj+Xv4UMBzdvK6k9QAIvBd7n4PwY8StpGxEqqZURqUXIq5F+OUCUAAAAAAAAAAAAAAAAAPMn7tfsUCDunRUOzj4EItXrLJ1GIAAAAABru3Tk2xs/iTFDB7s6vJUdM6953Ep9PY4dOiHf4lWrJtagAAAAAJrA7Ta7J3Gwn4/l7+FDAc3byupPUACLwXWRcH4OVYifNspRa1TFSi5koq9nV2gSgAAAAAAAAAAAAAAAAB5k/dr9igQd06Kh2cfAhFq9ZZOoxAAAAAANd26cm2Nn8SYoYPdnV5KjpnXvO4lPp7HDp0Q7/ABKtWTa1AAAAAATWB2m12TuNhPx/L38KGA5u3ldSeoAEXgu9z8H4MeNW0jYiVVFqmKlFydv4gSgAAAAAAAAAAAAAAAAB5k/dr9igQd06Kh2cfAhFq9ZZOoxAAAAAANd26cm2Nn8SYoYPdnV5KjpnXvO4lPp7HDp0Q7/Eq1ZNrUAAAAABNYHabXZO42E/H8vfwoYDm7eV1J6gi7BeElpvaSztmjexif0/SR2N9GlVrRKVWiJVadtPKfzH/e+3x8k/idjXgq+0uuWJJ4WtakceKqPVyuTF60olOrrXOeiYAAAAAAAA57wtTbDd8lsc2qRse9UTrxWqtP8AQER0gtOr2/m/pNGYpdGWrOkFp1e38z9IzFLzLVnSC06vb+Z+kZiky1Z0gtOr2/mfpGYpMtWdILTq9v5n6RmKTLVnSC06vb+Z+kZiky1Z0gtOr2/mfpGYpMtWkLtt63jY3SOhxFRXNVK1zJ25O0201RVG2GqqmaZ2S4Lp0VDs4+BCPV6yOoxAAAAAANd26cm2Nn8SYoYPdnV5KjpnXvO4lPp7HDp0Q7/Eq1ZNrUAAAAABNYHabXZO42E/H8vfwoYDm7eV1J6gwjWotUagEZgu57sH4MeNW0jYiVVFqmKlFydv4gSgAAAAAAAEbhL/AA5adjN4aiXseqBXOTFRgAAAAAAEtg17hLtH8KHdZ3IT72/LxdOiodnHwISqvWWDqMQAAAAADXdunJtjZ/EmKGD3Z1eSo6Z17zuJT6exw6dEO/xKtWTa1AAAAAATWB2m12TuNhPx/L38KGA5u3ldSeoAEVgusi4PwcqxE+bZSi1qmKlFzJRV7OrtAlQAAAAAAAI3CX+HLTsZvDUS9j1QK5yYqMAAAAAAAlsGvcJdo/hQ7rO5Cfe35eLp0VDs4+BCVV6ywdRiAAAAAAa7t05NsbP4kxQwe7OryVHTOvedxKfT2OHToh3+JVqybWoAAAAACawO02uydxsJ+P5e/hQwHN28rqT1AAi8F3Pdg/Bjx4tI2ImVFqmKlFydvYBKAAAAAAAARuEv8OWnYzeGol7HqgVzkxUYAAAAAABLYNe4S7R/Ch3WdyE+9vy8XToqHZx8CEqr1lg6jEAAAAAA13bpybY2fxJihg92dXkqOmde87iU+nscOnRDv8SrVk2tQAAAAAE1gdptdk7jYT8fy9/ChgObt5XUnqABFYLrKuD8HKsRPYZSi1qmKlFXIlFXsy07VAlQAAAAAAAI3CX+HLTsZvDUS9j1QK5yYqMAAAAAAAlsGvcJdo/hQ7rO5Cfe35eLp0VDs4+BCVV6ywdRiAAAAAAa7t05NsbP4kxQwe7OryVHTOvedxKfT2OHToh3+JVqybWoAAAAACawO02uydxsJ+P5e/hQwHN28rqT1BHMtki4QOsSvTFSJj0Trqr3Iv8ApEEek9vL2fxs99vxs+5R113m+wYKMtVosbsWOKOlHNVX5ETJlydWftMqaZqmIj9kRtnY5em8Wq5d6PzHXkLvs35as6bxarl3o/MMhd9jLVnTeLVcu9H5hkLvsZas6bxarl3o/MMhd9jLVnTeLVcu9H5hkLvsZas6bxarl3o/MMhd9jLVnTeLVcu9H5hkLvsZat22y8WXrgXaLZHErEWG0JR1Kpio5q5q9bVOSumaZmmf00zGyrYjlzkpTYAAAAAABLYNe4S7R/Ch3WdyE+9vy8XToqHZx8CEqr1lg6jEAAAAAA13bpybY2fxJihg92dXkqOmde87iU+nscOnRDv8SrVk2tQAAAAAE1gdptdk7jYT8fy9/ChgObt5XUnqABUppHSfs8THhcykcaJjYuVEVvtJRVyLnStF7UQ22eJTrDO3vQqh9CpgAAAAAALTd38uJtnbfEkPnsTxatZTbm/OrC5yOosAAAAAAAlsGvcJdo/hQ7rO5Cfe35eLp0VDs4+BCVV6ywdRiAAAAAAa7t05NsbP4kxQwe7OryVHTOvedxKfT2OHToh3+JVqybWoAAAAACawO02uydxsJ+P5e/hQwHN28rqT1AAqU7nu/Z4mPHi0iiRMtapVtF+/sNtniU6wzt70KofQqYAAAAAAC03d/LibZ23xJD57E8WrWU25vzqwucjqLAAAAAAAJbBr3CXaP4UO6zuQn3t+Xi6dFQ7OPgQlVessHUYgAAAAAGu7dOTbGz+JMUMHuzq8lR0zr3ncSn09jh06Id/iVasm1qAAAAAAmsDtNrsncbCfj+Xv4UMBzdvK6k9QAKlNI6T9niY8LmUjjRMbFyoit9pKKuRc6VovaiG2zxKdYZ296FUPoVMAAAAAABabu/lxNs7b4kh89ieLVrKbc351YXOR1FgAAAAAAEtg17hLtH8KHdZ3IT72/LxdOiodnHwISqvWWDqMQAAAAADXdunJtjZ/EmKGD3Z1eSo6Z17zuJT6exw6dEO/xKtWTa1AAAAAATWB2m12TuNhPx/L38KGA5u3ldSeoAFSnc937PE5SPF+aiRMtapVtF+/sNtniU6wzt70KofQqYAAAAAAC03d/LibZ23xJD57E8WrWU25vzqwucjqLAAAAAAAJbBr3CXaP4UO6zuQn3t+Xi6dFQ7OPgQlVessHUYgAAAAAGu7dOTbGz+JMUMHuzq8lR0zr3ncSn09jh06Id/iVasm1qAAAAAAmsDtNrsncbCfj+Xv4UMBzdvK6k9QcVtttos8qMhuuWZKVxo1iREy5vbe1a9eamUCqzW22TYEMs7Lln9qOFqOV0FMqtRP7tc/wM7dUU1xVP6llTOyYlGcx33qh+/D5yp/oW+k/H27M1R0k5jvvVD9+Hzj/Qt9J+PszVHSTmO+9UP34fOP9C30n4+zNUdJOY771Q/fh84/0LfSfj7M1R0k5jvvVD9+Hzj/AELfSfj7M1R0k5jvvVD9+Hzj/Qt9J+PszVHSTmO+9UP34fOP9C30n4+zNUdJTNkhvSHBSS6HXJNjubaERUfBi/OOeqf3K5MZK5CXdqiuuao/bjqq21TIsF6V0LNvQeocGXq9nXmaeknIXpqWbeg9QZer2MzT0k5C9NSzb0HqDL1exmaeknIXpqWbeg9QZer2MzT0k5C9NSzb0HqDL1exmaeknIXpqWbeg9QZer2MzT0k5C9NSzb0HqDL1exmaekuy6ZbxsNmfFLcU6q57nJR0GZUROuVOw6bdM007JctyqKqtsMWKS8bPYo4H3HOqtY1q0dBSqNRP8pxThK5nbtj5+mO1u+U2/UU+9Z/VPMnX1j5+jafKbfqKfes/qjJ19Y+fo2nym36in3rP6oydfWPn6Np8pt+op96z+qMnX1j5+jafKbfqKfes/qjJ19Y+fo2nym36in3rP6oydfWPn6NrxZJ7wgvGS0uuKdUcyJqIjrPWrHSKv8Adze2n4KdVi1NuJiSVdS576qv/wAeTO5fpw9aqv8AkLFvGUU0RTMT+NPtNuYOuquaomPzr9M8z31qeTfh9Qzz1vpPx9sMjc6x8/RzPfWp5N+H1BnrfSfj7Mjc6x8/RzPfWp5N+H1BnrfSfj7Mjc6x8/RzPfWp5N+H1BnrfSfj7Mjc6x8/RzPfWp5N+H1BnrfSfj7Mjc6x8/RzPfWp5N+H1BnrfSfj7Mjc6x8/TquRLxuu+kSe5plV0UlEa6DqeyueRO1DlxN+m7s2fp1YaxVa27f2s3Ols/4/aN6z+qcrqSgGvkYkiSJI0xUpRtEolM2T4AbAAACIW8pG34lnVycm7Ganbjtoq/8Ah1f0xNmav3H/AI3TRH8Nv7S5ytIAAAAAACLmtc0ckiJJ9FW4uRKZe1er8Tnm5VG3V0xbpmI90m1atqp0OZkAAAAAAGpHK+RWotKGimua6qoj8bHrY2tMpujbs/Lxk9AAAAAAIyeefnltlZMrWqxXZETOi060Oimmn+qapj87Wiqqr+2KYn8TDZdNsktKPjnpjMcrVVMy/ExvW4p2THpMPbVc1TVTP6l3mluAPKsYr0kVqVRFRF66LSqV+5PwA9AAAAABhaqmRQI2W6GyQxt5ZUcx2PjIiVVa1y/ip0U4iYmZ2esbNjbFz190mhztQAAAAAADjfYUer6yrR9K5E6jV/V6xt9W2LuzZ+PR1tajGo1Oo2tUsgAAAAAA8cnR+M1aVzmv+vZVMxPqPTUolKmcRsjYMnoAAAAABxTWFZLelsbMqKjcVEoipQ203NlH8NjVVb21xXt9G2xWSOxxq2NVVVVVcq51VTGu5Nc/llRbijb7ugwZg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4"/>
          </p:nvPr>
        </p:nvSpPr>
        <p:spPr>
          <a:xfrm>
            <a:off x="8382000" y="6645275"/>
            <a:ext cx="762000" cy="365125"/>
          </a:xfrm>
        </p:spPr>
        <p:txBody>
          <a:bodyPr/>
          <a:lstStyle/>
          <a:p>
            <a:fld id="{F58E02A8-E497-47EF-BA34-DFA3D799B6A2}" type="slidenum">
              <a:rPr lang="en-US" smtClean="0"/>
              <a:pPr/>
              <a:t>10</a:t>
            </a:fld>
            <a:endParaRPr lang="en-US" dirty="0"/>
          </a:p>
        </p:txBody>
      </p:sp>
    </p:spTree>
    <p:extLst>
      <p:ext uri="{BB962C8B-B14F-4D97-AF65-F5344CB8AC3E}">
        <p14:creationId xmlns:p14="http://schemas.microsoft.com/office/powerpoint/2010/main" val="4133925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2400"/>
            <a:ext cx="9144000" cy="2971800"/>
          </a:xfrm>
        </p:spPr>
        <p:txBody>
          <a:bodyPr>
            <a:noAutofit/>
          </a:bodyPr>
          <a:lstStyle/>
          <a:p>
            <a:pPr algn="ctr"/>
            <a:r>
              <a:rPr lang="en-US" b="1" dirty="0" smtClean="0">
                <a:solidFill>
                  <a:srgbClr val="173377"/>
                </a:solidFill>
                <a:latin typeface="Times New Roman" panose="02020603050405020304" pitchFamily="18" charset="0"/>
                <a:cs typeface="Times New Roman" panose="02020603050405020304" pitchFamily="18" charset="0"/>
              </a:rPr>
              <a:t>Questions…???</a:t>
            </a:r>
            <a:br>
              <a:rPr lang="en-US" b="1" dirty="0" smtClean="0">
                <a:solidFill>
                  <a:srgbClr val="173377"/>
                </a:solidFill>
                <a:latin typeface="Times New Roman" panose="02020603050405020304" pitchFamily="18" charset="0"/>
                <a:cs typeface="Times New Roman" panose="02020603050405020304" pitchFamily="18" charset="0"/>
              </a:rPr>
            </a:br>
            <a:r>
              <a:rPr lang="en-US" b="1" dirty="0" smtClean="0">
                <a:solidFill>
                  <a:srgbClr val="173377"/>
                </a:solidFill>
                <a:latin typeface="Times New Roman" panose="02020603050405020304" pitchFamily="18" charset="0"/>
                <a:cs typeface="Times New Roman" panose="02020603050405020304" pitchFamily="18" charset="0"/>
              </a:rPr>
              <a:t/>
            </a:r>
            <a:br>
              <a:rPr lang="en-US" b="1" dirty="0" smtClean="0">
                <a:solidFill>
                  <a:srgbClr val="173377"/>
                </a:solidFill>
                <a:latin typeface="Times New Roman" panose="02020603050405020304" pitchFamily="18" charset="0"/>
                <a:cs typeface="Times New Roman" panose="02020603050405020304" pitchFamily="18" charset="0"/>
              </a:rPr>
            </a:br>
            <a:r>
              <a:rPr lang="en-US" sz="2000" dirty="0" smtClean="0">
                <a:solidFill>
                  <a:srgbClr val="173377"/>
                </a:solidFill>
                <a:latin typeface="Times New Roman" panose="02020603050405020304" pitchFamily="18" charset="0"/>
                <a:cs typeface="Times New Roman" panose="02020603050405020304" pitchFamily="18" charset="0"/>
              </a:rPr>
              <a:t/>
            </a:r>
            <a:br>
              <a:rPr lang="en-US" sz="2000" dirty="0" smtClean="0">
                <a:solidFill>
                  <a:srgbClr val="173377"/>
                </a:solidFill>
                <a:latin typeface="Times New Roman" panose="02020603050405020304" pitchFamily="18" charset="0"/>
                <a:cs typeface="Times New Roman" panose="02020603050405020304" pitchFamily="18" charset="0"/>
              </a:rPr>
            </a:br>
            <a:r>
              <a:rPr lang="en-US" sz="2000" dirty="0" smtClean="0">
                <a:solidFill>
                  <a:srgbClr val="173377"/>
                </a:solidFill>
                <a:latin typeface="Times New Roman" panose="02020603050405020304" pitchFamily="18" charset="0"/>
                <a:cs typeface="Times New Roman" panose="02020603050405020304" pitchFamily="18" charset="0"/>
              </a:rPr>
              <a:t/>
            </a:r>
            <a:br>
              <a:rPr lang="en-US" sz="2000" dirty="0" smtClean="0">
                <a:solidFill>
                  <a:srgbClr val="173377"/>
                </a:solidFill>
                <a:latin typeface="Times New Roman" panose="02020603050405020304" pitchFamily="18" charset="0"/>
                <a:cs typeface="Times New Roman" panose="02020603050405020304" pitchFamily="18" charset="0"/>
              </a:rPr>
            </a:br>
            <a:r>
              <a:rPr lang="en-US" sz="2000" dirty="0" smtClean="0">
                <a:solidFill>
                  <a:srgbClr val="173377"/>
                </a:solidFill>
                <a:latin typeface="Times New Roman" panose="02020603050405020304" pitchFamily="18" charset="0"/>
                <a:cs typeface="Times New Roman" panose="02020603050405020304" pitchFamily="18" charset="0"/>
              </a:rPr>
              <a:t>Webpage: </a:t>
            </a:r>
            <a:r>
              <a:rPr lang="en-US" sz="2000" dirty="0" smtClean="0">
                <a:solidFill>
                  <a:srgbClr val="FF0000"/>
                </a:solidFill>
                <a:latin typeface="Times New Roman" panose="02020603050405020304" pitchFamily="18" charset="0"/>
                <a:cs typeface="Times New Roman" panose="02020603050405020304" pitchFamily="18" charset="0"/>
              </a:rPr>
              <a:t>qualityteachingculture.wordpress.com</a:t>
            </a:r>
            <a:br>
              <a:rPr lang="en-US" sz="2000" dirty="0" smtClean="0">
                <a:solidFill>
                  <a:srgbClr val="FF0000"/>
                </a:solidFill>
                <a:latin typeface="Times New Roman" panose="02020603050405020304" pitchFamily="18" charset="0"/>
                <a:cs typeface="Times New Roman" panose="02020603050405020304" pitchFamily="18" charset="0"/>
              </a:rPr>
            </a:br>
            <a:r>
              <a:rPr lang="en-US" sz="2000" dirty="0" smtClean="0">
                <a:solidFill>
                  <a:srgbClr val="173377"/>
                </a:solidFill>
                <a:latin typeface="Times New Roman" panose="02020603050405020304" pitchFamily="18" charset="0"/>
                <a:cs typeface="Times New Roman" panose="02020603050405020304" pitchFamily="18" charset="0"/>
              </a:rPr>
              <a:t/>
            </a:r>
            <a:br>
              <a:rPr lang="en-US" sz="2000" dirty="0" smtClean="0">
                <a:solidFill>
                  <a:srgbClr val="173377"/>
                </a:solidFill>
                <a:latin typeface="Times New Roman" panose="02020603050405020304" pitchFamily="18" charset="0"/>
                <a:cs typeface="Times New Roman" panose="02020603050405020304" pitchFamily="18" charset="0"/>
              </a:rPr>
            </a:br>
            <a:endParaRPr lang="en-US" sz="2000" dirty="0">
              <a:solidFill>
                <a:srgbClr val="173377"/>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4"/>
          </p:nvPr>
        </p:nvSpPr>
        <p:spPr>
          <a:xfrm>
            <a:off x="8382000" y="6492875"/>
            <a:ext cx="762000" cy="365125"/>
          </a:xfrm>
        </p:spPr>
        <p:txBody>
          <a:bodyPr/>
          <a:lstStyle/>
          <a:p>
            <a:fld id="{F58E02A8-E497-47EF-BA34-DFA3D799B6A2}" type="slidenum">
              <a:rPr lang="en-US" smtClean="0"/>
              <a:pPr/>
              <a:t>11</a:t>
            </a:fld>
            <a:endParaRPr lang="en-US" dirty="0"/>
          </a:p>
        </p:txBody>
      </p:sp>
      <p:sp>
        <p:nvSpPr>
          <p:cNvPr id="4" name="Subtitle 2"/>
          <p:cNvSpPr txBox="1">
            <a:spLocks/>
          </p:cNvSpPr>
          <p:nvPr/>
        </p:nvSpPr>
        <p:spPr>
          <a:xfrm>
            <a:off x="4700736" y="457200"/>
            <a:ext cx="4320480" cy="3384376"/>
          </a:xfrm>
          <a:prstGeom prst="rect">
            <a:avLst/>
          </a:prstGeom>
          <a:solidFill>
            <a:schemeClr val="accent1"/>
          </a:solidFill>
          <a:ln>
            <a:solidFill>
              <a:schemeClr val="bg2"/>
            </a:solidFill>
          </a:ln>
        </p:spPr>
        <p:txBody>
          <a:bodyPr vert="horz" lIns="91440" tIns="45720" rIns="91440" bIns="45720" rtlCol="0" anchor="t" anchorCtr="0">
            <a:noAutofit/>
          </a:bodyPr>
          <a:lstStyle/>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Paola Borin    </a:t>
            </a:r>
          </a:p>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Deb Dawson </a:t>
            </a:r>
          </a:p>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Florida Doci</a:t>
            </a:r>
          </a:p>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Donna Ellis</a:t>
            </a:r>
          </a:p>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Lori Goff</a:t>
            </a:r>
          </a:p>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Jill Grose</a:t>
            </a:r>
          </a:p>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Sandy Hughes</a:t>
            </a:r>
          </a:p>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Erika Kustra</a:t>
            </a:r>
          </a:p>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Ken Meadows</a:t>
            </a:r>
          </a:p>
          <a:p>
            <a:pPr marL="274320" marR="0" lvl="0" indent="-274320" algn="r" defTabSz="914400" rtl="0" eaLnBrk="1" fontAlgn="auto" latinLnBrk="0" hangingPunct="1">
              <a:lnSpc>
                <a:spcPct val="134000"/>
              </a:lnSpc>
              <a:spcBef>
                <a:spcPts val="0"/>
              </a:spcBef>
              <a:spcAft>
                <a:spcPts val="0"/>
              </a:spcAft>
              <a:buClr>
                <a:schemeClr val="accent1"/>
              </a:buClr>
              <a:buSzTx/>
              <a:buFont typeface="Arial" pitchFamily="34" charset="0"/>
              <a:buChar char="•"/>
              <a:tabLst/>
              <a:defRPr/>
            </a:pPr>
            <a:r>
              <a:rPr kumimoji="0" lang="en-US" sz="15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Peter Wolf</a:t>
            </a:r>
            <a:endPar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02" b="2771"/>
          <a:stretch/>
        </p:blipFill>
        <p:spPr bwMode="auto">
          <a:xfrm>
            <a:off x="1676400" y="457200"/>
            <a:ext cx="4976336" cy="306874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987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81000"/>
            <a:ext cx="7086600" cy="533400"/>
          </a:xfrm>
        </p:spPr>
        <p:txBody>
          <a:bodyPr>
            <a:noAutofit/>
          </a:bodyPr>
          <a:lstStyle/>
          <a:p>
            <a:r>
              <a:rPr lang="en-US" sz="3600" dirty="0" smtClean="0">
                <a:solidFill>
                  <a:srgbClr val="00B050"/>
                </a:solidFill>
                <a:latin typeface="Times New Roman" panose="02020603050405020304" pitchFamily="18" charset="0"/>
                <a:cs typeface="Times New Roman" panose="02020603050405020304" pitchFamily="18" charset="0"/>
              </a:rPr>
              <a:t>References</a:t>
            </a:r>
            <a:endParaRPr lang="en-US" sz="3600" dirty="0">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914400"/>
            <a:ext cx="8985250" cy="5257800"/>
          </a:xfrm>
        </p:spPr>
        <p:txBody>
          <a:bodyPr>
            <a:noAutofit/>
          </a:bodyPr>
          <a:lstStyle/>
          <a:p>
            <a:pPr marL="0" lvl="1" indent="0">
              <a:spcBef>
                <a:spcPts val="0"/>
              </a:spcBef>
              <a:buNone/>
            </a:pPr>
            <a:r>
              <a:rPr lang="en-CA" sz="2000" dirty="0">
                <a:solidFill>
                  <a:schemeClr val="tx1"/>
                </a:solidFill>
                <a:latin typeface="Times New Roman" panose="02020603050405020304" pitchFamily="18" charset="0"/>
                <a:cs typeface="Times New Roman" panose="02020603050405020304" pitchFamily="18" charset="0"/>
              </a:rPr>
              <a:t>Burke, </a:t>
            </a:r>
            <a:r>
              <a:rPr lang="en-CA" sz="2000" dirty="0" smtClean="0">
                <a:solidFill>
                  <a:schemeClr val="tx1"/>
                </a:solidFill>
                <a:latin typeface="Times New Roman" panose="02020603050405020304" pitchFamily="18" charset="0"/>
                <a:cs typeface="Times New Roman" panose="02020603050405020304" pitchFamily="18" charset="0"/>
              </a:rPr>
              <a:t>J. C</a:t>
            </a:r>
            <a:r>
              <a:rPr lang="en-CA" sz="2000" dirty="0">
                <a:solidFill>
                  <a:schemeClr val="tx1"/>
                </a:solidFill>
                <a:latin typeface="Times New Roman" panose="02020603050405020304" pitchFamily="18" charset="0"/>
                <a:cs typeface="Times New Roman" panose="02020603050405020304" pitchFamily="18" charset="0"/>
              </a:rPr>
              <a:t>. </a:t>
            </a:r>
            <a:r>
              <a:rPr lang="en-CA" sz="2000" dirty="0" smtClean="0">
                <a:solidFill>
                  <a:schemeClr val="tx1"/>
                </a:solidFill>
                <a:latin typeface="Times New Roman" panose="02020603050405020304" pitchFamily="18" charset="0"/>
                <a:cs typeface="Times New Roman" panose="02020603050405020304" pitchFamily="18" charset="0"/>
              </a:rPr>
              <a:t>(1998). Performance funding indicators</a:t>
            </a:r>
            <a:r>
              <a:rPr lang="en-CA" sz="2000" dirty="0">
                <a:solidFill>
                  <a:schemeClr val="tx1"/>
                </a:solidFill>
                <a:latin typeface="Times New Roman" panose="02020603050405020304" pitchFamily="18" charset="0"/>
                <a:cs typeface="Times New Roman" panose="02020603050405020304" pitchFamily="18" charset="0"/>
              </a:rPr>
              <a:t>: Concerns, </a:t>
            </a:r>
            <a:r>
              <a:rPr lang="en-CA" sz="2000" dirty="0" smtClean="0">
                <a:solidFill>
                  <a:schemeClr val="tx1"/>
                </a:solidFill>
                <a:latin typeface="Times New Roman" panose="02020603050405020304" pitchFamily="18" charset="0"/>
                <a:cs typeface="Times New Roman" panose="02020603050405020304" pitchFamily="18" charset="0"/>
              </a:rPr>
              <a:t>values</a:t>
            </a:r>
            <a:r>
              <a:rPr lang="en-CA" sz="2000" dirty="0">
                <a:solidFill>
                  <a:schemeClr val="tx1"/>
                </a:solidFill>
                <a:latin typeface="Times New Roman" panose="02020603050405020304" pitchFamily="18" charset="0"/>
                <a:cs typeface="Times New Roman" panose="02020603050405020304" pitchFamily="18" charset="0"/>
              </a:rPr>
              <a:t>, and </a:t>
            </a:r>
            <a:r>
              <a:rPr lang="en-CA" sz="2000" dirty="0" smtClean="0">
                <a:solidFill>
                  <a:schemeClr val="tx1"/>
                </a:solidFill>
                <a:latin typeface="Times New Roman" panose="02020603050405020304" pitchFamily="18" charset="0"/>
                <a:cs typeface="Times New Roman" panose="02020603050405020304" pitchFamily="18" charset="0"/>
              </a:rPr>
              <a:t>models </a:t>
            </a:r>
          </a:p>
          <a:p>
            <a:pPr marL="228600" lvl="1" indent="0">
              <a:spcBef>
                <a:spcPts val="0"/>
              </a:spcBef>
              <a:buNone/>
            </a:pPr>
            <a:r>
              <a:rPr lang="en-CA" sz="2000" dirty="0" smtClean="0">
                <a:solidFill>
                  <a:schemeClr val="tx1"/>
                </a:solidFill>
                <a:latin typeface="Times New Roman" panose="02020603050405020304" pitchFamily="18" charset="0"/>
                <a:cs typeface="Times New Roman" panose="02020603050405020304" pitchFamily="18" charset="0"/>
              </a:rPr>
              <a:t>for state colleges </a:t>
            </a:r>
            <a:r>
              <a:rPr lang="en-CA" sz="2000" dirty="0">
                <a:solidFill>
                  <a:schemeClr val="tx1"/>
                </a:solidFill>
                <a:latin typeface="Times New Roman" panose="02020603050405020304" pitchFamily="18" charset="0"/>
                <a:cs typeface="Times New Roman" panose="02020603050405020304" pitchFamily="18" charset="0"/>
              </a:rPr>
              <a:t>and </a:t>
            </a:r>
            <a:r>
              <a:rPr lang="en-CA" sz="2000" dirty="0" smtClean="0">
                <a:solidFill>
                  <a:schemeClr val="tx1"/>
                </a:solidFill>
                <a:latin typeface="Times New Roman" panose="02020603050405020304" pitchFamily="18" charset="0"/>
                <a:cs typeface="Times New Roman" panose="02020603050405020304" pitchFamily="18" charset="0"/>
              </a:rPr>
              <a:t>universities. </a:t>
            </a:r>
            <a:r>
              <a:rPr lang="en-CA" sz="2000" i="1" dirty="0">
                <a:solidFill>
                  <a:schemeClr val="tx1"/>
                </a:solidFill>
                <a:latin typeface="Times New Roman" panose="02020603050405020304" pitchFamily="18" charset="0"/>
                <a:cs typeface="Times New Roman" panose="02020603050405020304" pitchFamily="18" charset="0"/>
              </a:rPr>
              <a:t>New Directions for Institutional </a:t>
            </a:r>
            <a:r>
              <a:rPr lang="en-CA" sz="2000" i="1" dirty="0" smtClean="0">
                <a:solidFill>
                  <a:schemeClr val="tx1"/>
                </a:solidFill>
                <a:latin typeface="Times New Roman" panose="02020603050405020304" pitchFamily="18" charset="0"/>
                <a:cs typeface="Times New Roman" panose="02020603050405020304" pitchFamily="18" charset="0"/>
              </a:rPr>
              <a:t>Research, </a:t>
            </a:r>
          </a:p>
          <a:p>
            <a:pPr marL="223838" lvl="1" indent="0">
              <a:spcBef>
                <a:spcPts val="0"/>
              </a:spcBef>
              <a:buNone/>
            </a:pPr>
            <a:r>
              <a:rPr lang="en-CA" sz="2000" dirty="0" smtClean="0">
                <a:solidFill>
                  <a:schemeClr val="tx1"/>
                </a:solidFill>
                <a:latin typeface="Times New Roman" panose="02020603050405020304" pitchFamily="18" charset="0"/>
                <a:cs typeface="Times New Roman" panose="02020603050405020304" pitchFamily="18" charset="0"/>
              </a:rPr>
              <a:t>97, 49 – 60.</a:t>
            </a:r>
          </a:p>
          <a:p>
            <a:pPr marL="223838" lvl="1" indent="0">
              <a:spcBef>
                <a:spcPts val="0"/>
              </a:spcBef>
              <a:buNone/>
            </a:pPr>
            <a:endParaRPr lang="en-CA" sz="6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en-GB" sz="2200" dirty="0">
                <a:solidFill>
                  <a:schemeClr val="tx1"/>
                </a:solidFill>
                <a:latin typeface="Times New Roman" panose="02020603050405020304" pitchFamily="18" charset="0"/>
                <a:cs typeface="Times New Roman" panose="02020603050405020304" pitchFamily="18" charset="0"/>
              </a:rPr>
              <a:t>Chalmers, D. (2008</a:t>
            </a:r>
            <a:r>
              <a:rPr lang="en-GB" sz="2200" dirty="0" smtClean="0">
                <a:solidFill>
                  <a:schemeClr val="tx1"/>
                </a:solidFill>
                <a:latin typeface="Times New Roman" panose="02020603050405020304" pitchFamily="18" charset="0"/>
                <a:cs typeface="Times New Roman" panose="02020603050405020304" pitchFamily="18" charset="0"/>
              </a:rPr>
              <a:t>). Teaching </a:t>
            </a:r>
            <a:r>
              <a:rPr lang="en-GB" sz="2200" dirty="0">
                <a:solidFill>
                  <a:schemeClr val="tx1"/>
                </a:solidFill>
                <a:latin typeface="Times New Roman" panose="02020603050405020304" pitchFamily="18" charset="0"/>
                <a:cs typeface="Times New Roman" panose="02020603050405020304" pitchFamily="18" charset="0"/>
              </a:rPr>
              <a:t>and Learning Quality Indicators in </a:t>
            </a:r>
            <a:endParaRPr lang="en-GB" sz="2200" dirty="0" smtClean="0">
              <a:solidFill>
                <a:schemeClr val="tx1"/>
              </a:solidFill>
              <a:latin typeface="Times New Roman" panose="02020603050405020304" pitchFamily="18" charset="0"/>
              <a:cs typeface="Times New Roman" panose="02020603050405020304" pitchFamily="18" charset="0"/>
            </a:endParaRPr>
          </a:p>
          <a:p>
            <a:pPr marL="228600" lvl="1" indent="0">
              <a:spcBef>
                <a:spcPts val="0"/>
              </a:spcBef>
              <a:buNone/>
            </a:pPr>
            <a:r>
              <a:rPr lang="en-GB" sz="2000" dirty="0" smtClean="0">
                <a:solidFill>
                  <a:schemeClr val="tx1"/>
                </a:solidFill>
                <a:latin typeface="Times New Roman" panose="02020603050405020304" pitchFamily="18" charset="0"/>
                <a:cs typeface="Times New Roman" panose="02020603050405020304" pitchFamily="18" charset="0"/>
              </a:rPr>
              <a:t>Australian </a:t>
            </a:r>
            <a:r>
              <a:rPr lang="en-GB" sz="2000" dirty="0">
                <a:solidFill>
                  <a:schemeClr val="tx1"/>
                </a:solidFill>
                <a:latin typeface="Times New Roman" panose="02020603050405020304" pitchFamily="18" charset="0"/>
                <a:cs typeface="Times New Roman" panose="02020603050405020304" pitchFamily="18" charset="0"/>
              </a:rPr>
              <a:t>Universities, Conference proceedings of Institutional Management </a:t>
            </a:r>
            <a:r>
              <a:rPr lang="en-GB" sz="2000" dirty="0" smtClean="0">
                <a:solidFill>
                  <a:schemeClr val="tx1"/>
                </a:solidFill>
                <a:latin typeface="Times New Roman" panose="02020603050405020304" pitchFamily="18" charset="0"/>
                <a:cs typeface="Times New Roman" panose="02020603050405020304" pitchFamily="18" charset="0"/>
              </a:rPr>
              <a:t>	in </a:t>
            </a:r>
            <a:r>
              <a:rPr lang="en-GB" sz="2000" dirty="0">
                <a:solidFill>
                  <a:schemeClr val="tx1"/>
                </a:solidFill>
                <a:latin typeface="Times New Roman" panose="02020603050405020304" pitchFamily="18" charset="0"/>
                <a:cs typeface="Times New Roman" panose="02020603050405020304" pitchFamily="18" charset="0"/>
              </a:rPr>
              <a:t>Higher Education (IMHE), Paris France, September 8-12</a:t>
            </a:r>
            <a:r>
              <a:rPr lang="en-GB" sz="2000" dirty="0" smtClean="0">
                <a:solidFill>
                  <a:schemeClr val="tx1"/>
                </a:solidFill>
                <a:latin typeface="Times New Roman" panose="02020603050405020304" pitchFamily="18" charset="0"/>
                <a:cs typeface="Times New Roman" panose="02020603050405020304" pitchFamily="18" charset="0"/>
              </a:rPr>
              <a:t>.</a:t>
            </a:r>
          </a:p>
          <a:p>
            <a:pPr marL="228600" lvl="1" indent="0">
              <a:spcBef>
                <a:spcPts val="0"/>
              </a:spcBef>
              <a:buNone/>
            </a:pPr>
            <a:endParaRPr lang="en-CA" sz="6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en-CA" sz="2200" dirty="0">
                <a:solidFill>
                  <a:schemeClr val="tx1"/>
                </a:solidFill>
                <a:latin typeface="Times New Roman" panose="02020603050405020304" pitchFamily="18" charset="0"/>
                <a:cs typeface="Times New Roman" panose="02020603050405020304" pitchFamily="18" charset="0"/>
              </a:rPr>
              <a:t>Denison, D. R. </a:t>
            </a:r>
            <a:r>
              <a:rPr lang="en-CA" sz="2200" dirty="0" smtClean="0">
                <a:solidFill>
                  <a:schemeClr val="tx1"/>
                </a:solidFill>
                <a:latin typeface="Times New Roman" panose="02020603050405020304" pitchFamily="18" charset="0"/>
                <a:cs typeface="Times New Roman" panose="02020603050405020304" pitchFamily="18" charset="0"/>
              </a:rPr>
              <a:t>(1996). What </a:t>
            </a:r>
            <a:r>
              <a:rPr lang="en-CA" sz="2200" dirty="0">
                <a:solidFill>
                  <a:schemeClr val="tx1"/>
                </a:solidFill>
                <a:latin typeface="Times New Roman" panose="02020603050405020304" pitchFamily="18" charset="0"/>
                <a:cs typeface="Times New Roman" panose="02020603050405020304" pitchFamily="18" charset="0"/>
              </a:rPr>
              <a:t>is the difference between organizational culture </a:t>
            </a:r>
            <a:endParaRPr lang="en-CA" sz="2200" dirty="0" smtClean="0">
              <a:solidFill>
                <a:schemeClr val="tx1"/>
              </a:solidFill>
              <a:latin typeface="Times New Roman" panose="02020603050405020304" pitchFamily="18" charset="0"/>
              <a:cs typeface="Times New Roman" panose="02020603050405020304" pitchFamily="18" charset="0"/>
            </a:endParaRPr>
          </a:p>
          <a:p>
            <a:pPr marL="228600" indent="0">
              <a:spcBef>
                <a:spcPts val="0"/>
              </a:spcBef>
              <a:buNone/>
            </a:pPr>
            <a:r>
              <a:rPr lang="en-CA" sz="2200" dirty="0" smtClean="0">
                <a:solidFill>
                  <a:schemeClr val="tx1"/>
                </a:solidFill>
                <a:latin typeface="Times New Roman" panose="02020603050405020304" pitchFamily="18" charset="0"/>
                <a:cs typeface="Times New Roman" panose="02020603050405020304" pitchFamily="18" charset="0"/>
              </a:rPr>
              <a:t>and </a:t>
            </a:r>
            <a:r>
              <a:rPr lang="en-CA" sz="2200" dirty="0">
                <a:solidFill>
                  <a:schemeClr val="tx1"/>
                </a:solidFill>
                <a:latin typeface="Times New Roman" panose="02020603050405020304" pitchFamily="18" charset="0"/>
                <a:cs typeface="Times New Roman" panose="02020603050405020304" pitchFamily="18" charset="0"/>
              </a:rPr>
              <a:t>organizational climate? A native’s point of view on a decade of </a:t>
            </a:r>
            <a:r>
              <a:rPr lang="en-CA" sz="2200" dirty="0" smtClean="0">
                <a:solidFill>
                  <a:schemeClr val="tx1"/>
                </a:solidFill>
                <a:latin typeface="Times New Roman" panose="02020603050405020304" pitchFamily="18" charset="0"/>
                <a:cs typeface="Times New Roman" panose="02020603050405020304" pitchFamily="18" charset="0"/>
              </a:rPr>
              <a:t>paradigm </a:t>
            </a:r>
            <a:r>
              <a:rPr lang="en-CA" sz="2200" dirty="0">
                <a:solidFill>
                  <a:schemeClr val="tx1"/>
                </a:solidFill>
                <a:latin typeface="Times New Roman" panose="02020603050405020304" pitchFamily="18" charset="0"/>
                <a:cs typeface="Times New Roman" panose="02020603050405020304" pitchFamily="18" charset="0"/>
              </a:rPr>
              <a:t>wars</a:t>
            </a:r>
            <a:r>
              <a:rPr lang="en-CA" sz="2200" dirty="0" smtClean="0">
                <a:solidFill>
                  <a:schemeClr val="tx1"/>
                </a:solidFill>
                <a:latin typeface="Times New Roman" panose="02020603050405020304" pitchFamily="18" charset="0"/>
                <a:cs typeface="Times New Roman" panose="02020603050405020304" pitchFamily="18" charset="0"/>
              </a:rPr>
              <a:t>. </a:t>
            </a:r>
            <a:r>
              <a:rPr lang="en-CA" sz="2200" i="1" dirty="0">
                <a:solidFill>
                  <a:schemeClr val="tx1"/>
                </a:solidFill>
                <a:latin typeface="Times New Roman" panose="02020603050405020304" pitchFamily="18" charset="0"/>
                <a:cs typeface="Times New Roman" panose="02020603050405020304" pitchFamily="18" charset="0"/>
              </a:rPr>
              <a:t>Academy of Management </a:t>
            </a:r>
            <a:r>
              <a:rPr lang="en-CA" sz="2200" i="1" dirty="0" smtClean="0">
                <a:solidFill>
                  <a:schemeClr val="tx1"/>
                </a:solidFill>
                <a:latin typeface="Times New Roman" panose="02020603050405020304" pitchFamily="18" charset="0"/>
                <a:cs typeface="Times New Roman" panose="02020603050405020304" pitchFamily="18" charset="0"/>
              </a:rPr>
              <a:t>Review,</a:t>
            </a:r>
            <a:r>
              <a:rPr lang="en-CA" sz="2200" dirty="0" smtClean="0">
                <a:solidFill>
                  <a:schemeClr val="tx1"/>
                </a:solidFill>
                <a:latin typeface="Times New Roman" panose="02020603050405020304" pitchFamily="18" charset="0"/>
                <a:cs typeface="Times New Roman" panose="02020603050405020304" pitchFamily="18" charset="0"/>
              </a:rPr>
              <a:t> </a:t>
            </a:r>
            <a:r>
              <a:rPr lang="en-CA" sz="2200" i="1" dirty="0" smtClean="0">
                <a:solidFill>
                  <a:schemeClr val="tx1"/>
                </a:solidFill>
                <a:latin typeface="Times New Roman" panose="02020603050405020304" pitchFamily="18" charset="0"/>
                <a:cs typeface="Times New Roman" panose="02020603050405020304" pitchFamily="18" charset="0"/>
              </a:rPr>
              <a:t>21</a:t>
            </a:r>
            <a:r>
              <a:rPr lang="en-CA" sz="2200" dirty="0" smtClean="0">
                <a:solidFill>
                  <a:schemeClr val="tx1"/>
                </a:solidFill>
                <a:latin typeface="Times New Roman" panose="02020603050405020304" pitchFamily="18" charset="0"/>
                <a:cs typeface="Times New Roman" panose="02020603050405020304" pitchFamily="18" charset="0"/>
              </a:rPr>
              <a:t>(3), 619 – 54.</a:t>
            </a:r>
          </a:p>
          <a:p>
            <a:pPr marL="228600" indent="0">
              <a:spcBef>
                <a:spcPts val="0"/>
              </a:spcBef>
              <a:buNone/>
            </a:pPr>
            <a:endParaRPr lang="en-CA" sz="6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en-US" sz="2200" dirty="0" err="1">
                <a:solidFill>
                  <a:schemeClr val="tx1"/>
                </a:solidFill>
                <a:latin typeface="Times New Roman" panose="02020603050405020304" pitchFamily="18" charset="0"/>
                <a:cs typeface="Times New Roman" panose="02020603050405020304" pitchFamily="18" charset="0"/>
              </a:rPr>
              <a:t>Hénard</a:t>
            </a:r>
            <a:r>
              <a:rPr lang="en-US" sz="2200" dirty="0">
                <a:solidFill>
                  <a:schemeClr val="tx1"/>
                </a:solidFill>
                <a:latin typeface="Times New Roman" panose="02020603050405020304" pitchFamily="18" charset="0"/>
                <a:cs typeface="Times New Roman" panose="02020603050405020304" pitchFamily="18" charset="0"/>
              </a:rPr>
              <a:t>, F. &amp; </a:t>
            </a:r>
            <a:r>
              <a:rPr lang="en-US" sz="2200" dirty="0" err="1">
                <a:solidFill>
                  <a:schemeClr val="tx1"/>
                </a:solidFill>
                <a:latin typeface="Times New Roman" panose="02020603050405020304" pitchFamily="18" charset="0"/>
                <a:cs typeface="Times New Roman" panose="02020603050405020304" pitchFamily="18" charset="0"/>
              </a:rPr>
              <a:t>Roseveare</a:t>
            </a:r>
            <a:r>
              <a:rPr lang="en-US" sz="2200" dirty="0">
                <a:solidFill>
                  <a:schemeClr val="tx1"/>
                </a:solidFill>
                <a:latin typeface="Times New Roman" panose="02020603050405020304" pitchFamily="18" charset="0"/>
                <a:cs typeface="Times New Roman" panose="02020603050405020304" pitchFamily="18" charset="0"/>
              </a:rPr>
              <a:t>, D. (2012). </a:t>
            </a:r>
            <a:r>
              <a:rPr lang="en-US" sz="2200" i="1" dirty="0">
                <a:solidFill>
                  <a:schemeClr val="tx1"/>
                </a:solidFill>
                <a:latin typeface="Times New Roman" panose="02020603050405020304" pitchFamily="18" charset="0"/>
                <a:cs typeface="Times New Roman" panose="02020603050405020304" pitchFamily="18" charset="0"/>
              </a:rPr>
              <a:t>Fostering quality teaching in higher </a:t>
            </a:r>
            <a:endParaRPr lang="en-US" sz="2200" i="1" dirty="0" smtClean="0">
              <a:solidFill>
                <a:schemeClr val="tx1"/>
              </a:solidFill>
              <a:latin typeface="Times New Roman" panose="02020603050405020304" pitchFamily="18" charset="0"/>
              <a:cs typeface="Times New Roman" panose="02020603050405020304" pitchFamily="18" charset="0"/>
            </a:endParaRPr>
          </a:p>
          <a:p>
            <a:pPr marL="228600" indent="0">
              <a:spcBef>
                <a:spcPts val="0"/>
              </a:spcBef>
              <a:buNone/>
            </a:pPr>
            <a:r>
              <a:rPr lang="en-US" sz="2200" i="1" dirty="0" smtClean="0">
                <a:solidFill>
                  <a:schemeClr val="tx1"/>
                </a:solidFill>
                <a:latin typeface="Times New Roman" panose="02020603050405020304" pitchFamily="18" charset="0"/>
                <a:cs typeface="Times New Roman" panose="02020603050405020304" pitchFamily="18" charset="0"/>
              </a:rPr>
              <a:t>education</a:t>
            </a:r>
            <a:r>
              <a:rPr lang="en-US" sz="2200" i="1" dirty="0">
                <a:solidFill>
                  <a:schemeClr val="tx1"/>
                </a:solidFill>
                <a:latin typeface="Times New Roman" panose="02020603050405020304" pitchFamily="18" charset="0"/>
                <a:cs typeface="Times New Roman" panose="02020603050405020304" pitchFamily="18" charset="0"/>
              </a:rPr>
              <a:t>: Policies </a:t>
            </a:r>
            <a:r>
              <a:rPr lang="en-US" sz="2200" i="1" dirty="0" smtClean="0">
                <a:solidFill>
                  <a:schemeClr val="tx1"/>
                </a:solidFill>
                <a:latin typeface="Times New Roman" panose="02020603050405020304" pitchFamily="18" charset="0"/>
                <a:cs typeface="Times New Roman" panose="02020603050405020304" pitchFamily="18" charset="0"/>
              </a:rPr>
              <a:t>and practices</a:t>
            </a:r>
            <a:r>
              <a:rPr lang="en-US" sz="2200" dirty="0">
                <a:solidFill>
                  <a:schemeClr val="tx1"/>
                </a:solidFill>
                <a:latin typeface="Times New Roman" panose="02020603050405020304" pitchFamily="18" charset="0"/>
                <a:cs typeface="Times New Roman" panose="02020603050405020304" pitchFamily="18" charset="0"/>
              </a:rPr>
              <a:t>. France: Organization for Economic </a:t>
            </a:r>
            <a:r>
              <a:rPr lang="en-US" sz="2200" dirty="0" smtClean="0">
                <a:solidFill>
                  <a:schemeClr val="tx1"/>
                </a:solidFill>
                <a:latin typeface="Times New Roman" panose="02020603050405020304" pitchFamily="18" charset="0"/>
                <a:cs typeface="Times New Roman" panose="02020603050405020304" pitchFamily="18" charset="0"/>
              </a:rPr>
              <a:t>	Co-operation </a:t>
            </a:r>
            <a:r>
              <a:rPr lang="en-US" sz="2200" dirty="0">
                <a:solidFill>
                  <a:schemeClr val="tx1"/>
                </a:solidFill>
                <a:latin typeface="Times New Roman" panose="02020603050405020304" pitchFamily="18" charset="0"/>
                <a:cs typeface="Times New Roman" panose="02020603050405020304" pitchFamily="18" charset="0"/>
              </a:rPr>
              <a:t>and Development</a:t>
            </a:r>
            <a:r>
              <a:rPr lang="en-US" sz="2200" dirty="0" smtClean="0">
                <a:solidFill>
                  <a:schemeClr val="tx1"/>
                </a:solidFill>
                <a:latin typeface="Times New Roman" panose="02020603050405020304" pitchFamily="18" charset="0"/>
                <a:cs typeface="Times New Roman" panose="02020603050405020304" pitchFamily="18" charset="0"/>
              </a:rPr>
              <a:t>.</a:t>
            </a:r>
          </a:p>
          <a:p>
            <a:pPr marL="228600" indent="0">
              <a:spcBef>
                <a:spcPts val="0"/>
              </a:spcBef>
              <a:buNone/>
            </a:pPr>
            <a:endParaRPr lang="en-CA" sz="600" dirty="0" smtClean="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en-GB" sz="2200" dirty="0" err="1">
                <a:solidFill>
                  <a:schemeClr val="tx1"/>
                </a:solidFill>
                <a:latin typeface="Times New Roman" panose="02020603050405020304" pitchFamily="18" charset="0"/>
                <a:cs typeface="Times New Roman" panose="02020603050405020304" pitchFamily="18" charset="0"/>
              </a:rPr>
              <a:t>Warglien</a:t>
            </a:r>
            <a:r>
              <a:rPr lang="en-GB" sz="2200" dirty="0">
                <a:solidFill>
                  <a:schemeClr val="tx1"/>
                </a:solidFill>
                <a:latin typeface="Times New Roman" panose="02020603050405020304" pitchFamily="18" charset="0"/>
                <a:cs typeface="Times New Roman" panose="02020603050405020304" pitchFamily="18" charset="0"/>
              </a:rPr>
              <a:t>, M., &amp; </a:t>
            </a:r>
            <a:r>
              <a:rPr lang="en-GB" sz="2200" dirty="0" err="1">
                <a:solidFill>
                  <a:schemeClr val="tx1"/>
                </a:solidFill>
                <a:latin typeface="Times New Roman" panose="02020603050405020304" pitchFamily="18" charset="0"/>
                <a:cs typeface="Times New Roman" panose="02020603050405020304" pitchFamily="18" charset="0"/>
              </a:rPr>
              <a:t>Savoia</a:t>
            </a:r>
            <a:r>
              <a:rPr lang="en-GB" sz="2200" dirty="0">
                <a:solidFill>
                  <a:schemeClr val="tx1"/>
                </a:solidFill>
                <a:latin typeface="Times New Roman" panose="02020603050405020304" pitchFamily="18" charset="0"/>
                <a:cs typeface="Times New Roman" panose="02020603050405020304" pitchFamily="18" charset="0"/>
              </a:rPr>
              <a:t>, M. </a:t>
            </a:r>
            <a:r>
              <a:rPr lang="en-GB" sz="2200" dirty="0" smtClean="0">
                <a:solidFill>
                  <a:schemeClr val="tx1"/>
                </a:solidFill>
                <a:latin typeface="Times New Roman" panose="02020603050405020304" pitchFamily="18" charset="0"/>
                <a:cs typeface="Times New Roman" panose="02020603050405020304" pitchFamily="18" charset="0"/>
              </a:rPr>
              <a:t>(2001). </a:t>
            </a:r>
            <a:r>
              <a:rPr lang="en-GB" sz="2200" dirty="0">
                <a:solidFill>
                  <a:schemeClr val="tx1"/>
                </a:solidFill>
                <a:latin typeface="Times New Roman" panose="02020603050405020304" pitchFamily="18" charset="0"/>
                <a:cs typeface="Times New Roman" panose="02020603050405020304" pitchFamily="18" charset="0"/>
              </a:rPr>
              <a:t>Institutional Experiences of Quality </a:t>
            </a:r>
            <a:endParaRPr lang="en-GB" sz="2200" dirty="0" smtClean="0">
              <a:solidFill>
                <a:schemeClr val="tx1"/>
              </a:solidFill>
              <a:latin typeface="Times New Roman" panose="02020603050405020304" pitchFamily="18" charset="0"/>
              <a:cs typeface="Times New Roman" panose="02020603050405020304" pitchFamily="18" charset="0"/>
            </a:endParaRPr>
          </a:p>
          <a:p>
            <a:pPr marL="228600" indent="0">
              <a:spcBef>
                <a:spcPts val="0"/>
              </a:spcBef>
              <a:buNone/>
            </a:pPr>
            <a:r>
              <a:rPr lang="en-GB" sz="2200" dirty="0" smtClean="0">
                <a:solidFill>
                  <a:schemeClr val="tx1"/>
                </a:solidFill>
                <a:latin typeface="Times New Roman" panose="02020603050405020304" pitchFamily="18" charset="0"/>
                <a:cs typeface="Times New Roman" panose="02020603050405020304" pitchFamily="18" charset="0"/>
              </a:rPr>
              <a:t>Assessment </a:t>
            </a:r>
            <a:r>
              <a:rPr lang="en-GB" sz="2200" dirty="0">
                <a:solidFill>
                  <a:schemeClr val="tx1"/>
                </a:solidFill>
                <a:latin typeface="Times New Roman" panose="02020603050405020304" pitchFamily="18" charset="0"/>
                <a:cs typeface="Times New Roman" panose="02020603050405020304" pitchFamily="18" charset="0"/>
              </a:rPr>
              <a:t>in  Higher Education - The University of Venice (Italy</a:t>
            </a:r>
            <a:r>
              <a:rPr lang="en-GB" sz="2200" dirty="0" smtClean="0">
                <a:solidFill>
                  <a:schemeClr val="tx1"/>
                </a:solidFill>
                <a:latin typeface="Times New Roman" panose="02020603050405020304" pitchFamily="18" charset="0"/>
                <a:cs typeface="Times New Roman" panose="02020603050405020304" pitchFamily="18" charset="0"/>
              </a:rPr>
              <a:t>).Organisation </a:t>
            </a:r>
            <a:r>
              <a:rPr lang="en-GB" sz="2200" dirty="0">
                <a:solidFill>
                  <a:schemeClr val="tx1"/>
                </a:solidFill>
                <a:latin typeface="Times New Roman" panose="02020603050405020304" pitchFamily="18" charset="0"/>
                <a:cs typeface="Times New Roman" panose="02020603050405020304" pitchFamily="18" charset="0"/>
              </a:rPr>
              <a:t>for Economic Cooperation and Development (OECD).</a:t>
            </a:r>
            <a:endParaRPr lang="en-CA" sz="2200" dirty="0">
              <a:solidFill>
                <a:schemeClr val="tx1"/>
              </a:solidFill>
              <a:latin typeface="Times New Roman" panose="02020603050405020304" pitchFamily="18" charset="0"/>
              <a:cs typeface="Times New Roman" panose="02020603050405020304" pitchFamily="18" charset="0"/>
            </a:endParaRPr>
          </a:p>
          <a:p>
            <a:pPr>
              <a:lnSpc>
                <a:spcPct val="170000"/>
              </a:lnSpc>
            </a:pPr>
            <a:endParaRPr lang="en-US" sz="2000" dirty="0" smtClean="0">
              <a:solidFill>
                <a:schemeClr val="tx1"/>
              </a:solidFill>
            </a:endParaRPr>
          </a:p>
        </p:txBody>
      </p:sp>
      <p:sp>
        <p:nvSpPr>
          <p:cNvPr id="4" name="AutoShape 2" descr="https://encrypted-tbn3.gstatic.com/images?q=tbn:ANd9GcSsiw67-rrW4mdtWe_8sJGOZ5LnsOqZ8kL8eL_NMesb4G0yd6Ho9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encrypted-tbn3.gstatic.com/images?q=tbn:ANd9GcSsiw67-rrW4mdtWe_8sJGOZ5LnsOqZ8kL8eL_NMesb4G0yd6Ho9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hQIBwgWEhQXGRYbFxcVGB0bHhseHRYiHB8gJx0jKCgsJCInHBwaITEiKSk3Li4uGik3PTY4OCgtOisBCgoKDg0OGxAQGzYkICQxNDYsLDEwKzQxLCw0MTcvMiwsLDQ0LCwsNy0sNy00LCwsLywuLCwuNywwLSwsLC8sLP/AABEIALgBEgMBEQACEQEDEQH/xAAbAAEAAgMBAQAAAAAAAAAAAAAABQYBAwQCB//EAEQQAAEDAQIJCQMJCAMBAAAAAAABAgMRBAUGEiExNVVzkrITFRZBUXKz0tMiNGEUIzJlcYGRk+IHMzY3QkNToVax0SX/xAAaAQEBAAMBAQAAAAAAAAAAAAAABQIDBAEG/8QALBEBAAECAwcEAgMBAQAAAAAAAAECAwQUcREyM0JRgcExYaHRIUESExXwsf/aAAwDAQACEQMRAD8A+tWK32ubCCayTxK1jY43M+j1veirVFXOiNWnV/2j0kq/Ex38PeDtptdquuOS1x0qxi42Miq6qZVpTJ2/eBKAAAAAAAAAAAAAAAAAAAAAAAAAAAAqzsMUR6o27XKiKqVx29S0OqnCV1UxMbPy5asXRTVMTt/DHTH6sdvtMslc9mOdt+50x+rHb7RkrnsZ237nTH6sdvtGSuexnbfudMfqx2+0ZK57Gdt+50x+rHb7RkrnsZ237nTH6sdvtGSuexnbfu77lwgbelrWzfJHRqjVdVXItaKidX2oabtmq1s/l+261epu7f4/pNmluAIrBd7n4PwY8StoxiJWmVEamVKKuRfjl7UAlQAAAAAAAAAAAAAAAAAAAAAAAAAAAfL0zr3ncSluxw6dES/xKtWTa1AAAAAATWB2m12TuNhPx/L38KGA5u3ldSeoAEXgu6R2D8HKMxfm2Uy1qmKlF+FewCUAAAAAAAAAAAAAAAAAAAAAAAAAAAB8vTOvedxKW7HDp0RL/Eq1ZNrUAAAAABNYHabXZO42E/H8vfwoYDm7eV1J6gARWC73Pwfgx4lbSNiJWmVEamXIq5F+OX4ASoAAAAAAAAAAAAAAAAAAAAAAAAAAAPl6Z17zuJS3Y4dOiJf4lWrJtagAAAAAJrA7Ta7J3Gwn4/l7+FDAc3byupPUACLwXdI7B+DlGYvzbKUWtUxUovwr2ASgAAAAAAAAAAAAAAAAAAAAAAAAAAAPl6Z17zuJS3Y4dOiJf4lWrJtagAAAAAJrA7Ta7J3Gwn4/l7+FDAc3byupPUETYrwkmvqSycs17UbVKJlRcdUVFoq0olM9FXLQ8p/MT28lX4mP+6POCs0slyxMksrmIkcdHKrVR3s50oqr+KJnPRMAAAAAAAAAAAAAAAAAGFWiVAiIL7kngbNHdUtHIip7UWZUqn9ZzTircPdjZztNqqXei84zds2HO02qpd6LzjN2zYc7Taql3ovOM3bNhztNqqXei84zds2HO02qpd6LzjN2zYc7Taql3ovOM3bNjbYLy+WWl9ndZXxuY1jvaVq1R6uRKYrl62Ln+Btt3abkbYePnyZ17zuJS/Y4dOiJf4lWrJtagAAAAAJrA7Ta7J3Gwn4/l7+FDAc3byupPUACLwXdI7B+DlGInzbKUWtUxUouZKV7AJQAAAAAAAAAAAAAAAAA8yfu1+xQIO6dFQ7OPgQi1essnUYgAAAAAGu7dOTbGz+JMUMHuzq8lR0zr3ncSn09jh06Id/iVasm1qAAAAAAmsDtNrsncbCfj+Xv4UMBzdvK6k9QAIvBd7n4PwY8StpGxEqqZURqUXIq5F+OUCUAAAAAAAAAAAAAAAAAPMn7tfsUCDunRUOzj4EItXrLJ1GIAAAAABru3Tk2xs/iTFDB7s6vJUdM6953Ep9PY4dOiHf4lWrJtagAAAAAJrA7Ta7J3Gwn4/l7+FDAc3byupPUACLwXWRcH4OVYifNspRa1TFSi5koq9nV2gSgAAAAAAAAAAAAAAAAB5k/dr9igQd06Kh2cfAhFq9ZZOoxAAAAAANd26cm2Nn8SYoYPdnV5KjpnXvO4lPp7HDp0Q7/ABKtWTa1AAAAAATWB2m12TuNhPx/L38KGA5u3ldSeoAEXgu9z8H4MeNW0jYiVVFqmKlFydv4gSgAAAAAAAAAAAAAAAAB5k/dr9igQd06Kh2cfAhFq9ZZOoxAAAAAANd26cm2Nn8SYoYPdnV5KjpnXvO4lPp7HDp0Q7/Eq1ZNrUAAAAABNYHabXZO42E/H8vfwoYDm7eV1J6gi7BeElpvaSztmjexif0/SR2N9GlVrRKVWiJVadtPKfzH/e+3x8k/idjXgq+0uuWJJ4WtakceKqPVyuTF60olOrrXOeiYAAAAAAAA57wtTbDd8lsc2qRse9UTrxWqtP8AQER0gtOr2/m/pNGYpdGWrOkFp1e38z9IzFLzLVnSC06vb+Z+kZiky1Z0gtOr2/mfpGYpMtWdILTq9v5n6RmKTLVnSC06vb+Z+kZiky1Z0gtOr2/mfpGYpMtWkLtt63jY3SOhxFRXNVK1zJ25O0201RVG2GqqmaZ2S4Lp0VDs4+BCPV6yOoxAAAAAANd26cm2Nn8SYoYPdnV5KjpnXvO4lPp7HDp0Q7/Eq1ZNrUAAAAABNYHabXZO42E/H8vfwoYDm7eV1J6gwjWotUagEZgu57sH4MeNW0jYiVVFqmKlFydv4gSgAAAAAAAEbhL/AA5adjN4aiXseqBXOTFRgAAAAAAEtg17hLtH8KHdZ3IT72/LxdOiodnHwISqvWWDqMQAAAAADXdunJtjZ/EmKGD3Z1eSo6Z17zuJT6exw6dEO/xKtWTa1AAAAAATWB2m12TuNhPx/L38KGA5u3ldSeoAEVgusi4PwcqxE+bZSi1qmKlFzJRV7OrtAlQAAAAAAAI3CX+HLTsZvDUS9j1QK5yYqMAAAAAAAlsGvcJdo/hQ7rO5Cfe35eLp0VDs4+BCVV6ywdRiAAAAAAa7t05NsbP4kxQwe7OryVHTOvedxKfT2OHToh3+JVqybWoAAAAACawO02uydxsJ+P5e/hQwHN28rqT1AAi8F3Pdg/Bjx4tI2ImVFqmKlFydvYBKAAAAAAAARuEv8OWnYzeGol7HqgVzkxUYAAAAAABLYNe4S7R/Ch3WdyE+9vy8XToqHZx8CEqr1lg6jEAAAAAA13bpybY2fxJihg92dXkqOmde87iU+nscOnRDv8SrVk2tQAAAAAE1gdptdk7jYT8fy9/ChgObt5XUnqABFYLrKuD8HKsRPYZSi1qmKlFXIlFXsy07VAlQAAAAAAAI3CX+HLTsZvDUS9j1QK5yYqMAAAAAAAlsGvcJdo/hQ7rO5Cfe35eLp0VDs4+BCVV6ywdRiAAAAAAa7t05NsbP4kxQwe7OryVHTOvedxKfT2OHToh3+JVqybWoAAAAACawO02uydxsJ+P5e/hQwHN28rqT1BHMtki4QOsSvTFSJj0Trqr3Iv8ApEEek9vL2fxs99vxs+5R113m+wYKMtVosbsWOKOlHNVX5ETJlydWftMqaZqmIj9kRtnY5em8Wq5d6PzHXkLvs35as6bxarl3o/MMhd9jLVnTeLVcu9H5hkLvsZas6bxarl3o/MMhd9jLVnTeLVcu9H5hkLvsZas6bxarl3o/MMhd9jLVnTeLVcu9H5hkLvsZat22y8WXrgXaLZHErEWG0JR1Kpio5q5q9bVOSumaZmmf00zGyrYjlzkpTYAAAAAABLYNe4S7R/Ch3WdyE+9vy8XToqHZx8CEqr1lg6jEAAAAAA13bpybY2fxJihg92dXkqOmde87iU+nscOnRDv8SrVk2tQAAAAAE1gdptdk7jYT8fy9/ChgObt5XUnqABUppHSfs8THhcykcaJjYuVEVvtJRVyLnStF7UQ22eJTrDO3vQqh9CpgAAAAAALTd38uJtnbfEkPnsTxatZTbm/OrC5yOosAAAAAAAlsGvcJdo/hQ7rO5Cfe35eLp0VDs4+BCVV6ywdRiAAAAAAa7t05NsbP4kxQwe7OryVHTOvedxKfT2OHToh3+JVqybWoAAAAACawO02uydxsJ+P5e/hQwHN28rqT1AAqU7nu/Z4mPHi0iiRMtapVtF+/sNtniU6wzt70KofQqYAAAAAAC03d/LibZ23xJD57E8WrWU25vzqwucjqLAAAAAAAJbBr3CXaP4UO6zuQn3t+Xi6dFQ7OPgQlVessHUYgAAAAAGu7dOTbGz+JMUMHuzq8lR0zr3ncSn09jh06Id/iVasm1qAAAAAAmsDtNrsncbCfj+Xv4UMBzdvK6k9QAKlNI6T9niY8LmUjjRMbFyoit9pKKuRc6VovaiG2zxKdYZ296FUPoVMAAAAAABabu/lxNs7b4kh89ieLVrKbc351YXOR1FgAAAAAAEtg17hLtH8KHdZ3IT72/LxdOiodnHwISqvWWDqMQAAAAADXdunJtjZ/EmKGD3Z1eSo6Z17zuJT6exw6dEO/xKtWTa1AAAAAATWB2m12TuNhPx/L38KGA5u3ldSeoAFSnc937PE5SPF+aiRMtapVtF+/sNtniU6wzt70KofQqYAAAAAAC03d/LibZ23xJD57E8WrWU25vzqwucjqLAAAAAAAJbBr3CXaP4UO6zuQn3t+Xi6dFQ7OPgQlVessHUYgAAAAAGu7dOTbGz+JMUMHuzq8lR0zr3ncSn09jh06Id/iVasm1qAAAAAAmsDtNrsncbCfj+Xv4UMBzdvK6k9QcVtttos8qMhuuWZKVxo1iREy5vbe1a9eamUCqzW22TYEMs7Lln9qOFqOV0FMqtRP7tc/wM7dUU1xVP6llTOyYlGcx33qh+/D5yp/oW+k/H27M1R0k5jvvVD9+Hzj/Qt9J+PszVHSTmO+9UP34fOP9C30n4+zNUdJOY771Q/fh84/0LfSfj7M1R0k5jvvVD9+Hzj/AELfSfj7M1R0k5jvvVD9+Hzj/Qt9J+PszVHSTmO+9UP34fOP9C30n4+zNUdJTNkhvSHBSS6HXJNjubaERUfBi/OOeqf3K5MZK5CXdqiuuao/bjqq21TIsF6V0LNvQeocGXq9nXmaeknIXpqWbeg9QZer2MzT0k5C9NSzb0HqDL1exmaeknIXpqWbeg9QZer2MzT0k5C9NSzb0HqDL1exmaeknIXpqWbeg9QZer2MzT0k5C9NSzb0HqDL1exmaekuy6ZbxsNmfFLcU6q57nJR0GZUROuVOw6bdM007JctyqKqtsMWKS8bPYo4H3HOqtY1q0dBSqNRP8pxThK5nbtj5+mO1u+U2/UU+9Z/VPMnX1j5+jafKbfqKfes/qjJ19Y+fo2nym36in3rP6oydfWPn6Np8pt+op96z+qMnX1j5+jafKbfqKfes/qjJ19Y+fo2nym36in3rP6oydfWPn6NrxZJ7wgvGS0uuKdUcyJqIjrPWrHSKv8Adze2n4KdVi1NuJiSVdS576qv/wAeTO5fpw9aqv8AkLFvGUU0RTMT+NPtNuYOuquaomPzr9M8z31qeTfh9Qzz1vpPx9sMjc6x8/RzPfWp5N+H1BnrfSfj7Mjc6x8/RzPfWp5N+H1BnrfSfj7Mjc6x8/RzPfWp5N+H1BnrfSfj7Mjc6x8/RzPfWp5N+H1BnrfSfj7Mjc6x8/RzPfWp5N+H1BnrfSfj7Mjc6x8/TquRLxuu+kSe5plV0UlEa6DqeyueRO1DlxN+m7s2fp1YaxVa27f2s3Ols/4/aN6z+qcrqSgGvkYkiSJI0xUpRtEolM2T4AbAAACIW8pG34lnVycm7Ganbjtoq/8Ah1f0xNmav3H/AI3TRH8Nv7S5ytIAAAAAACLmtc0ckiJJ9FW4uRKZe1er8Tnm5VG3V0xbpmI90m1atqp0OZkAAAAAAGpHK+RWotKGimua6qoj8bHrY2tMpujbs/Lxk9AAAAAAIyeefnltlZMrWqxXZETOi060Oimmn+qapj87Wiqqr+2KYn8TDZdNsktKPjnpjMcrVVMy/ExvW4p2THpMPbVc1TVTP6l3mluAPKsYr0kVqVRFRF66LSqV+5PwA9AAAAABhaqmRQI2W6GyQxt5ZUcx2PjIiVVa1y/ip0U4iYmZ2esbNjbFz190mhztQAAAAAADjfYUer6yrR9K5E6jV/V6xt9W2LuzZ+PR1tajGo1Oo2tUsgAAAAAA8cnR+M1aVzmv+vZVMxPqPTUolKmcRsjYMnoAAAAABxTWFZLelsbMqKjcVEoipQ203NlH8NjVVb21xXt9G2xWSOxxq2NVVVVVcq51VTGu5Nc/llRbijb7ugwZg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4"/>
          </p:nvPr>
        </p:nvSpPr>
        <p:spPr>
          <a:xfrm>
            <a:off x="8382000" y="6645275"/>
            <a:ext cx="762000" cy="365125"/>
          </a:xfrm>
        </p:spPr>
        <p:txBody>
          <a:bodyPr/>
          <a:lstStyle/>
          <a:p>
            <a:fld id="{F58E02A8-E497-47EF-BA34-DFA3D799B6A2}" type="slidenum">
              <a:rPr lang="en-US" smtClean="0"/>
              <a:pPr/>
              <a:t>12</a:t>
            </a:fld>
            <a:endParaRPr lang="en-US" dirty="0"/>
          </a:p>
        </p:txBody>
      </p:sp>
    </p:spTree>
    <p:extLst>
      <p:ext uri="{BB962C8B-B14F-4D97-AF65-F5344CB8AC3E}">
        <p14:creationId xmlns:p14="http://schemas.microsoft.com/office/powerpoint/2010/main" val="858951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25229" y="2970444"/>
            <a:ext cx="184666" cy="369332"/>
          </a:xfrm>
          <a:prstGeom prst="rect">
            <a:avLst/>
          </a:prstGeom>
          <a:noFill/>
        </p:spPr>
        <p:txBody>
          <a:bodyPr wrap="none" rtlCol="0">
            <a:spAutoFit/>
          </a:bodyPr>
          <a:lstStyle/>
          <a:p>
            <a:endParaRPr lang="en-US" dirty="0"/>
          </a:p>
        </p:txBody>
      </p:sp>
      <p:sp>
        <p:nvSpPr>
          <p:cNvPr id="18" name="Rectangle 17"/>
          <p:cNvSpPr/>
          <p:nvPr/>
        </p:nvSpPr>
        <p:spPr>
          <a:xfrm>
            <a:off x="609600" y="478572"/>
            <a:ext cx="7924800" cy="4093428"/>
          </a:xfrm>
          <a:prstGeom prst="rect">
            <a:avLst/>
          </a:prstGeom>
        </p:spPr>
        <p:txBody>
          <a:bodyPr wrap="square">
            <a:spAutoFit/>
          </a:bodyPr>
          <a:lstStyle/>
          <a:p>
            <a:pPr algn="ctr"/>
            <a:r>
              <a:rPr lang="en-CA" sz="3200" dirty="0" smtClean="0">
                <a:solidFill>
                  <a:schemeClr val="accent2">
                    <a:lumMod val="50000"/>
                  </a:schemeClr>
                </a:solidFill>
              </a:rPr>
              <a:t>The </a:t>
            </a:r>
            <a:r>
              <a:rPr lang="en-CA" sz="8800" b="1" dirty="0" smtClean="0">
                <a:solidFill>
                  <a:schemeClr val="accent2">
                    <a:lumMod val="50000"/>
                  </a:schemeClr>
                </a:solidFill>
              </a:rPr>
              <a:t>value </a:t>
            </a:r>
            <a:r>
              <a:rPr lang="en-CA" sz="3200" dirty="0" smtClean="0">
                <a:solidFill>
                  <a:schemeClr val="accent2">
                    <a:lumMod val="50000"/>
                  </a:schemeClr>
                </a:solidFill>
              </a:rPr>
              <a:t>that institutions </a:t>
            </a:r>
          </a:p>
          <a:p>
            <a:pPr algn="ctr"/>
            <a:r>
              <a:rPr lang="en-CA" sz="3200" dirty="0" smtClean="0">
                <a:solidFill>
                  <a:schemeClr val="accent2">
                    <a:lumMod val="50000"/>
                  </a:schemeClr>
                </a:solidFill>
              </a:rPr>
              <a:t>place on </a:t>
            </a:r>
            <a:r>
              <a:rPr lang="en-CA" sz="6000" b="1" dirty="0" smtClean="0">
                <a:solidFill>
                  <a:schemeClr val="accent2">
                    <a:lumMod val="50000"/>
                  </a:schemeClr>
                </a:solidFill>
              </a:rPr>
              <a:t>teaching</a:t>
            </a:r>
            <a:r>
              <a:rPr lang="en-CA" sz="4000" b="1" dirty="0" smtClean="0">
                <a:solidFill>
                  <a:schemeClr val="accent2">
                    <a:lumMod val="50000"/>
                  </a:schemeClr>
                </a:solidFill>
              </a:rPr>
              <a:t> </a:t>
            </a:r>
            <a:r>
              <a:rPr lang="en-CA" sz="3200" dirty="0" smtClean="0">
                <a:solidFill>
                  <a:schemeClr val="accent2">
                    <a:lumMod val="50000"/>
                  </a:schemeClr>
                </a:solidFill>
              </a:rPr>
              <a:t>is  </a:t>
            </a:r>
          </a:p>
          <a:p>
            <a:pPr algn="r"/>
            <a:r>
              <a:rPr lang="en-CA" sz="8000" b="1" dirty="0" smtClean="0">
                <a:solidFill>
                  <a:schemeClr val="accent2">
                    <a:lumMod val="50000"/>
                  </a:schemeClr>
                </a:solidFill>
              </a:rPr>
              <a:t>important </a:t>
            </a:r>
            <a:r>
              <a:rPr lang="en-CA" sz="3200" dirty="0" smtClean="0">
                <a:solidFill>
                  <a:schemeClr val="accent2">
                    <a:lumMod val="50000"/>
                  </a:schemeClr>
                </a:solidFill>
              </a:rPr>
              <a:t>to us</a:t>
            </a:r>
          </a:p>
          <a:p>
            <a:pPr algn="ctr"/>
            <a:r>
              <a:rPr lang="en-CA" sz="3200" dirty="0" smtClean="0">
                <a:solidFill>
                  <a:schemeClr val="accent2">
                    <a:lumMod val="50000"/>
                  </a:schemeClr>
                </a:solidFill>
              </a:rPr>
              <a:t>  </a:t>
            </a:r>
          </a:p>
        </p:txBody>
      </p:sp>
      <p:sp>
        <p:nvSpPr>
          <p:cNvPr id="19" name="Rectangle 18"/>
          <p:cNvSpPr/>
          <p:nvPr/>
        </p:nvSpPr>
        <p:spPr>
          <a:xfrm>
            <a:off x="152400" y="4267200"/>
            <a:ext cx="6705600" cy="2092881"/>
          </a:xfrm>
          <a:prstGeom prst="rect">
            <a:avLst/>
          </a:prstGeom>
        </p:spPr>
        <p:txBody>
          <a:bodyPr wrap="square">
            <a:spAutoFit/>
          </a:bodyPr>
          <a:lstStyle/>
          <a:p>
            <a:pPr algn="ctr"/>
            <a:r>
              <a:rPr lang="en-CA" sz="2400" dirty="0" smtClean="0">
                <a:solidFill>
                  <a:schemeClr val="accent2">
                    <a:lumMod val="50000"/>
                  </a:schemeClr>
                </a:solidFill>
              </a:rPr>
              <a:t>We</a:t>
            </a:r>
            <a:r>
              <a:rPr lang="en-CA" sz="2800" dirty="0" smtClean="0">
                <a:solidFill>
                  <a:schemeClr val="accent2">
                    <a:lumMod val="50000"/>
                  </a:schemeClr>
                </a:solidFill>
              </a:rPr>
              <a:t> </a:t>
            </a:r>
            <a:r>
              <a:rPr lang="en-CA" sz="2400" dirty="0" smtClean="0">
                <a:solidFill>
                  <a:schemeClr val="accent2">
                    <a:lumMod val="50000"/>
                  </a:schemeClr>
                </a:solidFill>
              </a:rPr>
              <a:t>aim to contribute to </a:t>
            </a:r>
            <a:r>
              <a:rPr lang="en-CA" sz="4000" b="1" dirty="0" smtClean="0">
                <a:solidFill>
                  <a:schemeClr val="accent2">
                    <a:lumMod val="50000"/>
                  </a:schemeClr>
                </a:solidFill>
              </a:rPr>
              <a:t>fostering </a:t>
            </a:r>
            <a:r>
              <a:rPr lang="en-CA" sz="2400" dirty="0" smtClean="0">
                <a:solidFill>
                  <a:schemeClr val="accent2">
                    <a:lumMod val="50000"/>
                  </a:schemeClr>
                </a:solidFill>
              </a:rPr>
              <a:t>an</a:t>
            </a:r>
          </a:p>
          <a:p>
            <a:pPr algn="ctr"/>
            <a:r>
              <a:rPr lang="en-CA" sz="5000" b="1" dirty="0" smtClean="0">
                <a:solidFill>
                  <a:schemeClr val="accent2">
                    <a:lumMod val="50000"/>
                  </a:schemeClr>
                </a:solidFill>
              </a:rPr>
              <a:t>institutional culture </a:t>
            </a:r>
            <a:r>
              <a:rPr lang="en-CA" sz="2800" dirty="0" smtClean="0">
                <a:solidFill>
                  <a:schemeClr val="accent2">
                    <a:lumMod val="50000"/>
                  </a:schemeClr>
                </a:solidFill>
              </a:rPr>
              <a:t>that</a:t>
            </a:r>
            <a:r>
              <a:rPr lang="en-CA" sz="4000" b="1" dirty="0" smtClean="0">
                <a:solidFill>
                  <a:schemeClr val="accent2">
                    <a:lumMod val="50000"/>
                  </a:schemeClr>
                </a:solidFill>
              </a:rPr>
              <a:t> values quality teaching</a:t>
            </a:r>
            <a:endParaRPr lang="en-CA" sz="4000" b="1" dirty="0">
              <a:solidFill>
                <a:schemeClr val="accent2">
                  <a:lumMod val="50000"/>
                </a:schemeClr>
              </a:solidFill>
            </a:endParaRPr>
          </a:p>
        </p:txBody>
      </p:sp>
      <p:sp>
        <p:nvSpPr>
          <p:cNvPr id="20" name="Slide Number Placeholder 3"/>
          <p:cNvSpPr>
            <a:spLocks noGrp="1"/>
          </p:cNvSpPr>
          <p:nvPr>
            <p:ph type="sldNum" sz="quarter" idx="4294967295"/>
          </p:nvPr>
        </p:nvSpPr>
        <p:spPr>
          <a:xfrm>
            <a:off x="8382000" y="6645275"/>
            <a:ext cx="762000" cy="365125"/>
          </a:xfrm>
          <a:prstGeom prst="rect">
            <a:avLst/>
          </a:prstGeom>
        </p:spPr>
        <p:txBody>
          <a:bodyPr/>
          <a:lstStyle/>
          <a:p>
            <a:fld id="{F58E02A8-E497-47EF-BA34-DFA3D799B6A2}" type="slidenum">
              <a:rPr lang="en-US" smtClean="0"/>
              <a:pPr/>
              <a:t>2</a:t>
            </a:fld>
            <a:endParaRPr lang="en-US" dirty="0"/>
          </a:p>
        </p:txBody>
      </p:sp>
    </p:spTree>
    <p:extLst>
      <p:ext uri="{BB962C8B-B14F-4D97-AF65-F5344CB8AC3E}">
        <p14:creationId xmlns:p14="http://schemas.microsoft.com/office/powerpoint/2010/main" val="3000410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18"/>
                                        </p:tgtEl>
                                      </p:cBhvr>
                                    </p:animEffect>
                                    <p:set>
                                      <p:cBhvr>
                                        <p:cTn id="7" dur="1" fill="hold">
                                          <p:stCondLst>
                                            <p:cond delay="2999"/>
                                          </p:stCondLst>
                                        </p:cTn>
                                        <p:tgtEl>
                                          <p:spTgt spid="18"/>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457200"/>
            <a:ext cx="8534400" cy="838200"/>
          </a:xfrm>
        </p:spPr>
        <p:txBody>
          <a:bodyPr>
            <a:normAutofit fontScale="90000"/>
          </a:bodyPr>
          <a:lstStyle/>
          <a:p>
            <a:r>
              <a:rPr lang="en-US" dirty="0" smtClean="0">
                <a:solidFill>
                  <a:schemeClr val="accent2">
                    <a:lumMod val="50000"/>
                  </a:schemeClr>
                </a:solidFill>
                <a:latin typeface="+mn-lt"/>
              </a:rPr>
              <a:t>What do we mean by </a:t>
            </a:r>
            <a:r>
              <a:rPr lang="en-US" b="1" dirty="0" smtClean="0">
                <a:solidFill>
                  <a:schemeClr val="accent2">
                    <a:lumMod val="50000"/>
                  </a:schemeClr>
                </a:solidFill>
                <a:latin typeface="+mn-lt"/>
              </a:rPr>
              <a:t>teaching</a:t>
            </a:r>
            <a:r>
              <a:rPr lang="en-US" dirty="0" smtClean="0">
                <a:solidFill>
                  <a:schemeClr val="accent2">
                    <a:lumMod val="50000"/>
                  </a:schemeClr>
                </a:solidFill>
                <a:latin typeface="+mn-lt"/>
              </a:rPr>
              <a:t> </a:t>
            </a:r>
            <a:r>
              <a:rPr lang="en-US" b="1" dirty="0" smtClean="0">
                <a:solidFill>
                  <a:schemeClr val="accent2">
                    <a:lumMod val="50000"/>
                  </a:schemeClr>
                </a:solidFill>
                <a:latin typeface="+mn-lt"/>
              </a:rPr>
              <a:t>culture</a:t>
            </a:r>
            <a:r>
              <a:rPr lang="en-US" dirty="0" smtClean="0">
                <a:solidFill>
                  <a:schemeClr val="accent2">
                    <a:lumMod val="50000"/>
                  </a:schemeClr>
                </a:solidFill>
                <a:latin typeface="+mn-lt"/>
              </a:rPr>
              <a:t>?</a:t>
            </a:r>
            <a:endParaRPr lang="en-US" dirty="0">
              <a:solidFill>
                <a:schemeClr val="accent2">
                  <a:lumMod val="50000"/>
                </a:schemeClr>
              </a:solidFill>
              <a:latin typeface="+mn-lt"/>
            </a:endParaRPr>
          </a:p>
        </p:txBody>
      </p:sp>
      <p:sp>
        <p:nvSpPr>
          <p:cNvPr id="7" name="Content Placeholder 6"/>
          <p:cNvSpPr>
            <a:spLocks noGrp="1"/>
          </p:cNvSpPr>
          <p:nvPr>
            <p:ph idx="1"/>
          </p:nvPr>
        </p:nvSpPr>
        <p:spPr>
          <a:xfrm>
            <a:off x="762000" y="1524000"/>
            <a:ext cx="8001000" cy="4495800"/>
          </a:xfrm>
        </p:spPr>
        <p:txBody>
          <a:bodyPr>
            <a:noAutofit/>
          </a:bodyPr>
          <a:lstStyle/>
          <a:p>
            <a:r>
              <a:rPr lang="en-US" sz="2800" dirty="0" smtClean="0">
                <a:solidFill>
                  <a:srgbClr val="000000"/>
                </a:solidFill>
              </a:rPr>
              <a:t>Organizational culture = </a:t>
            </a:r>
            <a:r>
              <a:rPr lang="en-US" sz="2800" b="1" dirty="0" smtClean="0">
                <a:solidFill>
                  <a:srgbClr val="000000"/>
                </a:solidFill>
              </a:rPr>
              <a:t>Deep structure </a:t>
            </a:r>
            <a:r>
              <a:rPr lang="en-US" sz="2800" dirty="0" smtClean="0">
                <a:solidFill>
                  <a:srgbClr val="000000"/>
                </a:solidFill>
              </a:rPr>
              <a:t>of an organization, rooted in organizational members’ </a:t>
            </a:r>
            <a:r>
              <a:rPr lang="en-US" sz="2800" b="1" dirty="0" smtClean="0">
                <a:solidFill>
                  <a:srgbClr val="000000"/>
                </a:solidFill>
              </a:rPr>
              <a:t>values, beliefs, and assumptions </a:t>
            </a:r>
            <a:r>
              <a:rPr lang="en-US" sz="1800" dirty="0" smtClean="0">
                <a:solidFill>
                  <a:srgbClr val="000000"/>
                </a:solidFill>
              </a:rPr>
              <a:t>(Denison, 1996)</a:t>
            </a:r>
          </a:p>
          <a:p>
            <a:r>
              <a:rPr lang="en-US" sz="2800" dirty="0">
                <a:solidFill>
                  <a:srgbClr val="000000"/>
                </a:solidFill>
              </a:rPr>
              <a:t>We believe that one </a:t>
            </a:r>
            <a:r>
              <a:rPr lang="en-US" sz="2800" dirty="0" smtClean="0">
                <a:solidFill>
                  <a:srgbClr val="000000"/>
                </a:solidFill>
              </a:rPr>
              <a:t>fundamental way </a:t>
            </a:r>
            <a:r>
              <a:rPr lang="en-US" sz="2800" dirty="0">
                <a:solidFill>
                  <a:srgbClr val="000000"/>
                </a:solidFill>
              </a:rPr>
              <a:t>to ensure quality </a:t>
            </a:r>
            <a:r>
              <a:rPr lang="en-US" sz="2800" dirty="0" smtClean="0">
                <a:solidFill>
                  <a:srgbClr val="000000"/>
                </a:solidFill>
              </a:rPr>
              <a:t>teaching is </a:t>
            </a:r>
            <a:r>
              <a:rPr lang="en-US" sz="2800" dirty="0">
                <a:solidFill>
                  <a:srgbClr val="000000"/>
                </a:solidFill>
              </a:rPr>
              <a:t>to foster an institutional culture that values teaching</a:t>
            </a:r>
          </a:p>
          <a:p>
            <a:pPr marL="0" indent="0">
              <a:buNone/>
            </a:pPr>
            <a:endParaRPr lang="en-US" sz="2800" dirty="0" smtClean="0"/>
          </a:p>
          <a:p>
            <a:endParaRPr lang="en-US" sz="2800" dirty="0" smtClean="0"/>
          </a:p>
          <a:p>
            <a:endParaRPr lang="en-US" sz="2800" dirty="0" smtClean="0"/>
          </a:p>
          <a:p>
            <a:endParaRPr lang="en-US" sz="2800" dirty="0"/>
          </a:p>
        </p:txBody>
      </p:sp>
      <p:sp>
        <p:nvSpPr>
          <p:cNvPr id="2" name="Slide Number Placeholder 1"/>
          <p:cNvSpPr>
            <a:spLocks noGrp="1"/>
          </p:cNvSpPr>
          <p:nvPr>
            <p:ph type="sldNum" sz="quarter" idx="4"/>
          </p:nvPr>
        </p:nvSpPr>
        <p:spPr>
          <a:xfrm>
            <a:off x="8382000" y="6645275"/>
            <a:ext cx="762000" cy="365125"/>
          </a:xfrm>
        </p:spPr>
        <p:txBody>
          <a:bodyPr/>
          <a:lstStyle/>
          <a:p>
            <a:fld id="{F58E02A8-E497-47EF-BA34-DFA3D799B6A2}" type="slidenum">
              <a:rPr lang="en-US" smtClean="0"/>
              <a:pPr/>
              <a:t>3</a:t>
            </a:fld>
            <a:endParaRPr lang="en-US" dirty="0"/>
          </a:p>
        </p:txBody>
      </p:sp>
    </p:spTree>
    <p:extLst>
      <p:ext uri="{BB962C8B-B14F-4D97-AF65-F5344CB8AC3E}">
        <p14:creationId xmlns:p14="http://schemas.microsoft.com/office/powerpoint/2010/main" val="30440491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239000" cy="838200"/>
          </a:xfrm>
        </p:spPr>
        <p:txBody>
          <a:bodyPr>
            <a:normAutofit/>
          </a:bodyPr>
          <a:lstStyle/>
          <a:p>
            <a:r>
              <a:rPr lang="it-IT" dirty="0" smtClean="0">
                <a:solidFill>
                  <a:schemeClr val="accent2">
                    <a:lumMod val="50000"/>
                  </a:schemeClr>
                </a:solidFill>
                <a:latin typeface="+mn-lt"/>
              </a:rPr>
              <a:t>Anticipated Project Outcomes</a:t>
            </a:r>
            <a:endParaRPr lang="en-US" dirty="0">
              <a:solidFill>
                <a:schemeClr val="accent2">
                  <a:lumMod val="50000"/>
                </a:schemeClr>
              </a:solidFill>
              <a:latin typeface="+mn-lt"/>
            </a:endParaRPr>
          </a:p>
        </p:txBody>
      </p:sp>
      <p:sp>
        <p:nvSpPr>
          <p:cNvPr id="3" name="Content Placeholder 2"/>
          <p:cNvSpPr>
            <a:spLocks noGrp="1"/>
          </p:cNvSpPr>
          <p:nvPr>
            <p:ph idx="1"/>
          </p:nvPr>
        </p:nvSpPr>
        <p:spPr>
          <a:xfrm>
            <a:off x="762000" y="1371600"/>
            <a:ext cx="7848600" cy="5029200"/>
          </a:xfrm>
        </p:spPr>
        <p:txBody>
          <a:bodyPr>
            <a:noAutofit/>
          </a:bodyPr>
          <a:lstStyle/>
          <a:p>
            <a:pPr lvl="0"/>
            <a:r>
              <a:rPr lang="it-IT" sz="2600" dirty="0" smtClean="0">
                <a:solidFill>
                  <a:schemeClr val="tx1"/>
                </a:solidFill>
              </a:rPr>
              <a:t>Develop a </a:t>
            </a:r>
            <a:r>
              <a:rPr lang="it-IT" sz="2600" dirty="0">
                <a:solidFill>
                  <a:schemeClr val="tx1"/>
                </a:solidFill>
              </a:rPr>
              <a:t>survey instrument </a:t>
            </a:r>
            <a:r>
              <a:rPr lang="it-IT" sz="2600" dirty="0" smtClean="0">
                <a:solidFill>
                  <a:schemeClr val="tx1"/>
                </a:solidFill>
              </a:rPr>
              <a:t>that </a:t>
            </a:r>
            <a:r>
              <a:rPr lang="it-IT" sz="2600" b="1" dirty="0">
                <a:solidFill>
                  <a:schemeClr val="tx1"/>
                </a:solidFill>
              </a:rPr>
              <a:t>identifies </a:t>
            </a:r>
            <a:r>
              <a:rPr lang="it-IT" sz="2600" b="1" dirty="0" smtClean="0">
                <a:solidFill>
                  <a:schemeClr val="tx1"/>
                </a:solidFill>
              </a:rPr>
              <a:t>and provides evidence</a:t>
            </a:r>
            <a:r>
              <a:rPr lang="it-IT" sz="2600" dirty="0" smtClean="0">
                <a:solidFill>
                  <a:schemeClr val="tx1"/>
                </a:solidFill>
              </a:rPr>
              <a:t> of prevailing </a:t>
            </a:r>
            <a:r>
              <a:rPr lang="it-IT" sz="2600" dirty="0">
                <a:solidFill>
                  <a:schemeClr val="tx1"/>
                </a:solidFill>
              </a:rPr>
              <a:t>perceptions regarding the </a:t>
            </a:r>
            <a:r>
              <a:rPr lang="it-IT" sz="2600" dirty="0" smtClean="0">
                <a:solidFill>
                  <a:schemeClr val="tx1"/>
                </a:solidFill>
              </a:rPr>
              <a:t>teaching culture among </a:t>
            </a:r>
            <a:r>
              <a:rPr lang="it-IT" sz="2600" dirty="0">
                <a:solidFill>
                  <a:schemeClr val="tx1"/>
                </a:solidFill>
              </a:rPr>
              <a:t>key stakeholders </a:t>
            </a:r>
            <a:r>
              <a:rPr lang="it-IT" sz="2600" dirty="0" smtClean="0">
                <a:solidFill>
                  <a:schemeClr val="tx1"/>
                </a:solidFill>
              </a:rPr>
              <a:t>– the </a:t>
            </a:r>
            <a:r>
              <a:rPr lang="it-IT" sz="2600" dirty="0">
                <a:solidFill>
                  <a:schemeClr val="tx1"/>
                </a:solidFill>
              </a:rPr>
              <a:t>Teaching </a:t>
            </a:r>
            <a:r>
              <a:rPr lang="it-IT" sz="2600" dirty="0" smtClean="0">
                <a:solidFill>
                  <a:schemeClr val="tx1"/>
                </a:solidFill>
              </a:rPr>
              <a:t>Culture </a:t>
            </a:r>
            <a:r>
              <a:rPr lang="it-IT" sz="2600" dirty="0">
                <a:solidFill>
                  <a:schemeClr val="tx1"/>
                </a:solidFill>
              </a:rPr>
              <a:t>Perception </a:t>
            </a:r>
            <a:r>
              <a:rPr lang="it-IT" sz="2600" dirty="0" smtClean="0">
                <a:solidFill>
                  <a:schemeClr val="tx1"/>
                </a:solidFill>
              </a:rPr>
              <a:t>Survey (TCPS)</a:t>
            </a:r>
            <a:endParaRPr lang="en-US" sz="2600" dirty="0">
              <a:solidFill>
                <a:schemeClr val="tx1"/>
              </a:solidFill>
            </a:endParaRPr>
          </a:p>
          <a:p>
            <a:r>
              <a:rPr lang="it-IT" sz="2600" dirty="0">
                <a:solidFill>
                  <a:schemeClr val="tx1"/>
                </a:solidFill>
              </a:rPr>
              <a:t>Identify </a:t>
            </a:r>
            <a:r>
              <a:rPr lang="it-IT" sz="2600" dirty="0" smtClean="0">
                <a:solidFill>
                  <a:schemeClr val="tx1"/>
                </a:solidFill>
              </a:rPr>
              <a:t>key </a:t>
            </a:r>
            <a:r>
              <a:rPr lang="it-IT" sz="2600" b="1" dirty="0" smtClean="0">
                <a:solidFill>
                  <a:schemeClr val="tx1"/>
                </a:solidFill>
              </a:rPr>
              <a:t>institutional indicators</a:t>
            </a:r>
            <a:r>
              <a:rPr lang="it-IT" sz="2600" dirty="0" smtClean="0">
                <a:solidFill>
                  <a:schemeClr val="tx1"/>
                </a:solidFill>
              </a:rPr>
              <a:t> to </a:t>
            </a:r>
            <a:r>
              <a:rPr lang="it-IT" sz="2600" dirty="0">
                <a:solidFill>
                  <a:schemeClr val="tx1"/>
                </a:solidFill>
              </a:rPr>
              <a:t>triangulate and confirm teaching </a:t>
            </a:r>
            <a:r>
              <a:rPr lang="it-IT" sz="2600" dirty="0" smtClean="0">
                <a:solidFill>
                  <a:schemeClr val="tx1"/>
                </a:solidFill>
              </a:rPr>
              <a:t>culture</a:t>
            </a:r>
            <a:endParaRPr lang="en-US" sz="2600" dirty="0">
              <a:solidFill>
                <a:schemeClr val="tx1"/>
              </a:solidFill>
            </a:endParaRPr>
          </a:p>
          <a:p>
            <a:pPr lvl="0"/>
            <a:r>
              <a:rPr lang="it-IT" sz="2600" dirty="0">
                <a:solidFill>
                  <a:schemeClr val="tx1"/>
                </a:solidFill>
              </a:rPr>
              <a:t>Develop a </a:t>
            </a:r>
            <a:r>
              <a:rPr lang="it-IT" sz="2600" b="1" dirty="0">
                <a:solidFill>
                  <a:schemeClr val="tx1"/>
                </a:solidFill>
              </a:rPr>
              <a:t>report template</a:t>
            </a:r>
            <a:r>
              <a:rPr lang="it-IT" sz="2600" dirty="0">
                <a:solidFill>
                  <a:schemeClr val="tx1"/>
                </a:solidFill>
              </a:rPr>
              <a:t> that institutions would receive following the completion of the </a:t>
            </a:r>
            <a:r>
              <a:rPr lang="it-IT" sz="2600" dirty="0" smtClean="0">
                <a:solidFill>
                  <a:schemeClr val="tx1"/>
                </a:solidFill>
              </a:rPr>
              <a:t>inventory </a:t>
            </a:r>
            <a:endParaRPr lang="en-US" sz="2600" dirty="0">
              <a:solidFill>
                <a:schemeClr val="tx1"/>
              </a:solidFill>
            </a:endParaRPr>
          </a:p>
          <a:p>
            <a:pPr lvl="0"/>
            <a:r>
              <a:rPr lang="it-IT" sz="2600" dirty="0">
                <a:solidFill>
                  <a:schemeClr val="tx1"/>
                </a:solidFill>
              </a:rPr>
              <a:t>Develop a </a:t>
            </a:r>
            <a:r>
              <a:rPr lang="it-IT" sz="2600" b="1" dirty="0">
                <a:solidFill>
                  <a:schemeClr val="tx1"/>
                </a:solidFill>
              </a:rPr>
              <a:t>recommendation package</a:t>
            </a:r>
            <a:r>
              <a:rPr lang="it-IT" sz="2600" dirty="0">
                <a:solidFill>
                  <a:schemeClr val="tx1"/>
                </a:solidFill>
              </a:rPr>
              <a:t> to help </a:t>
            </a:r>
            <a:r>
              <a:rPr lang="it-IT" sz="2600" dirty="0" smtClean="0">
                <a:solidFill>
                  <a:schemeClr val="tx1"/>
                </a:solidFill>
              </a:rPr>
              <a:t>institutions choose practices that </a:t>
            </a:r>
            <a:r>
              <a:rPr lang="it-IT" sz="2600" dirty="0">
                <a:solidFill>
                  <a:schemeClr val="tx1"/>
                </a:solidFill>
              </a:rPr>
              <a:t>enhance their teaching </a:t>
            </a:r>
            <a:r>
              <a:rPr lang="it-IT" sz="2600" dirty="0" smtClean="0">
                <a:solidFill>
                  <a:schemeClr val="tx1"/>
                </a:solidFill>
              </a:rPr>
              <a:t>culture</a:t>
            </a:r>
            <a:endParaRPr lang="en-US" sz="2600" dirty="0">
              <a:solidFill>
                <a:schemeClr val="tx1"/>
              </a:solidFill>
            </a:endParaRPr>
          </a:p>
        </p:txBody>
      </p:sp>
      <p:sp>
        <p:nvSpPr>
          <p:cNvPr id="4" name="Slide Number Placeholder 3"/>
          <p:cNvSpPr>
            <a:spLocks noGrp="1"/>
          </p:cNvSpPr>
          <p:nvPr>
            <p:ph type="sldNum" sz="quarter" idx="4"/>
          </p:nvPr>
        </p:nvSpPr>
        <p:spPr>
          <a:xfrm>
            <a:off x="8382000" y="6645275"/>
            <a:ext cx="762000" cy="365125"/>
          </a:xfrm>
        </p:spPr>
        <p:txBody>
          <a:bodyPr/>
          <a:lstStyle/>
          <a:p>
            <a:fld id="{F58E02A8-E497-47EF-BA34-DFA3D799B6A2}" type="slidenum">
              <a:rPr lang="en-US" smtClean="0"/>
              <a:pPr/>
              <a:t>4</a:t>
            </a:fld>
            <a:endParaRPr lang="en-US"/>
          </a:p>
        </p:txBody>
      </p:sp>
    </p:spTree>
    <p:extLst>
      <p:ext uri="{BB962C8B-B14F-4D97-AF65-F5344CB8AC3E}">
        <p14:creationId xmlns:p14="http://schemas.microsoft.com/office/powerpoint/2010/main" val="1747539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391400" cy="838200"/>
          </a:xfrm>
        </p:spPr>
        <p:txBody>
          <a:bodyPr>
            <a:normAutofit/>
          </a:bodyPr>
          <a:lstStyle/>
          <a:p>
            <a:r>
              <a:rPr lang="en-US" dirty="0" smtClean="0">
                <a:solidFill>
                  <a:schemeClr val="accent2">
                    <a:lumMod val="50000"/>
                  </a:schemeClr>
                </a:solidFill>
                <a:latin typeface="+mn-lt"/>
              </a:rPr>
              <a:t>The Consultative </a:t>
            </a:r>
            <a:r>
              <a:rPr lang="en-US" dirty="0">
                <a:solidFill>
                  <a:schemeClr val="accent2">
                    <a:lumMod val="50000"/>
                  </a:schemeClr>
                </a:solidFill>
                <a:latin typeface="+mn-lt"/>
              </a:rPr>
              <a:t>P</a:t>
            </a:r>
            <a:r>
              <a:rPr lang="en-US" dirty="0" smtClean="0">
                <a:solidFill>
                  <a:schemeClr val="accent2">
                    <a:lumMod val="50000"/>
                  </a:schemeClr>
                </a:solidFill>
                <a:latin typeface="+mn-lt"/>
              </a:rPr>
              <a:t>rocess</a:t>
            </a:r>
            <a:endParaRPr lang="en-US" dirty="0">
              <a:solidFill>
                <a:schemeClr val="accent2">
                  <a:lumMod val="50000"/>
                </a:schemeClr>
              </a:solidFill>
              <a:latin typeface="+mn-lt"/>
            </a:endParaRPr>
          </a:p>
        </p:txBody>
      </p:sp>
      <p:sp>
        <p:nvSpPr>
          <p:cNvPr id="3" name="Content Placeholder 2"/>
          <p:cNvSpPr>
            <a:spLocks noGrp="1"/>
          </p:cNvSpPr>
          <p:nvPr>
            <p:ph idx="1"/>
          </p:nvPr>
        </p:nvSpPr>
        <p:spPr>
          <a:xfrm>
            <a:off x="609600" y="1219200"/>
            <a:ext cx="8305800" cy="5257800"/>
          </a:xfrm>
        </p:spPr>
        <p:txBody>
          <a:bodyPr>
            <a:noAutofit/>
          </a:bodyPr>
          <a:lstStyle/>
          <a:p>
            <a:r>
              <a:rPr lang="en-US" sz="2600" dirty="0" smtClean="0">
                <a:solidFill>
                  <a:schemeClr val="tx1"/>
                </a:solidFill>
              </a:rPr>
              <a:t>Presented to Educational Developers Caucus for feedback (EDC; winter 2013)</a:t>
            </a:r>
          </a:p>
          <a:p>
            <a:r>
              <a:rPr lang="en-US" sz="2600" dirty="0" smtClean="0">
                <a:solidFill>
                  <a:schemeClr val="tx1"/>
                </a:solidFill>
              </a:rPr>
              <a:t>Shared idea with Council of Ontario Universities (COU; summer 2013)</a:t>
            </a:r>
          </a:p>
          <a:p>
            <a:r>
              <a:rPr lang="en-US" sz="2600" dirty="0" smtClean="0">
                <a:solidFill>
                  <a:schemeClr val="tx1"/>
                </a:solidFill>
              </a:rPr>
              <a:t>Applied for Government funds (MTCU-PIF; fall 2013) – received $175,000</a:t>
            </a:r>
          </a:p>
          <a:p>
            <a:r>
              <a:rPr lang="en-US" sz="2600" dirty="0" smtClean="0">
                <a:solidFill>
                  <a:schemeClr val="tx1"/>
                </a:solidFill>
              </a:rPr>
              <a:t>Presented to COED for feedback (fall 2013) </a:t>
            </a:r>
          </a:p>
          <a:p>
            <a:r>
              <a:rPr lang="en-US" sz="2600" dirty="0" smtClean="0">
                <a:solidFill>
                  <a:schemeClr val="tx1"/>
                </a:solidFill>
              </a:rPr>
              <a:t>Updated COU; requested support (fall 2013)</a:t>
            </a:r>
          </a:p>
          <a:p>
            <a:r>
              <a:rPr lang="en-US" sz="2600" dirty="0" smtClean="0">
                <a:solidFill>
                  <a:schemeClr val="tx1"/>
                </a:solidFill>
              </a:rPr>
              <a:t>Updated EDC on project progress (winter 2014) </a:t>
            </a:r>
          </a:p>
          <a:p>
            <a:r>
              <a:rPr lang="en-US" sz="2600" dirty="0" smtClean="0">
                <a:solidFill>
                  <a:schemeClr val="tx1"/>
                </a:solidFill>
              </a:rPr>
              <a:t>Presented at STLHE (Summer 2014), </a:t>
            </a:r>
            <a:r>
              <a:rPr lang="en-US" sz="2600" dirty="0" err="1" smtClean="0">
                <a:solidFill>
                  <a:schemeClr val="tx1"/>
                </a:solidFill>
              </a:rPr>
              <a:t>ISSoTL</a:t>
            </a:r>
            <a:r>
              <a:rPr lang="en-US" sz="2600" dirty="0" smtClean="0">
                <a:solidFill>
                  <a:schemeClr val="tx1"/>
                </a:solidFill>
              </a:rPr>
              <a:t> (fall 2014), POD (fall 2014)</a:t>
            </a:r>
          </a:p>
          <a:p>
            <a:endParaRPr lang="en-US" sz="2600" dirty="0" smtClean="0">
              <a:solidFill>
                <a:schemeClr val="tx1"/>
              </a:solidFill>
            </a:endParaRPr>
          </a:p>
        </p:txBody>
      </p:sp>
      <p:sp>
        <p:nvSpPr>
          <p:cNvPr id="4" name="Slide Number Placeholder 3"/>
          <p:cNvSpPr>
            <a:spLocks noGrp="1"/>
          </p:cNvSpPr>
          <p:nvPr>
            <p:ph type="sldNum" sz="quarter" idx="4"/>
          </p:nvPr>
        </p:nvSpPr>
        <p:spPr>
          <a:xfrm>
            <a:off x="8382000" y="6645275"/>
            <a:ext cx="762000" cy="365125"/>
          </a:xfrm>
        </p:spPr>
        <p:txBody>
          <a:bodyPr/>
          <a:lstStyle/>
          <a:p>
            <a:fld id="{F58E02A8-E497-47EF-BA34-DFA3D799B6A2}" type="slidenum">
              <a:rPr lang="en-US" smtClean="0"/>
              <a:pPr/>
              <a:t>5</a:t>
            </a:fld>
            <a:endParaRPr lang="en-US"/>
          </a:p>
        </p:txBody>
      </p:sp>
    </p:spTree>
    <p:extLst>
      <p:ext uri="{BB962C8B-B14F-4D97-AF65-F5344CB8AC3E}">
        <p14:creationId xmlns:p14="http://schemas.microsoft.com/office/powerpoint/2010/main" val="109197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38357">
            <a:off x="58518" y="1519182"/>
            <a:ext cx="2946723" cy="3390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381000"/>
            <a:ext cx="8610600" cy="838200"/>
          </a:xfrm>
        </p:spPr>
        <p:txBody>
          <a:bodyPr>
            <a:normAutofit/>
          </a:bodyPr>
          <a:lstStyle/>
          <a:p>
            <a:pPr algn="ctr"/>
            <a:r>
              <a:rPr lang="en-US" dirty="0" smtClean="0">
                <a:solidFill>
                  <a:schemeClr val="accent2">
                    <a:lumMod val="50000"/>
                  </a:schemeClr>
                </a:solidFill>
                <a:latin typeface="+mn-lt"/>
              </a:rPr>
              <a:t>Teaching Culture – Initial Elements</a:t>
            </a:r>
            <a:endParaRPr lang="en-US" dirty="0">
              <a:solidFill>
                <a:schemeClr val="accent2">
                  <a:lumMod val="50000"/>
                </a:schemeClr>
              </a:solidFill>
              <a:latin typeface="+mn-lt"/>
            </a:endParaRPr>
          </a:p>
        </p:txBody>
      </p:sp>
      <p:grpSp>
        <p:nvGrpSpPr>
          <p:cNvPr id="14" name="Group 13"/>
          <p:cNvGrpSpPr/>
          <p:nvPr/>
        </p:nvGrpSpPr>
        <p:grpSpPr>
          <a:xfrm>
            <a:off x="0" y="4495800"/>
            <a:ext cx="4825021" cy="2362200"/>
            <a:chOff x="381000" y="4573824"/>
            <a:chExt cx="3362177" cy="1646031"/>
          </a:xfrm>
        </p:grpSpPr>
        <p:sp>
          <p:nvSpPr>
            <p:cNvPr id="6" name="Rectangle 5"/>
            <p:cNvSpPr/>
            <p:nvPr/>
          </p:nvSpPr>
          <p:spPr>
            <a:xfrm>
              <a:off x="390988" y="6019800"/>
              <a:ext cx="3342201" cy="200055"/>
            </a:xfrm>
            <a:prstGeom prst="rect">
              <a:avLst/>
            </a:prstGeom>
            <a:solidFill>
              <a:schemeClr val="bg1"/>
            </a:solidFill>
            <a:ln>
              <a:noFill/>
            </a:ln>
          </p:spPr>
          <p:txBody>
            <a:bodyPr wrap="square">
              <a:spAutoFit/>
            </a:bodyPr>
            <a:lstStyle/>
            <a:p>
              <a:r>
                <a:rPr lang="en-US" sz="700" dirty="0" smtClean="0"/>
                <a:t>http://www.oecd.org/edu/imhe/QT%20policies%20and%20practices.pdf</a:t>
              </a:r>
              <a:endParaRPr lang="en-US" sz="7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573824"/>
              <a:ext cx="3362177" cy="1369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Slide Number Placeholder 3"/>
          <p:cNvSpPr>
            <a:spLocks noGrp="1"/>
          </p:cNvSpPr>
          <p:nvPr>
            <p:ph type="sldNum" sz="quarter" idx="4"/>
          </p:nvPr>
        </p:nvSpPr>
        <p:spPr>
          <a:xfrm>
            <a:off x="8382000" y="6645275"/>
            <a:ext cx="762000" cy="365125"/>
          </a:xfrm>
        </p:spPr>
        <p:txBody>
          <a:bodyPr/>
          <a:lstStyle/>
          <a:p>
            <a:fld id="{F58E02A8-E497-47EF-BA34-DFA3D799B6A2}" type="slidenum">
              <a:rPr lang="en-US" smtClean="0"/>
              <a:pPr/>
              <a:t>6</a:t>
            </a:fld>
            <a:endParaRPr lang="en-US" dirty="0"/>
          </a:p>
        </p:txBody>
      </p:sp>
      <p:graphicFrame>
        <p:nvGraphicFramePr>
          <p:cNvPr id="16" name="Diagram 15"/>
          <p:cNvGraphicFramePr/>
          <p:nvPr>
            <p:extLst>
              <p:ext uri="{D42A27DB-BD31-4B8C-83A1-F6EECF244321}">
                <p14:modId xmlns:p14="http://schemas.microsoft.com/office/powerpoint/2010/main" val="524960920"/>
              </p:ext>
            </p:extLst>
          </p:nvPr>
        </p:nvGraphicFramePr>
        <p:xfrm>
          <a:off x="2971800" y="457200"/>
          <a:ext cx="6781800" cy="6705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66807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4"/>
                                        </p:tgtEl>
                                      </p:cBhvr>
                                    </p:animEffect>
                                    <p:set>
                                      <p:cBhvr>
                                        <p:cTn id="10" dur="1" fill="hold">
                                          <p:stCondLst>
                                            <p:cond delay="1999"/>
                                          </p:stCondLst>
                                        </p:cTn>
                                        <p:tgtEl>
                                          <p:spTgt spid="1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381000"/>
            <a:ext cx="9144000" cy="1143000"/>
          </a:xfrm>
        </p:spPr>
        <p:txBody>
          <a:bodyPr>
            <a:no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Phase </a:t>
            </a:r>
            <a:r>
              <a:rPr lang="en-US" sz="3600" dirty="0" smtClean="0">
                <a:solidFill>
                  <a:schemeClr val="accent2">
                    <a:lumMod val="50000"/>
                  </a:schemeClr>
                </a:solidFill>
                <a:latin typeface="Times New Roman" panose="02020603050405020304" pitchFamily="18" charset="0"/>
                <a:cs typeface="Times New Roman" panose="02020603050405020304" pitchFamily="18" charset="0"/>
              </a:rPr>
              <a:t>1: Pilot Study–Teaching Culture </a:t>
            </a:r>
            <a:r>
              <a:rPr lang="en-US" sz="3600" dirty="0">
                <a:solidFill>
                  <a:schemeClr val="accent2">
                    <a:lumMod val="50000"/>
                  </a:schemeClr>
                </a:solidFill>
                <a:latin typeface="Times New Roman" panose="02020603050405020304" pitchFamily="18" charset="0"/>
                <a:cs typeface="Times New Roman" panose="02020603050405020304" pitchFamily="18" charset="0"/>
              </a:rPr>
              <a:t>Perception </a:t>
            </a:r>
            <a:r>
              <a:rPr lang="en-US" sz="3600" dirty="0" smtClean="0">
                <a:solidFill>
                  <a:schemeClr val="accent2">
                    <a:lumMod val="50000"/>
                  </a:schemeClr>
                </a:solidFill>
                <a:latin typeface="Times New Roman" panose="02020603050405020304" pitchFamily="18" charset="0"/>
                <a:cs typeface="Times New Roman" panose="02020603050405020304" pitchFamily="18" charset="0"/>
              </a:rPr>
              <a:t>Survey (TCPS)</a:t>
            </a:r>
            <a:endParaRPr lang="en-US" sz="36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4799" y="1524000"/>
            <a:ext cx="8591365" cy="1446550"/>
          </a:xfrm>
          <a:prstGeom prst="rect">
            <a:avLst/>
          </a:prstGeom>
        </p:spPr>
        <p:txBody>
          <a:bodyPr wrap="square">
            <a:spAutoFit/>
          </a:bodyPr>
          <a:lstStyle/>
          <a:p>
            <a:endParaRPr lang="en-CA" sz="2000" dirty="0" smtClean="0"/>
          </a:p>
          <a:p>
            <a:pPr marL="342900"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Assessment </a:t>
            </a:r>
            <a:r>
              <a:rPr lang="en-CA" sz="2800" dirty="0">
                <a:latin typeface="Times New Roman" panose="02020603050405020304" pitchFamily="18" charset="0"/>
                <a:cs typeface="Times New Roman" panose="02020603050405020304" pitchFamily="18" charset="0"/>
              </a:rPr>
              <a:t>of </a:t>
            </a:r>
            <a:r>
              <a:rPr lang="en-CA" sz="2800" u="sng" dirty="0">
                <a:latin typeface="Times New Roman" panose="02020603050405020304" pitchFamily="18" charset="0"/>
                <a:cs typeface="Times New Roman" panose="02020603050405020304" pitchFamily="18" charset="0"/>
              </a:rPr>
              <a:t>agreement</a:t>
            </a:r>
            <a:r>
              <a:rPr lang="en-CA" sz="2800" dirty="0">
                <a:latin typeface="Times New Roman" panose="02020603050405020304" pitchFamily="18" charset="0"/>
                <a:cs typeface="Times New Roman" panose="02020603050405020304" pitchFamily="18" charset="0"/>
              </a:rPr>
              <a:t> and </a:t>
            </a:r>
            <a:r>
              <a:rPr lang="en-CA" sz="2800" u="sng" dirty="0">
                <a:latin typeface="Times New Roman" panose="02020603050405020304" pitchFamily="18" charset="0"/>
                <a:cs typeface="Times New Roman" panose="02020603050405020304" pitchFamily="18" charset="0"/>
              </a:rPr>
              <a:t>importance</a:t>
            </a:r>
            <a:r>
              <a:rPr lang="en-CA" sz="2800" dirty="0">
                <a:latin typeface="Times New Roman" panose="02020603050405020304" pitchFamily="18" charset="0"/>
                <a:cs typeface="Times New Roman" panose="02020603050405020304" pitchFamily="18" charset="0"/>
              </a:rPr>
              <a:t> ratings</a:t>
            </a:r>
            <a:endParaRPr lang="en-US" sz="28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7</a:t>
            </a:fld>
            <a:endParaRPr lang="en-US" dirty="0"/>
          </a:p>
        </p:txBody>
      </p:sp>
      <p:pic>
        <p:nvPicPr>
          <p:cNvPr id="1026" name="Picture 2"/>
          <p:cNvPicPr>
            <a:picLocks noChangeAspect="1" noChangeArrowheads="1"/>
          </p:cNvPicPr>
          <p:nvPr/>
        </p:nvPicPr>
        <p:blipFill>
          <a:blip r:embed="rId3" cstate="print"/>
          <a:srcRect l="18750" t="14000" r="19750" b="20667"/>
          <a:stretch>
            <a:fillRect/>
          </a:stretch>
        </p:blipFill>
        <p:spPr bwMode="auto">
          <a:xfrm>
            <a:off x="1301941" y="2501901"/>
            <a:ext cx="6597082" cy="3942158"/>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3744751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144000" cy="609600"/>
          </a:xfrm>
        </p:spPr>
        <p:txBody>
          <a:bodyPr>
            <a:no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Phase </a:t>
            </a:r>
            <a:r>
              <a:rPr lang="en-US" sz="3600" dirty="0" smtClean="0">
                <a:solidFill>
                  <a:schemeClr val="accent2">
                    <a:lumMod val="50000"/>
                  </a:schemeClr>
                </a:solidFill>
                <a:latin typeface="Times New Roman" panose="02020603050405020304" pitchFamily="18" charset="0"/>
                <a:cs typeface="Times New Roman" panose="02020603050405020304" pitchFamily="18" charset="0"/>
              </a:rPr>
              <a:t>1 – TCPS &amp; Focus Groups</a:t>
            </a:r>
            <a:endParaRPr lang="en-US" sz="36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1219200"/>
            <a:ext cx="8591365" cy="5293757"/>
          </a:xfrm>
          <a:prstGeom prst="rect">
            <a:avLst/>
          </a:prstGeom>
        </p:spPr>
        <p:txBody>
          <a:bodyPr wrap="square">
            <a:spAutoFit/>
          </a:bodyPr>
          <a:lstStyle/>
          <a:p>
            <a:pPr marL="342900"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CA" sz="3000" dirty="0" smtClean="0">
                <a:latin typeface="Times New Roman" panose="02020603050405020304" pitchFamily="18" charset="0"/>
                <a:cs typeface="Times New Roman" panose="02020603050405020304" pitchFamily="18" charset="0"/>
              </a:rPr>
              <a:t>Two versions of the survey</a:t>
            </a:r>
            <a:endParaRPr lang="en-CA" sz="6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Students: Graduate &amp; undergraduate</a:t>
            </a: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Faculty &amp; Administration</a:t>
            </a:r>
          </a:p>
          <a:p>
            <a:pPr marL="800100" lvl="1"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CA" sz="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CA" sz="3000" dirty="0" smtClean="0">
                <a:latin typeface="Times New Roman" panose="02020603050405020304" pitchFamily="18" charset="0"/>
                <a:cs typeface="Times New Roman" panose="02020603050405020304" pitchFamily="18" charset="0"/>
              </a:rPr>
              <a:t>Pilot survey at: </a:t>
            </a:r>
          </a:p>
          <a:p>
            <a:pPr marL="800100" lvl="1" indent="-342900">
              <a:buFont typeface="Arial" panose="020B0604020202020204" pitchFamily="34" charset="0"/>
              <a:buChar char="•"/>
            </a:pPr>
            <a:endParaRPr lang="en-CA" sz="600" dirty="0" smtClean="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Windsor  (921 participants)</a:t>
            </a: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Western (1589 participants)</a:t>
            </a:r>
          </a:p>
          <a:p>
            <a:pPr marL="800100" lvl="1" indent="-342900">
              <a:buFont typeface="Arial" panose="020B0604020202020204" pitchFamily="34" charset="0"/>
              <a:buChar char="•"/>
            </a:pPr>
            <a:r>
              <a:rPr lang="en-CA" sz="2800" dirty="0" smtClean="0">
                <a:latin typeface="Times New Roman" panose="02020603050405020304" pitchFamily="18" charset="0"/>
                <a:cs typeface="Times New Roman" panose="02020603050405020304" pitchFamily="18" charset="0"/>
              </a:rPr>
              <a:t>McMaster (1334 participants)</a:t>
            </a:r>
          </a:p>
          <a:p>
            <a:pPr marL="800100" lvl="1" indent="-342900">
              <a:buFont typeface="Arial" panose="020B0604020202020204" pitchFamily="34" charset="0"/>
              <a:buChar char="•"/>
            </a:pPr>
            <a:endParaRPr lang="en-CA" sz="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6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Focus groups ran to collect feedback </a:t>
            </a:r>
          </a:p>
          <a:p>
            <a:r>
              <a:rPr lang="en-US" sz="2800" dirty="0" smtClean="0">
                <a:latin typeface="Times New Roman" panose="02020603050405020304" pitchFamily="18" charset="0"/>
                <a:cs typeface="Times New Roman" panose="02020603050405020304" pitchFamily="18" charset="0"/>
              </a:rPr>
              <a:t>on the survey and input on quality </a:t>
            </a:r>
          </a:p>
          <a:p>
            <a:r>
              <a:rPr lang="en-US" sz="2800" dirty="0" smtClean="0">
                <a:latin typeface="Times New Roman" panose="02020603050405020304" pitchFamily="18" charset="0"/>
                <a:cs typeface="Times New Roman" panose="02020603050405020304" pitchFamily="18" charset="0"/>
              </a:rPr>
              <a:t>teaching culture at each institution.</a:t>
            </a:r>
            <a:endParaRPr lang="en-US" sz="2800" dirty="0"/>
          </a:p>
        </p:txBody>
      </p:sp>
      <p:sp>
        <p:nvSpPr>
          <p:cNvPr id="3" name="Slide Number Placeholder 2"/>
          <p:cNvSpPr>
            <a:spLocks noGrp="1"/>
          </p:cNvSpPr>
          <p:nvPr>
            <p:ph type="sldNum" sz="quarter" idx="4"/>
          </p:nvPr>
        </p:nvSpPr>
        <p:spPr>
          <a:xfrm>
            <a:off x="8458200" y="6645275"/>
            <a:ext cx="762000" cy="365125"/>
          </a:xfrm>
        </p:spPr>
        <p:txBody>
          <a:bodyPr/>
          <a:lstStyle/>
          <a:p>
            <a:fld id="{F58E02A8-E497-47EF-BA34-DFA3D799B6A2}" type="slidenum">
              <a:rPr lang="en-US" smtClean="0"/>
              <a:pPr/>
              <a:t>8</a:t>
            </a:fld>
            <a:endParaRPr lang="en-US" dirty="0"/>
          </a:p>
        </p:txBody>
      </p:sp>
      <p:graphicFrame>
        <p:nvGraphicFramePr>
          <p:cNvPr id="7" name="Chart 6"/>
          <p:cNvGraphicFramePr/>
          <p:nvPr>
            <p:extLst>
              <p:ext uri="{D42A27DB-BD31-4B8C-83A1-F6EECF244321}">
                <p14:modId xmlns:p14="http://schemas.microsoft.com/office/powerpoint/2010/main" val="2146184351"/>
              </p:ext>
            </p:extLst>
          </p:nvPr>
        </p:nvGraphicFramePr>
        <p:xfrm>
          <a:off x="4953000" y="2514600"/>
          <a:ext cx="4114800" cy="30616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743575" y="4419600"/>
            <a:ext cx="1447800" cy="584775"/>
          </a:xfrm>
          <a:prstGeom prst="rect">
            <a:avLst/>
          </a:prstGeom>
          <a:noFill/>
        </p:spPr>
        <p:txBody>
          <a:bodyPr wrap="square" rtlCol="0">
            <a:spAutoFit/>
          </a:bodyPr>
          <a:lstStyle/>
          <a:p>
            <a:r>
              <a:rPr lang="en-CA" sz="1600" dirty="0" smtClean="0"/>
              <a:t>Faculty &amp; Administration</a:t>
            </a:r>
            <a:endParaRPr lang="en-CA" sz="1600" dirty="0"/>
          </a:p>
        </p:txBody>
      </p:sp>
    </p:spTree>
    <p:extLst>
      <p:ext uri="{BB962C8B-B14F-4D97-AF65-F5344CB8AC3E}">
        <p14:creationId xmlns:p14="http://schemas.microsoft.com/office/powerpoint/2010/main" val="735813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675"/>
            <a:ext cx="7086600" cy="838200"/>
          </a:xfrm>
        </p:spPr>
        <p:txBody>
          <a:bodyPr>
            <a:noAutofit/>
          </a:bodyPr>
          <a:lstStyle/>
          <a:p>
            <a:r>
              <a:rPr lang="en-US" dirty="0" smtClean="0">
                <a:solidFill>
                  <a:schemeClr val="accent1"/>
                </a:solidFill>
                <a:latin typeface="Times New Roman" panose="02020603050405020304" pitchFamily="18" charset="0"/>
                <a:cs typeface="Times New Roman" panose="02020603050405020304" pitchFamily="18" charset="0"/>
              </a:rPr>
              <a:t>Next Steps…</a:t>
            </a: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6050" y="1066800"/>
            <a:ext cx="8836025" cy="5105399"/>
          </a:xfrm>
        </p:spPr>
        <p:txBody>
          <a:bodyPr>
            <a:normAutofit/>
          </a:bodyPr>
          <a:lstStyle/>
          <a:p>
            <a:pPr marL="0" indent="0" algn="ctr">
              <a:buClr>
                <a:srgbClr val="C00000"/>
              </a:buClr>
              <a:buNone/>
            </a:pPr>
            <a:r>
              <a:rPr lang="en-US" b="1" dirty="0" smtClean="0">
                <a:solidFill>
                  <a:schemeClr val="tx1"/>
                </a:solidFill>
                <a:latin typeface="Times New Roman" panose="02020603050405020304" pitchFamily="18" charset="0"/>
                <a:cs typeface="Times New Roman" panose="02020603050405020304" pitchFamily="18" charset="0"/>
              </a:rPr>
              <a:t> </a:t>
            </a:r>
          </a:p>
          <a:p>
            <a:pPr>
              <a:buClr>
                <a:srgbClr val="C00000"/>
              </a:buClr>
              <a:buFont typeface="Wingdings" panose="05000000000000000000" pitchFamily="2" charset="2"/>
              <a:buChar char="ü"/>
            </a:pPr>
            <a:endParaRPr lang="en-US"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Revise survey (levers and items)</a:t>
            </a:r>
          </a:p>
          <a:p>
            <a:pPr>
              <a:buClr>
                <a:srgbClr val="C00000"/>
              </a:buClr>
              <a:buNone/>
            </a:pPr>
            <a:endParaRPr lang="en-US" sz="3200"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Develop staff version</a:t>
            </a:r>
          </a:p>
          <a:p>
            <a:pPr>
              <a:buClr>
                <a:srgbClr val="C00000"/>
              </a:buClr>
              <a:buFont typeface="Wingdings" panose="05000000000000000000" pitchFamily="2" charset="2"/>
              <a:buChar char="ü"/>
            </a:pPr>
            <a:endParaRPr lang="en-US" sz="1200"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endParaRPr lang="en-US" sz="1200" dirty="0" smtClean="0">
              <a:solidFill>
                <a:schemeClr val="tx1"/>
              </a:solidFill>
              <a:latin typeface="Times New Roman" panose="02020603050405020304" pitchFamily="18" charset="0"/>
              <a:cs typeface="Times New Roman" panose="02020603050405020304" pitchFamily="18" charset="0"/>
            </a:endParaRPr>
          </a:p>
          <a:p>
            <a:pPr>
              <a:buClr>
                <a:srgbClr val="C00000"/>
              </a:buClr>
              <a:buFont typeface="Wingdings" panose="05000000000000000000" pitchFamily="2" charset="2"/>
              <a:buChar char="ü"/>
            </a:pPr>
            <a:r>
              <a:rPr lang="en-US" sz="3200" dirty="0" smtClean="0">
                <a:solidFill>
                  <a:schemeClr val="tx1"/>
                </a:solidFill>
                <a:latin typeface="Times New Roman" panose="02020603050405020304" pitchFamily="18" charset="0"/>
                <a:cs typeface="Times New Roman" panose="02020603050405020304" pitchFamily="18" charset="0"/>
              </a:rPr>
              <a:t>Validation and establishment of norms</a:t>
            </a:r>
            <a:endParaRPr lang="en-US" sz="2400" dirty="0" smtClean="0">
              <a:solidFill>
                <a:schemeClr val="tx1"/>
              </a:solidFill>
            </a:endParaRPr>
          </a:p>
        </p:txBody>
      </p:sp>
      <p:sp>
        <p:nvSpPr>
          <p:cNvPr id="4" name="AutoShape 2" descr="https://encrypted-tbn3.gstatic.com/images?q=tbn:ANd9GcSsiw67-rrW4mdtWe_8sJGOZ5LnsOqZ8kL8eL_NMesb4G0yd6Ho9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encrypted-tbn3.gstatic.com/images?q=tbn:ANd9GcSsiw67-rrW4mdtWe_8sJGOZ5LnsOqZ8kL8eL_NMesb4G0yd6Ho9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wgHBhQIBwgWEhQXGRYbFxcVGB0bHhseHRYiHB8gJx0jKCgsJCInHBwaITEiKSk3Li4uGik3PTY4OCgtOisBCgoKDg0OGxAQGzYkICQxNDYsLDEwKzQxLCw0MTcvMiwsLDQ0LCwsNy0sNy00LCwsLywuLCwuNywwLSwsLC8sLP/AABEIALgBEgMBEQACEQEDEQH/xAAbAAEAAgMBAQAAAAAAAAAAAAAABQYBAwQCB//EAEQQAAEDAQIJCQMJCAMBAAAAAAABAgMRBAUGEiExNVVzkrITFRZBUXKz0tMiNGEUIzJlcYGRk+IHMzY3QkNToVax0SX/xAAaAQEBAAMBAQAAAAAAAAAAAAAABQIDBAEG/8QALBEBAAECAwcEAgMBAQAAAAAAAAECAwQUcREyM0JRgcExYaHRIUESExXwsf/aAAwDAQACEQMRAD8A+tWK32ubCCayTxK1jY43M+j1veirVFXOiNWnV/2j0kq/Ex38PeDtptdquuOS1x0qxi42Miq6qZVpTJ2/eBKAAAAAAAAAAAAAAAAAAAAAAAAAAAAqzsMUR6o27XKiKqVx29S0OqnCV1UxMbPy5asXRTVMTt/DHTH6sdvtMslc9mOdt+50x+rHb7RkrnsZ237nTH6sdvtGSuexnbfudMfqx2+0ZK57Gdt+50x+rHb7RkrnsZ237nTH6sdvtGSuexnbfu77lwgbelrWzfJHRqjVdVXItaKidX2oabtmq1s/l+261epu7f4/pNmluAIrBd7n4PwY8StoxiJWmVEamVKKuRfjl7UAlQAAAAAAAAAAAAAAAAAAAAAAAAAAAfL0zr3ncSluxw6dES/xKtWTa1AAAAAATWB2m12TuNhPx/L38KGA5u3ldSeoAEXgu6R2D8HKMxfm2Uy1qmKlF+FewCUAAAAAAAAAAAAAAAAAAAAAAAAAAAB8vTOvedxKW7HDp0RL/Eq1ZNrUAAAAABNYHabXZO42E/H8vfwoYDm7eV1J6gARWC73Pwfgx4lbSNiJWmVEamXIq5F+OX4ASoAAAAAAAAAAAAAAAAAAAAAAAAAAAPl6Z17zuJS3Y4dOiJf4lWrJtagAAAAAJrA7Ta7J3Gwn4/l7+FDAc3byupPUACLwXdI7B+DlGYvzbKUWtUxUovwr2ASgAAAAAAAAAAAAAAAAAAAAAAAAAAAPl6Z17zuJS3Y4dOiJf4lWrJtagAAAAAJrA7Ta7J3Gwn4/l7+FDAc3byupPUETYrwkmvqSycs17UbVKJlRcdUVFoq0olM9FXLQ8p/MT28lX4mP+6POCs0slyxMksrmIkcdHKrVR3s50oqr+KJnPRMAAAAAAAAAAAAAAAAAGFWiVAiIL7kngbNHdUtHIip7UWZUqn9ZzTircPdjZztNqqXei84zds2HO02qpd6LzjN2zYc7Taql3ovOM3bNhztNqqXei84zds2HO02qpd6LzjN2zYc7Taql3ovOM3bNjbYLy+WWl9ndZXxuY1jvaVq1R6uRKYrl62Ln+Btt3abkbYePnyZ17zuJS/Y4dOiJf4lWrJtagAAAAAJrA7Ta7J3Gwn4/l7+FDAc3byupPUACLwXdI7B+DlGInzbKUWtUxUouZKV7AJQAAAAAAAAAAAAAAAAA8yfu1+xQIO6dFQ7OPgQi1essnUYgAAAAAGu7dOTbGz+JMUMHuzq8lR0zr3ncSn09jh06Id/iVasm1qAAAAAAmsDtNrsncbCfj+Xv4UMBzdvK6k9QAIvBd7n4PwY8StpGxEqqZURqUXIq5F+OUCUAAAAAAAAAAAAAAAAAPMn7tfsUCDunRUOzj4EItXrLJ1GIAAAAABru3Tk2xs/iTFDB7s6vJUdM6953Ep9PY4dOiHf4lWrJtagAAAAAJrA7Ta7J3Gwn4/l7+FDAc3byupPUACLwXWRcH4OVYifNspRa1TFSi5koq9nV2gSgAAAAAAAAAAAAAAAAB5k/dr9igQd06Kh2cfAhFq9ZZOoxAAAAAANd26cm2Nn8SYoYPdnV5KjpnXvO4lPp7HDp0Q7/ABKtWTa1AAAAAATWB2m12TuNhPx/L38KGA5u3ldSeoAEXgu9z8H4MeNW0jYiVVFqmKlFydv4gSgAAAAAAAAAAAAAAAAB5k/dr9igQd06Kh2cfAhFq9ZZOoxAAAAAANd26cm2Nn8SYoYPdnV5KjpnXvO4lPp7HDp0Q7/Eq1ZNrUAAAAABNYHabXZO42E/H8vfwoYDm7eV1J6gi7BeElpvaSztmjexif0/SR2N9GlVrRKVWiJVadtPKfzH/e+3x8k/idjXgq+0uuWJJ4WtakceKqPVyuTF60olOrrXOeiYAAAAAAAA57wtTbDd8lsc2qRse9UTrxWqtP8AQER0gtOr2/m/pNGYpdGWrOkFp1e38z9IzFLzLVnSC06vb+Z+kZiky1Z0gtOr2/mfpGYpMtWdILTq9v5n6RmKTLVnSC06vb+Z+kZiky1Z0gtOr2/mfpGYpMtWkLtt63jY3SOhxFRXNVK1zJ25O0201RVG2GqqmaZ2S4Lp0VDs4+BCPV6yOoxAAAAAANd26cm2Nn8SYoYPdnV5KjpnXvO4lPp7HDp0Q7/Eq1ZNrUAAAAABNYHabXZO42E/H8vfwoYDm7eV1J6gwjWotUagEZgu57sH4MeNW0jYiVVFqmKlFydv4gSgAAAAAAAEbhL/AA5adjN4aiXseqBXOTFRgAAAAAAEtg17hLtH8KHdZ3IT72/LxdOiodnHwISqvWWDqMQAAAAADXdunJtjZ/EmKGD3Z1eSo6Z17zuJT6exw6dEO/xKtWTa1AAAAAATWB2m12TuNhPx/L38KGA5u3ldSeoAEVgusi4PwcqxE+bZSi1qmKlFzJRV7OrtAlQAAAAAAAI3CX+HLTsZvDUS9j1QK5yYqMAAAAAAAlsGvcJdo/hQ7rO5Cfe35eLp0VDs4+BCVV6ywdRiAAAAAAa7t05NsbP4kxQwe7OryVHTOvedxKfT2OHToh3+JVqybWoAAAAACawO02uydxsJ+P5e/hQwHN28rqT1AAi8F3Pdg/Bjx4tI2ImVFqmKlFydvYBKAAAAAAAARuEv8OWnYzeGol7HqgVzkxUYAAAAAABLYNe4S7R/Ch3WdyE+9vy8XToqHZx8CEqr1lg6jEAAAAAA13bpybY2fxJihg92dXkqOmde87iU+nscOnRDv8SrVk2tQAAAAAE1gdptdk7jYT8fy9/ChgObt5XUnqABFYLrKuD8HKsRPYZSi1qmKlFXIlFXsy07VAlQAAAAAAAI3CX+HLTsZvDUS9j1QK5yYqMAAAAAAAlsGvcJdo/hQ7rO5Cfe35eLp0VDs4+BCVV6ywdRiAAAAAAa7t05NsbP4kxQwe7OryVHTOvedxKfT2OHToh3+JVqybWoAAAAACawO02uydxsJ+P5e/hQwHN28rqT1BHMtki4QOsSvTFSJj0Trqr3Iv8ApEEek9vL2fxs99vxs+5R113m+wYKMtVosbsWOKOlHNVX5ETJlydWftMqaZqmIj9kRtnY5em8Wq5d6PzHXkLvs35as6bxarl3o/MMhd9jLVnTeLVcu9H5hkLvsZas6bxarl3o/MMhd9jLVnTeLVcu9H5hkLvsZas6bxarl3o/MMhd9jLVnTeLVcu9H5hkLvsZat22y8WXrgXaLZHErEWG0JR1Kpio5q5q9bVOSumaZmmf00zGyrYjlzkpTYAAAAAABLYNe4S7R/Ch3WdyE+9vy8XToqHZx8CEqr1lg6jEAAAAAA13bpybY2fxJihg92dXkqOmde87iU+nscOnRDv8SrVk2tQAAAAAE1gdptdk7jYT8fy9/ChgObt5XUnqABUppHSfs8THhcykcaJjYuVEVvtJRVyLnStF7UQ22eJTrDO3vQqh9CpgAAAAAALTd38uJtnbfEkPnsTxatZTbm/OrC5yOosAAAAAAAlsGvcJdo/hQ7rO5Cfe35eLp0VDs4+BCVV6ywdRiAAAAAAa7t05NsbP4kxQwe7OryVHTOvedxKfT2OHToh3+JVqybWoAAAAACawO02uydxsJ+P5e/hQwHN28rqT1AAqU7nu/Z4mPHi0iiRMtapVtF+/sNtniU6wzt70KofQqYAAAAAAC03d/LibZ23xJD57E8WrWU25vzqwucjqLAAAAAAAJbBr3CXaP4UO6zuQn3t+Xi6dFQ7OPgQlVessHUYgAAAAAGu7dOTbGz+JMUMHuzq8lR0zr3ncSn09jh06Id/iVasm1qAAAAAAmsDtNrsncbCfj+Xv4UMBzdvK6k9QAKlNI6T9niY8LmUjjRMbFyoit9pKKuRc6VovaiG2zxKdYZ296FUPoVMAAAAAABabu/lxNs7b4kh89ieLVrKbc351YXOR1FgAAAAAAEtg17hLtH8KHdZ3IT72/LxdOiodnHwISqvWWDqMQAAAAADXdunJtjZ/EmKGD3Z1eSo6Z17zuJT6exw6dEO/xKtWTa1AAAAAATWB2m12TuNhPx/L38KGA5u3ldSeoAFSnc937PE5SPF+aiRMtapVtF+/sNtniU6wzt70KofQqYAAAAAAC03d/LibZ23xJD57E8WrWU25vzqwucjqLAAAAAAAJbBr3CXaP4UO6zuQn3t+Xi6dFQ7OPgQlVessHUYgAAAAAGu7dOTbGz+JMUMHuzq8lR0zr3ncSn09jh06Id/iVasm1qAAAAAAmsDtNrsncbCfj+Xv4UMBzdvK6k9QcVtttos8qMhuuWZKVxo1iREy5vbe1a9eamUCqzW22TYEMs7Lln9qOFqOV0FMqtRP7tc/wM7dUU1xVP6llTOyYlGcx33qh+/D5yp/oW+k/H27M1R0k5jvvVD9+Hzj/Qt9J+PszVHSTmO+9UP34fOP9C30n4+zNUdJOY771Q/fh84/0LfSfj7M1R0k5jvvVD9+Hzj/AELfSfj7M1R0k5jvvVD9+Hzj/Qt9J+PszVHSTmO+9UP34fOP9C30n4+zNUdJTNkhvSHBSS6HXJNjubaERUfBi/OOeqf3K5MZK5CXdqiuuao/bjqq21TIsF6V0LNvQeocGXq9nXmaeknIXpqWbeg9QZer2MzT0k5C9NSzb0HqDL1exmaeknIXpqWbeg9QZer2MzT0k5C9NSzb0HqDL1exmaeknIXpqWbeg9QZer2MzT0k5C9NSzb0HqDL1exmaekuy6ZbxsNmfFLcU6q57nJR0GZUROuVOw6bdM007JctyqKqtsMWKS8bPYo4H3HOqtY1q0dBSqNRP8pxThK5nbtj5+mO1u+U2/UU+9Z/VPMnX1j5+jafKbfqKfes/qjJ19Y+fo2nym36in3rP6oydfWPn6Np8pt+op96z+qMnX1j5+jafKbfqKfes/qjJ19Y+fo2nym36in3rP6oydfWPn6NrxZJ7wgvGS0uuKdUcyJqIjrPWrHSKv8Adze2n4KdVi1NuJiSVdS576qv/wAeTO5fpw9aqv8AkLFvGUU0RTMT+NPtNuYOuquaomPzr9M8z31qeTfh9Qzz1vpPx9sMjc6x8/RzPfWp5N+H1BnrfSfj7Mjc6x8/RzPfWp5N+H1BnrfSfj7Mjc6x8/RzPfWp5N+H1BnrfSfj7Mjc6x8/RzPfWp5N+H1BnrfSfj7Mjc6x8/RzPfWp5N+H1BnrfSfj7Mjc6x8/TquRLxuu+kSe5plV0UlEa6DqeyueRO1DlxN+m7s2fp1YaxVa27f2s3Ols/4/aN6z+qcrqSgGvkYkiSJI0xUpRtEolM2T4AbAAACIW8pG34lnVycm7Ganbjtoq/8Ah1f0xNmav3H/AI3TRH8Nv7S5ytIAAAAAACLmtc0ckiJJ9FW4uRKZe1er8Tnm5VG3V0xbpmI90m1atqp0OZkAAAAAAGpHK+RWotKGimua6qoj8bHrY2tMpujbs/Lxk9AAAAAAIyeefnltlZMrWqxXZETOi060Oimmn+qapj87Wiqqr+2KYn8TDZdNsktKPjnpjMcrVVMy/ExvW4p2THpMPbVc1TVTP6l3mluAPKsYr0kVqVRFRF66LSqV+5PwA9AAAAABhaqmRQI2W6GyQxt5ZUcx2PjIiVVa1y/ip0U4iYmZ2esbNjbFz190mhztQAAAAAADjfYUer6yrR9K5E6jV/V6xt9W2LuzZ+PR1tajGo1Oo2tUsgAAAAAA8cnR+M1aVzmv+vZVMxPqPTUolKmcRsjYMnoAAAAABxTWFZLelsbMqKjcVEoipQ203NlH8NjVVb21xXt9G2xWSOxxq2NVVVVVcq51VTGu5Nc/llRbijb7ugwZg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4"/>
          </p:nvPr>
        </p:nvSpPr>
        <p:spPr>
          <a:xfrm>
            <a:off x="8382000" y="6645275"/>
            <a:ext cx="762000" cy="365125"/>
          </a:xfrm>
        </p:spPr>
        <p:txBody>
          <a:bodyPr/>
          <a:lstStyle/>
          <a:p>
            <a:fld id="{F58E02A8-E497-47EF-BA34-DFA3D799B6A2}" type="slidenum">
              <a:rPr lang="en-US" smtClean="0"/>
              <a:pPr/>
              <a:t>9</a:t>
            </a:fld>
            <a:endParaRPr lang="en-US" dirty="0"/>
          </a:p>
        </p:txBody>
      </p:sp>
    </p:spTree>
    <p:extLst>
      <p:ext uri="{BB962C8B-B14F-4D97-AF65-F5344CB8AC3E}">
        <p14:creationId xmlns:p14="http://schemas.microsoft.com/office/powerpoint/2010/main" val="1309744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hatch">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Newsprint.thmx</Template>
  <TotalTime>19126</TotalTime>
  <Words>896</Words>
  <Application>Microsoft Macintosh PowerPoint</Application>
  <PresentationFormat>On-screen Show (4:3)</PresentationFormat>
  <Paragraphs>158</Paragraphs>
  <Slides>12</Slides>
  <Notes>12</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NewsPrint</vt:lpstr>
      <vt:lpstr>Thatch</vt:lpstr>
      <vt:lpstr>Documenting and Transforming Institutional Teaching Cultures</vt:lpstr>
      <vt:lpstr>PowerPoint Presentation</vt:lpstr>
      <vt:lpstr>What do we mean by teaching culture?</vt:lpstr>
      <vt:lpstr>Anticipated Project Outcomes</vt:lpstr>
      <vt:lpstr>The Consultative Process</vt:lpstr>
      <vt:lpstr>Teaching Culture – Initial Elements</vt:lpstr>
      <vt:lpstr>Phase 1: Pilot Study–Teaching Culture Perception Survey (TCPS)</vt:lpstr>
      <vt:lpstr>Phase 1 – TCPS &amp; Focus Groups</vt:lpstr>
      <vt:lpstr>Next Steps…</vt:lpstr>
      <vt:lpstr>Next Steps…</vt:lpstr>
      <vt:lpstr>Questions…???    Webpage: qualityteachingculture.wordpress.com  </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Wolf</dc:creator>
  <cp:lastModifiedBy>Lindsay Doucet</cp:lastModifiedBy>
  <cp:revision>210</cp:revision>
  <cp:lastPrinted>2014-06-03T18:03:34Z</cp:lastPrinted>
  <dcterms:created xsi:type="dcterms:W3CDTF">2014-10-22T12:15:00Z</dcterms:created>
  <dcterms:modified xsi:type="dcterms:W3CDTF">2016-06-05T01:22:53Z</dcterms:modified>
</cp:coreProperties>
</file>