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0" r:id="rId1"/>
    <p:sldMasterId id="2147484061" r:id="rId2"/>
  </p:sldMasterIdLst>
  <p:notesMasterIdLst>
    <p:notesMasterId r:id="rId32"/>
  </p:notesMasterIdLst>
  <p:handoutMasterIdLst>
    <p:handoutMasterId r:id="rId33"/>
  </p:handoutMasterIdLst>
  <p:sldIdLst>
    <p:sldId id="321" r:id="rId3"/>
    <p:sldId id="292" r:id="rId4"/>
    <p:sldId id="284" r:id="rId5"/>
    <p:sldId id="283" r:id="rId6"/>
    <p:sldId id="288" r:id="rId7"/>
    <p:sldId id="304" r:id="rId8"/>
    <p:sldId id="306" r:id="rId9"/>
    <p:sldId id="271" r:id="rId10"/>
    <p:sldId id="289" r:id="rId11"/>
    <p:sldId id="266" r:id="rId12"/>
    <p:sldId id="270" r:id="rId13"/>
    <p:sldId id="294" r:id="rId14"/>
    <p:sldId id="302" r:id="rId15"/>
    <p:sldId id="295" r:id="rId16"/>
    <p:sldId id="301" r:id="rId17"/>
    <p:sldId id="312" r:id="rId18"/>
    <p:sldId id="313" r:id="rId19"/>
    <p:sldId id="314" r:id="rId20"/>
    <p:sldId id="296" r:id="rId21"/>
    <p:sldId id="299" r:id="rId22"/>
    <p:sldId id="317" r:id="rId23"/>
    <p:sldId id="298" r:id="rId24"/>
    <p:sldId id="315" r:id="rId25"/>
    <p:sldId id="318" r:id="rId26"/>
    <p:sldId id="319" r:id="rId27"/>
    <p:sldId id="316" r:id="rId28"/>
    <p:sldId id="320" r:id="rId29"/>
    <p:sldId id="272" r:id="rId30"/>
    <p:sldId id="303" r:id="rId31"/>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EFF"/>
    <a:srgbClr val="72A376"/>
    <a:srgbClr val="173377"/>
    <a:srgbClr val="78002F"/>
    <a:srgbClr val="436712"/>
    <a:srgbClr val="97003C"/>
    <a:srgbClr val="082A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8" autoAdjust="0"/>
    <p:restoredTop sz="97010" autoAdjust="0"/>
  </p:normalViewPr>
  <p:slideViewPr>
    <p:cSldViewPr showGuides="1">
      <p:cViewPr varScale="1">
        <p:scale>
          <a:sx n="103" d="100"/>
          <a:sy n="103" d="100"/>
        </p:scale>
        <p:origin x="-1712"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5" d="100"/>
          <a:sy n="85" d="100"/>
        </p:scale>
        <p:origin x="-3834" y="-9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437316140852"/>
          <c:y val="0.0624999228037672"/>
          <c:w val="0.481264070179147"/>
          <c:h val="0.843627605372858"/>
        </c:manualLayout>
      </c:layout>
      <c:pieChart>
        <c:varyColors val="1"/>
        <c:ser>
          <c:idx val="0"/>
          <c:order val="0"/>
          <c:dPt>
            <c:idx val="0"/>
            <c:bubble3D val="0"/>
            <c:spPr>
              <a:solidFill>
                <a:srgbClr val="CC0000">
                  <a:alpha val="78000"/>
                </a:srgbClr>
              </a:solidFill>
            </c:spPr>
          </c:dPt>
          <c:dPt>
            <c:idx val="1"/>
            <c:bubble3D val="0"/>
            <c:spPr>
              <a:solidFill>
                <a:schemeClr val="tx2">
                  <a:lumMod val="60000"/>
                  <a:lumOff val="40000"/>
                </a:schemeClr>
              </a:solidFill>
            </c:spPr>
          </c:dPt>
          <c:dPt>
            <c:idx val="2"/>
            <c:bubble3D val="0"/>
            <c:spPr>
              <a:solidFill>
                <a:srgbClr val="FF9933"/>
              </a:solidFill>
            </c:spPr>
          </c:dPt>
          <c:dLbls>
            <c:dLbl>
              <c:idx val="0"/>
              <c:layout>
                <c:manualLayout>
                  <c:x val="-0.0941279543292783"/>
                  <c:y val="0.090004421887923"/>
                </c:manualLayout>
              </c:layout>
              <c:showLegendKey val="0"/>
              <c:showVal val="0"/>
              <c:showCatName val="0"/>
              <c:showSerName val="0"/>
              <c:showPercent val="1"/>
              <c:showBubbleSize val="0"/>
            </c:dLbl>
            <c:dLbl>
              <c:idx val="1"/>
              <c:layout>
                <c:manualLayout>
                  <c:x val="0.149246096226438"/>
                  <c:y val="-0.161290020951183"/>
                </c:manualLayout>
              </c:layout>
              <c:showLegendKey val="0"/>
              <c:showVal val="0"/>
              <c:showCatName val="0"/>
              <c:showSerName val="0"/>
              <c:showPercent val="1"/>
              <c:showBubbleSize val="0"/>
            </c:dLbl>
            <c:dLbl>
              <c:idx val="2"/>
              <c:layout>
                <c:manualLayout>
                  <c:x val="0.125365291162914"/>
                  <c:y val="0.198163016246366"/>
                </c:manualLayout>
              </c:layout>
              <c:showLegendKey val="0"/>
              <c:showVal val="0"/>
              <c:showCatName val="0"/>
              <c:showSerName val="0"/>
              <c:showPercent val="1"/>
              <c:showBubbleSize val="0"/>
            </c:dLbl>
            <c:txPr>
              <a:bodyPr/>
              <a:lstStyle/>
              <a:p>
                <a:pPr>
                  <a:defRPr sz="1800" b="1"/>
                </a:pPr>
                <a:endParaRPr lang="en-US"/>
              </a:p>
            </c:txPr>
            <c:showLegendKey val="0"/>
            <c:showVal val="0"/>
            <c:showCatName val="0"/>
            <c:showSerName val="0"/>
            <c:showPercent val="1"/>
            <c:showBubbleSize val="0"/>
            <c:showLeaderLines val="1"/>
          </c:dLbls>
          <c:cat>
            <c:strRef>
              <c:f>Sheet1!$E$3:$E$5</c:f>
              <c:strCache>
                <c:ptCount val="3"/>
                <c:pt idx="0">
                  <c:v>Undergraduate Students</c:v>
                </c:pt>
                <c:pt idx="1">
                  <c:v>Graduates Students</c:v>
                </c:pt>
                <c:pt idx="2">
                  <c:v>Faculty and Adminsstrators</c:v>
                </c:pt>
              </c:strCache>
            </c:strRef>
          </c:cat>
          <c:val>
            <c:numRef>
              <c:f>Sheet1!$F$3:$F$5</c:f>
              <c:numCache>
                <c:formatCode>General</c:formatCode>
                <c:ptCount val="3"/>
                <c:pt idx="0">
                  <c:v>1514.0</c:v>
                </c:pt>
                <c:pt idx="1">
                  <c:v>1385.0</c:v>
                </c:pt>
                <c:pt idx="2">
                  <c:v>729.0</c:v>
                </c:pt>
              </c:numCache>
            </c:numRef>
          </c:val>
        </c:ser>
        <c:dLbls>
          <c:showLegendKey val="0"/>
          <c:showVal val="0"/>
          <c:showCatName val="0"/>
          <c:showSerName val="0"/>
          <c:showPercent val="1"/>
          <c:showBubbleSize val="0"/>
          <c:showLeaderLines val="1"/>
        </c:dLbls>
        <c:firstSliceAng val="0"/>
      </c:pieChart>
    </c:plotArea>
    <c:legend>
      <c:legendPos val="l"/>
      <c:legendEntry>
        <c:idx val="2"/>
        <c:txPr>
          <a:bodyPr/>
          <a:lstStyle/>
          <a:p>
            <a:pPr>
              <a:defRPr sz="1600">
                <a:solidFill>
                  <a:schemeClr val="bg1">
                    <a:lumMod val="85000"/>
                  </a:schemeClr>
                </a:solidFill>
              </a:defRPr>
            </a:pPr>
            <a:endParaRPr lang="en-US"/>
          </a:p>
        </c:txPr>
      </c:legendEntry>
      <c:layout>
        <c:manualLayout>
          <c:xMode val="edge"/>
          <c:yMode val="edge"/>
          <c:x val="0.126543209876543"/>
          <c:y val="0.173872173390736"/>
          <c:w val="0.387446777486148"/>
          <c:h val="0.65225531365543"/>
        </c:manualLayout>
      </c:layout>
      <c:overlay val="0"/>
      <c:txPr>
        <a:bodyPr/>
        <a:lstStyle/>
        <a:p>
          <a:pPr>
            <a:defRPr sz="1600"/>
          </a:pPr>
          <a:endParaRPr lang="en-US"/>
        </a:p>
      </c:txPr>
    </c:legend>
    <c:plotVisOnly val="1"/>
    <c:dispBlanksAs val="zero"/>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B10FA6-97C0-40B8-8FB9-73A38BD785A0}" type="doc">
      <dgm:prSet loTypeId="urn:microsoft.com/office/officeart/2005/8/layout/chart3" loCatId="cycle" qsTypeId="urn:microsoft.com/office/officeart/2005/8/quickstyle/simple2" qsCatId="simple" csTypeId="urn:microsoft.com/office/officeart/2005/8/colors/accent0_3" csCatId="mainScheme" phldr="1"/>
      <dgm:spPr/>
    </dgm:pt>
    <dgm:pt modelId="{F0A2E83A-E238-4D9D-8FBC-582444007510}">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lIns="0" tIns="0" rIns="0" bIns="0"/>
        <a:lstStyle/>
        <a:p>
          <a:r>
            <a:rPr lang="en-CA" sz="2000" b="1" dirty="0" smtClean="0"/>
            <a:t>Teaching is recognized in strategic initiatives and practices</a:t>
          </a:r>
          <a:endParaRPr lang="en-CA" sz="2000" b="1" dirty="0"/>
        </a:p>
      </dgm:t>
    </dgm:pt>
    <dgm:pt modelId="{C5C57F95-6913-4514-96A0-E89AC4F7BE0B}" type="parTrans" cxnId="{DEB88523-779D-43D1-B323-A9B35807B044}">
      <dgm:prSet/>
      <dgm:spPr/>
      <dgm:t>
        <a:bodyPr/>
        <a:lstStyle/>
        <a:p>
          <a:endParaRPr lang="en-CA"/>
        </a:p>
      </dgm:t>
    </dgm:pt>
    <dgm:pt modelId="{DD9085C1-54EC-4536-A68E-082182D84A65}" type="sibTrans" cxnId="{DEB88523-779D-43D1-B323-A9B35807B044}">
      <dgm:prSet/>
      <dgm:spPr/>
      <dgm:t>
        <a:bodyPr/>
        <a:lstStyle/>
        <a:p>
          <a:endParaRPr lang="en-CA"/>
        </a:p>
      </dgm:t>
    </dgm:pt>
    <dgm:pt modelId="{D85F6F86-BA79-4D4C-B6CC-D719AA4217BF}">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i="0" dirty="0" smtClean="0"/>
            <a:t>Assessment of teaching is constructive and flexible</a:t>
          </a:r>
          <a:endParaRPr lang="en-CA" sz="2000" i="0" dirty="0"/>
        </a:p>
      </dgm:t>
    </dgm:pt>
    <dgm:pt modelId="{2BD28C7E-0BA1-428A-9B50-78456235E753}" type="parTrans" cxnId="{F390884F-ABC3-403F-902E-85AF6B368347}">
      <dgm:prSet/>
      <dgm:spPr/>
      <dgm:t>
        <a:bodyPr/>
        <a:lstStyle/>
        <a:p>
          <a:endParaRPr lang="en-CA"/>
        </a:p>
      </dgm:t>
    </dgm:pt>
    <dgm:pt modelId="{5072E15A-CD54-40E9-A477-052FE5209962}" type="sibTrans" cxnId="{F390884F-ABC3-403F-902E-85AF6B368347}">
      <dgm:prSet/>
      <dgm:spPr/>
      <dgm:t>
        <a:bodyPr/>
        <a:lstStyle/>
        <a:p>
          <a:endParaRPr lang="en-CA"/>
        </a:p>
      </dgm:t>
    </dgm:pt>
    <dgm:pt modelId="{EACDEBD7-2A8E-49C5-A0F2-6C8413B38736}">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t>Faculty are encouraged to develop as teachers</a:t>
          </a:r>
          <a:endParaRPr lang="en-CA" sz="2000" b="1" dirty="0"/>
        </a:p>
      </dgm:t>
    </dgm:pt>
    <dgm:pt modelId="{88579DE1-32E4-4C62-9F1B-C34612A5D563}" type="parTrans" cxnId="{101FFE0C-454F-4AAC-A1BB-7B66080189EE}">
      <dgm:prSet/>
      <dgm:spPr/>
      <dgm:t>
        <a:bodyPr/>
        <a:lstStyle/>
        <a:p>
          <a:endParaRPr lang="en-CA"/>
        </a:p>
      </dgm:t>
    </dgm:pt>
    <dgm:pt modelId="{E87B9CF2-D80D-439A-AF84-FEDB1501455E}" type="sibTrans" cxnId="{101FFE0C-454F-4AAC-A1BB-7B66080189EE}">
      <dgm:prSet/>
      <dgm:spPr/>
      <dgm:t>
        <a:bodyPr/>
        <a:lstStyle/>
        <a:p>
          <a:endParaRPr lang="en-CA"/>
        </a:p>
      </dgm:t>
    </dgm:pt>
    <dgm:pt modelId="{3EBF6299-3FEA-480F-AD78-F849BF87078F}">
      <dgm:prSet phldrT="[Text]"/>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i="0" dirty="0" smtClean="0"/>
            <a:t>Infrastructure exists to support teaching</a:t>
          </a:r>
          <a:endParaRPr lang="en-CA" i="0" dirty="0"/>
        </a:p>
      </dgm:t>
    </dgm:pt>
    <dgm:pt modelId="{DD53B9A1-C0B0-44E7-B759-C3F6F781A28B}" type="parTrans" cxnId="{D4EFD822-8683-44D6-B755-FD1D86366051}">
      <dgm:prSet/>
      <dgm:spPr/>
      <dgm:t>
        <a:bodyPr/>
        <a:lstStyle/>
        <a:p>
          <a:endParaRPr lang="en-CA"/>
        </a:p>
      </dgm:t>
    </dgm:pt>
    <dgm:pt modelId="{F63CF491-4BE8-4122-9E01-F5C9A2D7E0EB}" type="sibTrans" cxnId="{D4EFD822-8683-44D6-B755-FD1D86366051}">
      <dgm:prSet/>
      <dgm:spPr/>
      <dgm:t>
        <a:bodyPr/>
        <a:lstStyle/>
        <a:p>
          <a:endParaRPr lang="en-CA"/>
        </a:p>
      </dgm:t>
    </dgm:pt>
    <dgm:pt modelId="{F641D09A-B7C0-445E-851C-EA949C959427}">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t>Broad engagement around teaching occurs</a:t>
          </a:r>
          <a:endParaRPr lang="en-CA" sz="2000" b="1" dirty="0"/>
        </a:p>
      </dgm:t>
    </dgm:pt>
    <dgm:pt modelId="{A2A2E84C-ED38-4AA3-80DA-82670D7297E5}" type="parTrans" cxnId="{50C84FC8-B457-4F72-A82B-50A5340CAB27}">
      <dgm:prSet/>
      <dgm:spPr/>
      <dgm:t>
        <a:bodyPr/>
        <a:lstStyle/>
        <a:p>
          <a:endParaRPr lang="en-CA"/>
        </a:p>
      </dgm:t>
    </dgm:pt>
    <dgm:pt modelId="{B67A3970-4A10-44DC-A9A5-9E5EEC2BF01E}" type="sibTrans" cxnId="{50C84FC8-B457-4F72-A82B-50A5340CAB27}">
      <dgm:prSet/>
      <dgm:spPr/>
      <dgm:t>
        <a:bodyPr/>
        <a:lstStyle/>
        <a:p>
          <a:endParaRPr lang="en-CA"/>
        </a:p>
      </dgm:t>
    </dgm:pt>
    <dgm:pt modelId="{8D041313-0E79-493E-986E-FAA969E3180E}" type="pres">
      <dgm:prSet presAssocID="{CFB10FA6-97C0-40B8-8FB9-73A38BD785A0}" presName="compositeShape" presStyleCnt="0">
        <dgm:presLayoutVars>
          <dgm:chMax val="7"/>
          <dgm:dir/>
          <dgm:resizeHandles val="exact"/>
        </dgm:presLayoutVars>
      </dgm:prSet>
      <dgm:spPr/>
    </dgm:pt>
    <dgm:pt modelId="{88AFACC4-C5D6-40D9-9880-2CFA17EFC108}" type="pres">
      <dgm:prSet presAssocID="{CFB10FA6-97C0-40B8-8FB9-73A38BD785A0}" presName="wedge1" presStyleLbl="node1" presStyleIdx="0" presStyleCnt="5" custLinFactNeighborX="-3245" custLinFactNeighborY="4645"/>
      <dgm:spPr/>
      <dgm:t>
        <a:bodyPr/>
        <a:lstStyle/>
        <a:p>
          <a:endParaRPr lang="en-CA"/>
        </a:p>
      </dgm:t>
    </dgm:pt>
    <dgm:pt modelId="{3A0CEAEE-C56F-4D29-B3FA-2033E8664F50}" type="pres">
      <dgm:prSet presAssocID="{CFB10FA6-97C0-40B8-8FB9-73A38BD785A0}" presName="wedge1Tx" presStyleLbl="node1" presStyleIdx="0" presStyleCnt="5">
        <dgm:presLayoutVars>
          <dgm:chMax val="0"/>
          <dgm:chPref val="0"/>
          <dgm:bulletEnabled val="1"/>
        </dgm:presLayoutVars>
      </dgm:prSet>
      <dgm:spPr/>
      <dgm:t>
        <a:bodyPr/>
        <a:lstStyle/>
        <a:p>
          <a:endParaRPr lang="en-CA"/>
        </a:p>
      </dgm:t>
    </dgm:pt>
    <dgm:pt modelId="{C7BE63E8-ACE1-4557-9ACB-8C20A2B99299}" type="pres">
      <dgm:prSet presAssocID="{CFB10FA6-97C0-40B8-8FB9-73A38BD785A0}" presName="wedge2" presStyleLbl="node1" presStyleIdx="1" presStyleCnt="5"/>
      <dgm:spPr/>
      <dgm:t>
        <a:bodyPr/>
        <a:lstStyle/>
        <a:p>
          <a:endParaRPr lang="en-CA"/>
        </a:p>
      </dgm:t>
    </dgm:pt>
    <dgm:pt modelId="{A594535E-8DC3-4B2A-B4FD-13BFFFBFDFFB}" type="pres">
      <dgm:prSet presAssocID="{CFB10FA6-97C0-40B8-8FB9-73A38BD785A0}" presName="wedge2Tx" presStyleLbl="node1" presStyleIdx="1" presStyleCnt="5">
        <dgm:presLayoutVars>
          <dgm:chMax val="0"/>
          <dgm:chPref val="0"/>
          <dgm:bulletEnabled val="1"/>
        </dgm:presLayoutVars>
      </dgm:prSet>
      <dgm:spPr/>
      <dgm:t>
        <a:bodyPr/>
        <a:lstStyle/>
        <a:p>
          <a:endParaRPr lang="en-CA"/>
        </a:p>
      </dgm:t>
    </dgm:pt>
    <dgm:pt modelId="{33EDF178-6070-4321-BB55-3989096D531C}" type="pres">
      <dgm:prSet presAssocID="{CFB10FA6-97C0-40B8-8FB9-73A38BD785A0}" presName="wedge3" presStyleLbl="node1" presStyleIdx="2" presStyleCnt="5"/>
      <dgm:spPr/>
      <dgm:t>
        <a:bodyPr/>
        <a:lstStyle/>
        <a:p>
          <a:endParaRPr lang="en-CA"/>
        </a:p>
      </dgm:t>
    </dgm:pt>
    <dgm:pt modelId="{63BFCBC7-5DD0-484D-B5C8-50BCF8FD09C7}" type="pres">
      <dgm:prSet presAssocID="{CFB10FA6-97C0-40B8-8FB9-73A38BD785A0}" presName="wedge3Tx" presStyleLbl="node1" presStyleIdx="2" presStyleCnt="5">
        <dgm:presLayoutVars>
          <dgm:chMax val="0"/>
          <dgm:chPref val="0"/>
          <dgm:bulletEnabled val="1"/>
        </dgm:presLayoutVars>
      </dgm:prSet>
      <dgm:spPr/>
      <dgm:t>
        <a:bodyPr/>
        <a:lstStyle/>
        <a:p>
          <a:endParaRPr lang="en-CA"/>
        </a:p>
      </dgm:t>
    </dgm:pt>
    <dgm:pt modelId="{1B8025C3-C3A2-456A-A0E3-FA664B198AA2}" type="pres">
      <dgm:prSet presAssocID="{CFB10FA6-97C0-40B8-8FB9-73A38BD785A0}" presName="wedge4" presStyleLbl="node1" presStyleIdx="3" presStyleCnt="5"/>
      <dgm:spPr/>
      <dgm:t>
        <a:bodyPr/>
        <a:lstStyle/>
        <a:p>
          <a:endParaRPr lang="en-CA"/>
        </a:p>
      </dgm:t>
    </dgm:pt>
    <dgm:pt modelId="{F5EA2720-8798-447B-8A05-328BD1A4BCE4}" type="pres">
      <dgm:prSet presAssocID="{CFB10FA6-97C0-40B8-8FB9-73A38BD785A0}" presName="wedge4Tx" presStyleLbl="node1" presStyleIdx="3" presStyleCnt="5">
        <dgm:presLayoutVars>
          <dgm:chMax val="0"/>
          <dgm:chPref val="0"/>
          <dgm:bulletEnabled val="1"/>
        </dgm:presLayoutVars>
      </dgm:prSet>
      <dgm:spPr/>
      <dgm:t>
        <a:bodyPr/>
        <a:lstStyle/>
        <a:p>
          <a:endParaRPr lang="en-CA"/>
        </a:p>
      </dgm:t>
    </dgm:pt>
    <dgm:pt modelId="{01BEB11A-0C87-4734-AD07-E7CC9787A407}" type="pres">
      <dgm:prSet presAssocID="{CFB10FA6-97C0-40B8-8FB9-73A38BD785A0}" presName="wedge5" presStyleLbl="node1" presStyleIdx="4" presStyleCnt="5"/>
      <dgm:spPr/>
      <dgm:t>
        <a:bodyPr/>
        <a:lstStyle/>
        <a:p>
          <a:endParaRPr lang="en-CA"/>
        </a:p>
      </dgm:t>
    </dgm:pt>
    <dgm:pt modelId="{F2C4E2B1-29E2-4CAD-B92A-3176C29F5E77}" type="pres">
      <dgm:prSet presAssocID="{CFB10FA6-97C0-40B8-8FB9-73A38BD785A0}" presName="wedge5Tx" presStyleLbl="node1" presStyleIdx="4" presStyleCnt="5">
        <dgm:presLayoutVars>
          <dgm:chMax val="0"/>
          <dgm:chPref val="0"/>
          <dgm:bulletEnabled val="1"/>
        </dgm:presLayoutVars>
      </dgm:prSet>
      <dgm:spPr/>
      <dgm:t>
        <a:bodyPr/>
        <a:lstStyle/>
        <a:p>
          <a:endParaRPr lang="en-CA"/>
        </a:p>
      </dgm:t>
    </dgm:pt>
  </dgm:ptLst>
  <dgm:cxnLst>
    <dgm:cxn modelId="{3D446EB9-B7D8-4673-AB4C-6967576F6DC1}" type="presOf" srcId="{3EBF6299-3FEA-480F-AD78-F849BF87078F}" destId="{1B8025C3-C3A2-456A-A0E3-FA664B198AA2}" srcOrd="0" destOrd="0" presId="urn:microsoft.com/office/officeart/2005/8/layout/chart3"/>
    <dgm:cxn modelId="{57A53E52-93E6-4F5E-A131-2C8464E0DBBB}" type="presOf" srcId="{F641D09A-B7C0-445E-851C-EA949C959427}" destId="{F2C4E2B1-29E2-4CAD-B92A-3176C29F5E77}" srcOrd="1" destOrd="0" presId="urn:microsoft.com/office/officeart/2005/8/layout/chart3"/>
    <dgm:cxn modelId="{19A3ACF5-0068-42E0-90C2-ACC49405D1DD}" type="presOf" srcId="{D85F6F86-BA79-4D4C-B6CC-D719AA4217BF}" destId="{C7BE63E8-ACE1-4557-9ACB-8C20A2B99299}" srcOrd="0" destOrd="0" presId="urn:microsoft.com/office/officeart/2005/8/layout/chart3"/>
    <dgm:cxn modelId="{DF43CA80-626D-4AFF-B34B-A2A11E84DF13}" type="presOf" srcId="{F641D09A-B7C0-445E-851C-EA949C959427}" destId="{01BEB11A-0C87-4734-AD07-E7CC9787A407}" srcOrd="0" destOrd="0" presId="urn:microsoft.com/office/officeart/2005/8/layout/chart3"/>
    <dgm:cxn modelId="{101FFE0C-454F-4AAC-A1BB-7B66080189EE}" srcId="{CFB10FA6-97C0-40B8-8FB9-73A38BD785A0}" destId="{EACDEBD7-2A8E-49C5-A0F2-6C8413B38736}" srcOrd="2" destOrd="0" parTransId="{88579DE1-32E4-4C62-9F1B-C34612A5D563}" sibTransId="{E87B9CF2-D80D-439A-AF84-FEDB1501455E}"/>
    <dgm:cxn modelId="{DEB88523-779D-43D1-B323-A9B35807B044}" srcId="{CFB10FA6-97C0-40B8-8FB9-73A38BD785A0}" destId="{F0A2E83A-E238-4D9D-8FBC-582444007510}" srcOrd="0" destOrd="0" parTransId="{C5C57F95-6913-4514-96A0-E89AC4F7BE0B}" sibTransId="{DD9085C1-54EC-4536-A68E-082182D84A65}"/>
    <dgm:cxn modelId="{D4EFD822-8683-44D6-B755-FD1D86366051}" srcId="{CFB10FA6-97C0-40B8-8FB9-73A38BD785A0}" destId="{3EBF6299-3FEA-480F-AD78-F849BF87078F}" srcOrd="3" destOrd="0" parTransId="{DD53B9A1-C0B0-44E7-B759-C3F6F781A28B}" sibTransId="{F63CF491-4BE8-4122-9E01-F5C9A2D7E0EB}"/>
    <dgm:cxn modelId="{323F07E4-E218-418A-BF49-E98414501574}" type="presOf" srcId="{EACDEBD7-2A8E-49C5-A0F2-6C8413B38736}" destId="{33EDF178-6070-4321-BB55-3989096D531C}" srcOrd="0" destOrd="0" presId="urn:microsoft.com/office/officeart/2005/8/layout/chart3"/>
    <dgm:cxn modelId="{FCD22BFE-CD20-4989-81E6-1DF20239CD72}" type="presOf" srcId="{F0A2E83A-E238-4D9D-8FBC-582444007510}" destId="{3A0CEAEE-C56F-4D29-B3FA-2033E8664F50}" srcOrd="1" destOrd="0" presId="urn:microsoft.com/office/officeart/2005/8/layout/chart3"/>
    <dgm:cxn modelId="{5DDC5B1C-7A20-4751-BFEA-BA0B7A1C3D39}" type="presOf" srcId="{3EBF6299-3FEA-480F-AD78-F849BF87078F}" destId="{F5EA2720-8798-447B-8A05-328BD1A4BCE4}" srcOrd="1" destOrd="0" presId="urn:microsoft.com/office/officeart/2005/8/layout/chart3"/>
    <dgm:cxn modelId="{50C84FC8-B457-4F72-A82B-50A5340CAB27}" srcId="{CFB10FA6-97C0-40B8-8FB9-73A38BD785A0}" destId="{F641D09A-B7C0-445E-851C-EA949C959427}" srcOrd="4" destOrd="0" parTransId="{A2A2E84C-ED38-4AA3-80DA-82670D7297E5}" sibTransId="{B67A3970-4A10-44DC-A9A5-9E5EEC2BF01E}"/>
    <dgm:cxn modelId="{F390884F-ABC3-403F-902E-85AF6B368347}" srcId="{CFB10FA6-97C0-40B8-8FB9-73A38BD785A0}" destId="{D85F6F86-BA79-4D4C-B6CC-D719AA4217BF}" srcOrd="1" destOrd="0" parTransId="{2BD28C7E-0BA1-428A-9B50-78456235E753}" sibTransId="{5072E15A-CD54-40E9-A477-052FE5209962}"/>
    <dgm:cxn modelId="{7B2C5CA4-4598-4E4D-9CD8-1DBE01C3EF37}" type="presOf" srcId="{D85F6F86-BA79-4D4C-B6CC-D719AA4217BF}" destId="{A594535E-8DC3-4B2A-B4FD-13BFFFBFDFFB}" srcOrd="1" destOrd="0" presId="urn:microsoft.com/office/officeart/2005/8/layout/chart3"/>
    <dgm:cxn modelId="{FCC8F717-6656-42E3-932C-DB4EF3B4E9C1}" type="presOf" srcId="{CFB10FA6-97C0-40B8-8FB9-73A38BD785A0}" destId="{8D041313-0E79-493E-986E-FAA969E3180E}" srcOrd="0" destOrd="0" presId="urn:microsoft.com/office/officeart/2005/8/layout/chart3"/>
    <dgm:cxn modelId="{09E91479-4CF6-4815-A912-FA33EA8B0700}" type="presOf" srcId="{EACDEBD7-2A8E-49C5-A0F2-6C8413B38736}" destId="{63BFCBC7-5DD0-484D-B5C8-50BCF8FD09C7}" srcOrd="1" destOrd="0" presId="urn:microsoft.com/office/officeart/2005/8/layout/chart3"/>
    <dgm:cxn modelId="{0BF9768D-6E3B-44C4-86B0-B6B764D129E7}" type="presOf" srcId="{F0A2E83A-E238-4D9D-8FBC-582444007510}" destId="{88AFACC4-C5D6-40D9-9880-2CFA17EFC108}" srcOrd="0" destOrd="0" presId="urn:microsoft.com/office/officeart/2005/8/layout/chart3"/>
    <dgm:cxn modelId="{2F9F81F4-E5F6-4746-A5EB-BC055E6DBE13}" type="presParOf" srcId="{8D041313-0E79-493E-986E-FAA969E3180E}" destId="{88AFACC4-C5D6-40D9-9880-2CFA17EFC108}" srcOrd="0" destOrd="0" presId="urn:microsoft.com/office/officeart/2005/8/layout/chart3"/>
    <dgm:cxn modelId="{978F98F4-8D09-4223-B3AB-D774D3E23749}" type="presParOf" srcId="{8D041313-0E79-493E-986E-FAA969E3180E}" destId="{3A0CEAEE-C56F-4D29-B3FA-2033E8664F50}" srcOrd="1" destOrd="0" presId="urn:microsoft.com/office/officeart/2005/8/layout/chart3"/>
    <dgm:cxn modelId="{4CAD0266-F4C6-4977-B710-C7BEC28C0D6D}" type="presParOf" srcId="{8D041313-0E79-493E-986E-FAA969E3180E}" destId="{C7BE63E8-ACE1-4557-9ACB-8C20A2B99299}" srcOrd="2" destOrd="0" presId="urn:microsoft.com/office/officeart/2005/8/layout/chart3"/>
    <dgm:cxn modelId="{A6A8FDAD-F465-41D5-A0F8-53E5D89B8CB1}" type="presParOf" srcId="{8D041313-0E79-493E-986E-FAA969E3180E}" destId="{A594535E-8DC3-4B2A-B4FD-13BFFFBFDFFB}" srcOrd="3" destOrd="0" presId="urn:microsoft.com/office/officeart/2005/8/layout/chart3"/>
    <dgm:cxn modelId="{6381EFCB-D224-4CEF-ABF0-8B059BAC923A}" type="presParOf" srcId="{8D041313-0E79-493E-986E-FAA969E3180E}" destId="{33EDF178-6070-4321-BB55-3989096D531C}" srcOrd="4" destOrd="0" presId="urn:microsoft.com/office/officeart/2005/8/layout/chart3"/>
    <dgm:cxn modelId="{9A0E309C-5721-4138-AABF-60CDF2391FEC}" type="presParOf" srcId="{8D041313-0E79-493E-986E-FAA969E3180E}" destId="{63BFCBC7-5DD0-484D-B5C8-50BCF8FD09C7}" srcOrd="5" destOrd="0" presId="urn:microsoft.com/office/officeart/2005/8/layout/chart3"/>
    <dgm:cxn modelId="{31F5D850-2964-4623-84A7-FD94D63686FB}" type="presParOf" srcId="{8D041313-0E79-493E-986E-FAA969E3180E}" destId="{1B8025C3-C3A2-456A-A0E3-FA664B198AA2}" srcOrd="6" destOrd="0" presId="urn:microsoft.com/office/officeart/2005/8/layout/chart3"/>
    <dgm:cxn modelId="{B9996045-E292-4320-8B93-8DA4F5DB1857}" type="presParOf" srcId="{8D041313-0E79-493E-986E-FAA969E3180E}" destId="{F5EA2720-8798-447B-8A05-328BD1A4BCE4}" srcOrd="7" destOrd="0" presId="urn:microsoft.com/office/officeart/2005/8/layout/chart3"/>
    <dgm:cxn modelId="{7BDD8348-11F3-41BC-8C0E-3FF817A1586B}" type="presParOf" srcId="{8D041313-0E79-493E-986E-FAA969E3180E}" destId="{01BEB11A-0C87-4734-AD07-E7CC9787A407}" srcOrd="8" destOrd="0" presId="urn:microsoft.com/office/officeart/2005/8/layout/chart3"/>
    <dgm:cxn modelId="{849C496D-15AC-4E5A-9D5A-DC1537C070F9}" type="presParOf" srcId="{8D041313-0E79-493E-986E-FAA969E3180E}" destId="{F2C4E2B1-29E2-4CAD-B92A-3176C29F5E77}" srcOrd="9"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FACC4-C5D6-40D9-9880-2CFA17EFC108}">
      <dsp:nvSpPr>
        <dsp:cNvPr id="0" name=""/>
        <dsp:cNvSpPr/>
      </dsp:nvSpPr>
      <dsp:spPr>
        <a:xfrm>
          <a:off x="490339" y="662298"/>
          <a:ext cx="5632704" cy="5632704"/>
        </a:xfrm>
        <a:prstGeom prst="pie">
          <a:avLst>
            <a:gd name="adj1" fmla="val 16200000"/>
            <a:gd name="adj2" fmla="val 2052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CA" sz="2000" b="1" kern="1200" dirty="0" smtClean="0"/>
            <a:t>Teaching is recognized in strategic initiatives and practices</a:t>
          </a:r>
          <a:endParaRPr lang="en-CA" sz="2000" b="1" kern="1200" dirty="0"/>
        </a:p>
      </dsp:txBody>
      <dsp:txXfrm>
        <a:off x="3377770" y="1503851"/>
        <a:ext cx="1911096" cy="1307592"/>
      </dsp:txXfrm>
    </dsp:sp>
    <dsp:sp modelId="{C7BE63E8-ACE1-4557-9ACB-8C20A2B99299}">
      <dsp:nvSpPr>
        <dsp:cNvPr id="0" name=""/>
        <dsp:cNvSpPr/>
      </dsp:nvSpPr>
      <dsp:spPr>
        <a:xfrm>
          <a:off x="475975" y="672236"/>
          <a:ext cx="5632704" cy="5632704"/>
        </a:xfrm>
        <a:prstGeom prst="pie">
          <a:avLst>
            <a:gd name="adj1" fmla="val 20520000"/>
            <a:gd name="adj2" fmla="val 324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Assessment of teaching is constructive and flexible</a:t>
          </a:r>
          <a:endParaRPr lang="en-CA" sz="2000" i="0" kern="1200" dirty="0"/>
        </a:p>
      </dsp:txBody>
      <dsp:txXfrm>
        <a:off x="4157350" y="3220364"/>
        <a:ext cx="1676400" cy="1414881"/>
      </dsp:txXfrm>
    </dsp:sp>
    <dsp:sp modelId="{33EDF178-6070-4321-BB55-3989096D531C}">
      <dsp:nvSpPr>
        <dsp:cNvPr id="0" name=""/>
        <dsp:cNvSpPr/>
      </dsp:nvSpPr>
      <dsp:spPr>
        <a:xfrm>
          <a:off x="475975" y="672236"/>
          <a:ext cx="5632704" cy="5632704"/>
        </a:xfrm>
        <a:prstGeom prst="pie">
          <a:avLst>
            <a:gd name="adj1" fmla="val 3240000"/>
            <a:gd name="adj2" fmla="val 756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Faculty are encouraged to develop as teachers</a:t>
          </a:r>
          <a:endParaRPr lang="en-CA" sz="2000" b="1" kern="1200" dirty="0"/>
        </a:p>
      </dsp:txBody>
      <dsp:txXfrm>
        <a:off x="2286487" y="4896764"/>
        <a:ext cx="2011680" cy="1207008"/>
      </dsp:txXfrm>
    </dsp:sp>
    <dsp:sp modelId="{1B8025C3-C3A2-456A-A0E3-FA664B198AA2}">
      <dsp:nvSpPr>
        <dsp:cNvPr id="0" name=""/>
        <dsp:cNvSpPr/>
      </dsp:nvSpPr>
      <dsp:spPr>
        <a:xfrm>
          <a:off x="475975" y="672236"/>
          <a:ext cx="5632704" cy="5632704"/>
        </a:xfrm>
        <a:prstGeom prst="pie">
          <a:avLst>
            <a:gd name="adj1" fmla="val 7560000"/>
            <a:gd name="adj2" fmla="val 1188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i="0" kern="1200" dirty="0" smtClean="0"/>
            <a:t>Infrastructure exists to support teaching</a:t>
          </a:r>
          <a:endParaRPr lang="en-CA" sz="2200" i="0" kern="1200" dirty="0"/>
        </a:p>
      </dsp:txBody>
      <dsp:txXfrm>
        <a:off x="744199" y="3220364"/>
        <a:ext cx="1676400" cy="1414881"/>
      </dsp:txXfrm>
    </dsp:sp>
    <dsp:sp modelId="{01BEB11A-0C87-4734-AD07-E7CC9787A407}">
      <dsp:nvSpPr>
        <dsp:cNvPr id="0" name=""/>
        <dsp:cNvSpPr/>
      </dsp:nvSpPr>
      <dsp:spPr>
        <a:xfrm>
          <a:off x="475975" y="672236"/>
          <a:ext cx="5632704" cy="5632704"/>
        </a:xfrm>
        <a:prstGeom prst="pie">
          <a:avLst>
            <a:gd name="adj1" fmla="val 11880000"/>
            <a:gd name="adj2" fmla="val 1620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Broad engagement around teaching occurs</a:t>
          </a:r>
          <a:endParaRPr lang="en-CA" sz="2000" b="1" kern="1200" dirty="0"/>
        </a:p>
      </dsp:txBody>
      <dsp:txXfrm>
        <a:off x="1297411" y="1530553"/>
        <a:ext cx="1911096" cy="130759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9" tIns="46480" rIns="92959" bIns="46480" rtlCol="0"/>
          <a:lstStyle>
            <a:lvl1pPr algn="r">
              <a:defRPr sz="1300"/>
            </a:lvl1pPr>
          </a:lstStyle>
          <a:p>
            <a:fld id="{840E9165-E4B1-434A-A200-9503D4BB603B}" type="datetimeFigureOut">
              <a:rPr lang="en-US" smtClean="0"/>
              <a:pPr/>
              <a:t>14-10-22</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9" tIns="46480" rIns="92959" bIns="46480" rtlCol="0" anchor="b"/>
          <a:lstStyle>
            <a:lvl1pPr algn="r">
              <a:defRPr sz="1300"/>
            </a:lvl1pPr>
          </a:lstStyle>
          <a:p>
            <a:fld id="{25E2E871-BC97-478B-A739-DDBD7090C147}" type="slidenum">
              <a:rPr lang="en-US" smtClean="0"/>
              <a:pPr/>
              <a:t>‹#›</a:t>
            </a:fld>
            <a:endParaRPr lang="en-US"/>
          </a:p>
        </p:txBody>
      </p:sp>
    </p:spTree>
    <p:extLst>
      <p:ext uri="{BB962C8B-B14F-4D97-AF65-F5344CB8AC3E}">
        <p14:creationId xmlns:p14="http://schemas.microsoft.com/office/powerpoint/2010/main" val="2169758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9" tIns="46480" rIns="92959" bIns="46480" rtlCol="0"/>
          <a:lstStyle>
            <a:lvl1pPr algn="r">
              <a:defRPr sz="1300"/>
            </a:lvl1pPr>
          </a:lstStyle>
          <a:p>
            <a:fld id="{D9CC019C-0917-4591-AA98-4BF3F473064D}" type="datetimeFigureOut">
              <a:rPr lang="en-US" smtClean="0"/>
              <a:pPr/>
              <a:t>14-10-22</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9" tIns="46480" rIns="92959" bIns="4648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9" tIns="46480" rIns="92959" bIns="464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9" tIns="46480" rIns="92959" bIns="46480" rtlCol="0" anchor="b"/>
          <a:lstStyle>
            <a:lvl1pPr algn="r">
              <a:defRPr sz="1300"/>
            </a:lvl1pPr>
          </a:lstStyle>
          <a:p>
            <a:fld id="{B7130647-3D4F-4D16-A2C2-DA9FAC690FBA}" type="slidenum">
              <a:rPr lang="en-US" smtClean="0"/>
              <a:pPr/>
              <a:t>‹#›</a:t>
            </a:fld>
            <a:endParaRPr lang="en-US"/>
          </a:p>
        </p:txBody>
      </p:sp>
    </p:spTree>
    <p:extLst>
      <p:ext uri="{BB962C8B-B14F-4D97-AF65-F5344CB8AC3E}">
        <p14:creationId xmlns:p14="http://schemas.microsoft.com/office/powerpoint/2010/main" val="347584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130647-3D4F-4D16-A2C2-DA9FAC690FB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5277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11</a:t>
            </a:fld>
            <a:endParaRPr lang="en-US"/>
          </a:p>
        </p:txBody>
      </p:sp>
    </p:spTree>
    <p:extLst>
      <p:ext uri="{BB962C8B-B14F-4D97-AF65-F5344CB8AC3E}">
        <p14:creationId xmlns:p14="http://schemas.microsoft.com/office/powerpoint/2010/main" val="294691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12</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Input: </a:t>
            </a:r>
            <a:r>
              <a:rPr lang="en-CA" dirty="0" smtClean="0"/>
              <a:t>Enrollment rates, resources &amp; infrastructure, support services, expenditures </a:t>
            </a:r>
            <a:r>
              <a:rPr lang="en-CA" dirty="0" err="1" smtClean="0"/>
              <a:t>etc</a:t>
            </a:r>
            <a:endParaRPr lang="en-CA"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Output: </a:t>
            </a:r>
            <a:r>
              <a:rPr lang="en-CA" dirty="0" smtClean="0"/>
              <a:t>Retention rate, success rate, graduation rate, graduate full-time employment </a:t>
            </a:r>
            <a:r>
              <a:rPr lang="en-CA" dirty="0" err="1" smtClean="0"/>
              <a:t>etc</a:t>
            </a:r>
            <a:endParaRPr lang="en-CA"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Outcome: </a:t>
            </a:r>
            <a:r>
              <a:rPr lang="en-CA" dirty="0" smtClean="0"/>
              <a:t>Graduate satisfaction, employer satisfaction, graduate competencies, learning outcomes, student literacy level </a:t>
            </a:r>
            <a:r>
              <a:rPr lang="en-CA" dirty="0" err="1" smtClean="0"/>
              <a:t>etc</a:t>
            </a:r>
            <a:endParaRPr lang="en-CA"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Process: </a:t>
            </a:r>
            <a:r>
              <a:rPr lang="en-CA" dirty="0" smtClean="0"/>
              <a:t>Student experience, professional development, teaching and learning plans and policies, appointment and promotion criteria, assessment and feedback policies </a:t>
            </a:r>
            <a:r>
              <a:rPr lang="en-CA" dirty="0" err="1" smtClean="0"/>
              <a:t>etc</a:t>
            </a:r>
            <a:endParaRPr lang="en-CA"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13</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14</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15</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16</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17</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18</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19</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20</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a:t>
            </a:fld>
            <a:endParaRPr lang="en-US"/>
          </a:p>
        </p:txBody>
      </p:sp>
    </p:spTree>
    <p:extLst>
      <p:ext uri="{BB962C8B-B14F-4D97-AF65-F5344CB8AC3E}">
        <p14:creationId xmlns:p14="http://schemas.microsoft.com/office/powerpoint/2010/main" val="2970247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mn-lt"/>
                <a:ea typeface="+mn-ea"/>
                <a:cs typeface="+mn-cs"/>
              </a:rPr>
              <a:t>2) Summary of differences for the factors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a) Faculty: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Gender</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r>
              <a:rPr lang="en-CA" sz="1200" b="1" kern="1200" dirty="0" smtClean="0">
                <a:solidFill>
                  <a:schemeClr val="tx1"/>
                </a:solidFill>
                <a:effectLst/>
                <a:latin typeface="+mn-lt"/>
                <a:ea typeface="+mn-ea"/>
                <a:cs typeface="+mn-cs"/>
              </a:rPr>
              <a:t>Agreement: </a:t>
            </a:r>
            <a:r>
              <a:rPr lang="en-CA" sz="1200" kern="1200" dirty="0" smtClean="0">
                <a:solidFill>
                  <a:schemeClr val="tx1"/>
                </a:solidFill>
                <a:effectLst/>
                <a:latin typeface="+mn-lt"/>
                <a:ea typeface="+mn-ea"/>
                <a:cs typeface="+mn-cs"/>
              </a:rPr>
              <a:t>There were no gender differences. </a:t>
            </a:r>
          </a:p>
          <a:p>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Female faculty members rated all of the importance as more important than their male counterparts.</a:t>
            </a:r>
          </a:p>
          <a:p>
            <a:r>
              <a:rPr lang="en-CA" sz="1200" kern="1200" dirty="0" smtClean="0">
                <a:solidFill>
                  <a:schemeClr val="tx1"/>
                </a:solidFill>
                <a:effectLst/>
                <a:latin typeface="+mn-lt"/>
                <a:ea typeface="+mn-ea"/>
                <a:cs typeface="+mn-cs"/>
              </a:rPr>
              <a:t> </a:t>
            </a:r>
          </a:p>
          <a:p>
            <a:r>
              <a:rPr lang="en-CA" sz="1200" b="1" i="1" kern="1200" dirty="0" smtClean="0">
                <a:solidFill>
                  <a:schemeClr val="tx1"/>
                </a:solidFill>
                <a:effectLst/>
                <a:latin typeface="+mn-lt"/>
                <a:ea typeface="+mn-ea"/>
                <a:cs typeface="+mn-cs"/>
              </a:rPr>
              <a:t>Appointment</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Contract/Sessional faculty agreed significantly less that their institution recognized effective teaching than their Tenured and Tenure Track colleagues. </a:t>
            </a:r>
          </a:p>
          <a:p>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Tenured faculty members rated all three of the importance subscales as of lesser importance than their Tenure Track and Contract/Sessional colleagues. </a:t>
            </a:r>
          </a:p>
          <a:p>
            <a:r>
              <a:rPr lang="en-CA" sz="1200" kern="1200" dirty="0" smtClean="0">
                <a:solidFill>
                  <a:schemeClr val="tx1"/>
                </a:solidFill>
                <a:effectLst/>
                <a:latin typeface="+mn-lt"/>
                <a:ea typeface="+mn-ea"/>
                <a:cs typeface="+mn-cs"/>
              </a:rPr>
              <a:t> </a:t>
            </a:r>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Years of Teaching Experience</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There were no significant differences based on the years of teaching experience. </a:t>
            </a:r>
          </a:p>
          <a:p>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There were significant differences for both the Support for Effective Teaching and Assessment of Teaching subscales such that faculty with 0-9 years experience rated both as more important than their colleagues with 10-19 and 20+ years of teaching experience.    </a:t>
            </a:r>
          </a:p>
          <a:p>
            <a:r>
              <a:rPr lang="en-CA" sz="1200" kern="1200" dirty="0" smtClean="0">
                <a:solidFill>
                  <a:schemeClr val="tx1"/>
                </a:solidFill>
                <a:effectLst/>
                <a:latin typeface="+mn-lt"/>
                <a:ea typeface="+mn-ea"/>
                <a:cs typeface="+mn-cs"/>
              </a:rPr>
              <a:t> </a:t>
            </a:r>
          </a:p>
          <a:p>
            <a:r>
              <a:rPr lang="en-CA" sz="1200" b="1" i="1" kern="1200" dirty="0" smtClean="0">
                <a:solidFill>
                  <a:schemeClr val="tx1"/>
                </a:solidFill>
                <a:effectLst/>
                <a:latin typeface="+mn-lt"/>
                <a:ea typeface="+mn-ea"/>
                <a:cs typeface="+mn-cs"/>
              </a:rPr>
              <a:t>Institution</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McMaster rated their agreement on the Assessment of Teaching significantly higher than their Western and Windsor counterparts (who did not differ than one another).</a:t>
            </a:r>
          </a:p>
          <a:p>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Western rated Support for Effective Teaching as less important than their colleagues from Windsor.  Western faculty also rated Assessment of Teaching as less important than their colleagues from Windsor and McMaster.   </a:t>
            </a: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b) Undergraduate students: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Gender</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Female undergraduate students agreed significantly more than their male counterparts that their institutions recognized effective teaching  </a:t>
            </a:r>
          </a:p>
          <a:p>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Female undergraduate students rated Engaged Teaching, Access to Infrastructure, Recognition for Effective Teaching, Prioritization of Effective as more important than the men.</a:t>
            </a:r>
          </a:p>
          <a:p>
            <a:r>
              <a:rPr lang="en-CA" sz="1200" kern="1200" dirty="0" smtClean="0">
                <a:solidFill>
                  <a:schemeClr val="tx1"/>
                </a:solidFill>
                <a:effectLst/>
                <a:latin typeface="+mn-lt"/>
                <a:ea typeface="+mn-ea"/>
                <a:cs typeface="+mn-cs"/>
              </a:rPr>
              <a:t> </a:t>
            </a:r>
          </a:p>
          <a:p>
            <a:r>
              <a:rPr lang="en-CA" sz="1200" b="1" i="1" kern="1200" dirty="0" smtClean="0">
                <a:solidFill>
                  <a:schemeClr val="tx1"/>
                </a:solidFill>
                <a:effectLst/>
                <a:latin typeface="+mn-lt"/>
                <a:ea typeface="+mn-ea"/>
                <a:cs typeface="+mn-cs"/>
              </a:rPr>
              <a:t> Program Year</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There were no significant differences based on the students’ year of program. </a:t>
            </a:r>
          </a:p>
          <a:p>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There were also no significant differences. </a:t>
            </a:r>
          </a:p>
          <a:p>
            <a:r>
              <a:rPr lang="en-CA" sz="1200" kern="1200" dirty="0" smtClean="0">
                <a:solidFill>
                  <a:schemeClr val="tx1"/>
                </a:solidFill>
                <a:effectLst/>
                <a:latin typeface="+mn-lt"/>
                <a:ea typeface="+mn-ea"/>
                <a:cs typeface="+mn-cs"/>
              </a:rPr>
              <a:t> </a:t>
            </a:r>
          </a:p>
          <a:p>
            <a:r>
              <a:rPr lang="en-CA" sz="1200" b="1" i="1" kern="1200" dirty="0" smtClean="0">
                <a:solidFill>
                  <a:schemeClr val="tx1"/>
                </a:solidFill>
                <a:effectLst/>
                <a:latin typeface="+mn-lt"/>
                <a:ea typeface="+mn-ea"/>
                <a:cs typeface="+mn-cs"/>
              </a:rPr>
              <a:t>Institution</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For the undergraduate students at Windsor, their agreement on Effective Teaching, Access to Infrastructure, Support from Stakeholders, and Recognition for Effective Teaching was significantly lower than their Western and McMaster counterparts.  Western and McMaster did not differ significantly.  </a:t>
            </a:r>
          </a:p>
          <a:p>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There were no institutional differences.    </a:t>
            </a:r>
          </a:p>
          <a:p>
            <a:r>
              <a:rPr lang="en-CA" sz="1200" b="1" i="1" kern="1200" dirty="0" smtClean="0">
                <a:solidFill>
                  <a:schemeClr val="tx1"/>
                </a:solidFill>
                <a:effectLst/>
                <a:latin typeface="+mn-lt"/>
                <a:ea typeface="+mn-ea"/>
                <a:cs typeface="+mn-cs"/>
              </a:rPr>
              <a:t/>
            </a:r>
            <a:br>
              <a:rPr lang="en-CA" sz="1200" b="1" i="1" kern="1200" dirty="0" smtClean="0">
                <a:solidFill>
                  <a:schemeClr val="tx1"/>
                </a:solidFill>
                <a:effectLst/>
                <a:latin typeface="+mn-lt"/>
                <a:ea typeface="+mn-ea"/>
                <a:cs typeface="+mn-cs"/>
              </a:rPr>
            </a:br>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b) Graduate students: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Gender</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There were no gender differences.    </a:t>
            </a:r>
          </a:p>
          <a:p>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Female graduate students rated Effective Teaching and Recognition for Effective Teaching as more important than did their male counterparts.</a:t>
            </a:r>
          </a:p>
          <a:p>
            <a:r>
              <a:rPr lang="en-CA" sz="1200" kern="1200" dirty="0" smtClean="0">
                <a:solidFill>
                  <a:schemeClr val="tx1"/>
                </a:solidFill>
                <a:effectLst/>
                <a:latin typeface="+mn-lt"/>
                <a:ea typeface="+mn-ea"/>
                <a:cs typeface="+mn-cs"/>
              </a:rPr>
              <a:t> </a:t>
            </a:r>
          </a:p>
          <a:p>
            <a:r>
              <a:rPr lang="en-CA" sz="1200" b="1" i="1" kern="1200" dirty="0" smtClean="0">
                <a:solidFill>
                  <a:schemeClr val="tx1"/>
                </a:solidFill>
                <a:effectLst/>
                <a:latin typeface="+mn-lt"/>
                <a:ea typeface="+mn-ea"/>
                <a:cs typeface="+mn-cs"/>
              </a:rPr>
              <a:t>Degree</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 </a:t>
            </a:r>
            <a:r>
              <a:rPr lang="en-CA" sz="1200" kern="1200" dirty="0" smtClean="0">
                <a:solidFill>
                  <a:schemeClr val="tx1"/>
                </a:solidFill>
                <a:effectLst/>
                <a:latin typeface="+mn-lt"/>
                <a:ea typeface="+mn-ea"/>
                <a:cs typeface="+mn-cs"/>
              </a:rPr>
              <a:t>Master’s students agreed significantly more than PhD students that Effective Teaching, Access to Infrastructure, and Recognition for Effective Teaching was evident at their institutions.</a:t>
            </a:r>
          </a:p>
          <a:p>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Masters students rated Effective Teaching and Support from Stakeholder as more important than did their PhD counterparts. </a:t>
            </a:r>
          </a:p>
          <a:p>
            <a:r>
              <a:rPr lang="en-CA" sz="1200" kern="1200" dirty="0" smtClean="0">
                <a:solidFill>
                  <a:schemeClr val="tx1"/>
                </a:solidFill>
                <a:effectLst/>
                <a:latin typeface="+mn-lt"/>
                <a:ea typeface="+mn-ea"/>
                <a:cs typeface="+mn-cs"/>
              </a:rPr>
              <a:t>  </a:t>
            </a:r>
          </a:p>
          <a:p>
            <a:r>
              <a:rPr lang="en-CA" sz="1200" b="1" i="1" kern="1200" dirty="0" smtClean="0">
                <a:solidFill>
                  <a:schemeClr val="tx1"/>
                </a:solidFill>
                <a:effectLst/>
                <a:latin typeface="+mn-lt"/>
                <a:ea typeface="+mn-ea"/>
                <a:cs typeface="+mn-cs"/>
              </a:rPr>
              <a:t> Domestic or Internal Status</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 </a:t>
            </a:r>
            <a:r>
              <a:rPr lang="en-CA" sz="1200" kern="1200" dirty="0" smtClean="0">
                <a:solidFill>
                  <a:schemeClr val="tx1"/>
                </a:solidFill>
                <a:effectLst/>
                <a:latin typeface="+mn-lt"/>
                <a:ea typeface="+mn-ea"/>
                <a:cs typeface="+mn-cs"/>
              </a:rPr>
              <a:t>International graduate students agreed significantly more that Effective Teaching, Access to Infrastructure, and Recognition for Effective Teaching were evident at their institutions than their domestic counterparts.</a:t>
            </a:r>
          </a:p>
          <a:p>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International graduate students rated the importance of Support for Stakeholders more highly than did their domestic colleagues. </a:t>
            </a:r>
          </a:p>
          <a:p>
            <a:r>
              <a:rPr lang="en-CA" sz="1200" kern="1200" dirty="0" smtClean="0">
                <a:solidFill>
                  <a:schemeClr val="tx1"/>
                </a:solidFill>
                <a:effectLst/>
                <a:latin typeface="+mn-lt"/>
                <a:ea typeface="+mn-ea"/>
                <a:cs typeface="+mn-cs"/>
              </a:rPr>
              <a:t> </a:t>
            </a:r>
          </a:p>
          <a:p>
            <a:r>
              <a:rPr lang="en-CA" sz="1200" b="1" i="1" kern="1200" dirty="0" smtClean="0">
                <a:solidFill>
                  <a:schemeClr val="tx1"/>
                </a:solidFill>
                <a:effectLst/>
                <a:latin typeface="+mn-lt"/>
                <a:ea typeface="+mn-ea"/>
                <a:cs typeface="+mn-cs"/>
              </a:rPr>
              <a:t>Institution</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There were no institutional differences. </a:t>
            </a:r>
          </a:p>
          <a:p>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Windsor graduate students rated support from stakeholders as significantly more important than graduate students at Western or Windsor.      </a:t>
            </a:r>
          </a:p>
          <a:p>
            <a:r>
              <a:rPr lang="en-CA" sz="1200" kern="1200" dirty="0" smtClean="0">
                <a:solidFill>
                  <a:schemeClr val="tx1"/>
                </a:solidFill>
                <a:effectLst/>
                <a:latin typeface="+mn-lt"/>
                <a:ea typeface="+mn-ea"/>
                <a:cs typeface="+mn-cs"/>
              </a:rPr>
              <a:t> </a:t>
            </a:r>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Semesters of being a TA or GA</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Agreement</a:t>
            </a:r>
            <a:r>
              <a:rPr lang="en-CA" sz="1200" kern="1200" dirty="0" smtClean="0">
                <a:solidFill>
                  <a:schemeClr val="tx1"/>
                </a:solidFill>
                <a:effectLst/>
                <a:latin typeface="+mn-lt"/>
                <a:ea typeface="+mn-ea"/>
                <a:cs typeface="+mn-cs"/>
              </a:rPr>
              <a:t>: Less experienced TAs (0-2 semesters) agreed significantly more that Effective Teaching, Access to Infrastructure, and Recognition for Effective Teaching were evident at their institutions than their more experienced counterparts (3+ semesters). </a:t>
            </a:r>
          </a:p>
          <a:p>
            <a:r>
              <a:rPr lang="en-CA" sz="1200" b="1" kern="1200" dirty="0" smtClean="0">
                <a:solidFill>
                  <a:schemeClr val="tx1"/>
                </a:solidFill>
                <a:effectLst/>
                <a:latin typeface="+mn-lt"/>
                <a:ea typeface="+mn-ea"/>
                <a:cs typeface="+mn-cs"/>
              </a:rPr>
              <a:t>Importance</a:t>
            </a:r>
            <a:r>
              <a:rPr lang="en-CA" sz="1200" kern="1200" dirty="0" smtClean="0">
                <a:solidFill>
                  <a:schemeClr val="tx1"/>
                </a:solidFill>
                <a:effectLst/>
                <a:latin typeface="+mn-lt"/>
                <a:ea typeface="+mn-ea"/>
                <a:cs typeface="+mn-cs"/>
              </a:rPr>
              <a:t>: TAs with 2 or fewer semesters experience as a TA rated effective teaching and support from stakeholders as more important than their colleagues who have been TAs for 3 or more semesters.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21</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Comments and examples for each point</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22</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project is an important long term change management opportunity. Following completion of the formal proposed project, we plan to continue with focus groups to assess the face validity of the QCPI tool and indicators and to gather feedback about the process and utility of the report received. This portion of the project will be funded through other sources and in kind support.</a:t>
            </a:r>
          </a:p>
          <a:p>
            <a:endParaRPr lang="en-US" dirty="0" smtClean="0"/>
          </a:p>
          <a:p>
            <a:r>
              <a:rPr lang="en-US" dirty="0" smtClean="0"/>
              <a:t>Erika 30 </a:t>
            </a:r>
            <a:r>
              <a:rPr lang="en-US" dirty="0" err="1" smtClean="0"/>
              <a:t>secs</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23</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project is an important long term change management opportunity. Following completion of the formal proposed project, we plan to continue with focus groups to assess the face validity of the QCPI tool and indicators and to gather feedback about the process and utility of the report received. This portion of the project will be funded through other sources and in kind support.</a:t>
            </a:r>
          </a:p>
          <a:p>
            <a:endParaRPr lang="en-US" dirty="0" smtClean="0"/>
          </a:p>
          <a:p>
            <a:r>
              <a:rPr lang="en-US" dirty="0" smtClean="0"/>
              <a:t>Erika 30 </a:t>
            </a:r>
            <a:r>
              <a:rPr lang="en-US" dirty="0" err="1" smtClean="0"/>
              <a:t>secs</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24</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project is an important long term change management opportunity. Following completion of the formal proposed project, we plan to continue with focus groups to assess the face validity of the QCPI tool and indicators and to gather feedback about the process and utility of the report received. This portion of the project will be funded through other sources and in kind support.</a:t>
            </a:r>
          </a:p>
          <a:p>
            <a:endParaRPr lang="en-US" dirty="0" smtClean="0"/>
          </a:p>
          <a:p>
            <a:r>
              <a:rPr lang="en-US" dirty="0" smtClean="0"/>
              <a:t>Erika 30 </a:t>
            </a:r>
            <a:r>
              <a:rPr lang="en-US" dirty="0" err="1" smtClean="0"/>
              <a:t>secs</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25</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project is an important long term change management opportunity. Following completion of the formal proposed project, we plan to continue with focus groups to assess the face validity of the QCPI tool and indicators and to gather feedback about the process and utility of the report received. This portion of the project will be funded through other sources and in kind support.</a:t>
            </a:r>
          </a:p>
          <a:p>
            <a:endParaRPr lang="en-US" dirty="0" smtClean="0"/>
          </a:p>
          <a:p>
            <a:r>
              <a:rPr lang="en-US" dirty="0" smtClean="0"/>
              <a:t>Erika 30 </a:t>
            </a:r>
            <a:r>
              <a:rPr lang="en-US" dirty="0" err="1" smtClean="0"/>
              <a:t>secs</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26</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project is an important long term change management opportunity. Following completion of the formal proposed project, we plan to continue with focus groups to assess the face validity of the QCPI tool and indicators and to gather feedback about the process and utility of the report received. This portion of the project will be funded through other sources and in kind support.</a:t>
            </a:r>
          </a:p>
          <a:p>
            <a:endParaRPr lang="en-US" dirty="0" smtClean="0"/>
          </a:p>
          <a:p>
            <a:r>
              <a:rPr lang="en-US" dirty="0" smtClean="0"/>
              <a:t>Erika 30 </a:t>
            </a:r>
            <a:r>
              <a:rPr lang="en-US" dirty="0" err="1" smtClean="0"/>
              <a:t>secs</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27</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28</a:t>
            </a:fld>
            <a:endParaRPr lang="en-US"/>
          </a:p>
        </p:txBody>
      </p:sp>
    </p:spTree>
    <p:extLst>
      <p:ext uri="{BB962C8B-B14F-4D97-AF65-F5344CB8AC3E}">
        <p14:creationId xmlns:p14="http://schemas.microsoft.com/office/powerpoint/2010/main" val="3250826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29</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we’re up against in Ontario</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3</a:t>
            </a:fld>
            <a:endParaRPr lang="en-US"/>
          </a:p>
        </p:txBody>
      </p:sp>
    </p:spTree>
    <p:extLst>
      <p:ext uri="{BB962C8B-B14F-4D97-AF65-F5344CB8AC3E}">
        <p14:creationId xmlns:p14="http://schemas.microsoft.com/office/powerpoint/2010/main" val="109337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Fundamental premises behind our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Lori [from EDC session]</a:t>
            </a:r>
            <a:endParaRPr lang="en-US" dirty="0" smtClean="0"/>
          </a:p>
          <a:p>
            <a:endParaRPr lang="en-US" baseline="0" dirty="0" smtClean="0"/>
          </a:p>
          <a:p>
            <a:r>
              <a:rPr lang="en-US" baseline="0" dirty="0" smtClean="0"/>
              <a:t>With this slide shown, we can mention that we’ve been creating a survey that will help us understand and document the culture (or the perceptions, beliefs, and behaviours that people within an institution have) and how extensively (quality) teaching is valued.</a:t>
            </a:r>
          </a:p>
          <a:p>
            <a:r>
              <a:rPr lang="en-US" baseline="0" dirty="0" smtClean="0"/>
              <a:t>Then, we can transition into why this is important within the political terrain in Ontario.</a:t>
            </a:r>
          </a:p>
          <a:p>
            <a:endParaRPr lang="en-US" baseline="0" dirty="0" smtClean="0"/>
          </a:p>
        </p:txBody>
      </p:sp>
      <p:sp>
        <p:nvSpPr>
          <p:cNvPr id="4" name="Slide Number Placeholder 3"/>
          <p:cNvSpPr>
            <a:spLocks noGrp="1"/>
          </p:cNvSpPr>
          <p:nvPr>
            <p:ph type="sldNum" sz="quarter" idx="10"/>
          </p:nvPr>
        </p:nvSpPr>
        <p:spPr/>
        <p:txBody>
          <a:bodyPr/>
          <a:lstStyle/>
          <a:p>
            <a:fld id="{B7130647-3D4F-4D16-A2C2-DA9FAC690FBA}" type="slidenum">
              <a:rPr lang="en-US" smtClean="0"/>
              <a:pPr/>
              <a:t>4</a:t>
            </a:fld>
            <a:endParaRPr lang="en-US"/>
          </a:p>
        </p:txBody>
      </p:sp>
    </p:spTree>
    <p:extLst>
      <p:ext uri="{BB962C8B-B14F-4D97-AF65-F5344CB8AC3E}">
        <p14:creationId xmlns:p14="http://schemas.microsoft.com/office/powerpoint/2010/main" val="109337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Assumptions</a:t>
            </a:r>
            <a:r>
              <a:rPr lang="en-US" baseline="0" dirty="0" smtClean="0"/>
              <a:t> [from EDC session]</a:t>
            </a:r>
          </a:p>
          <a:p>
            <a:endParaRPr lang="en-US" baseline="0" dirty="0" smtClean="0"/>
          </a:p>
          <a:p>
            <a:pPr defTabSz="879378">
              <a:defRPr/>
            </a:pPr>
            <a:r>
              <a:rPr lang="en-US" dirty="0" smtClean="0"/>
              <a:t>In higher education, organizational behaviour theory suggests that professors’ behaviors will reflect their institutional and departmental culture, which implies that improving the culture of teaching will have an effect on student experience (Cox, McIntosh, Reason &amp; </a:t>
            </a:r>
            <a:r>
              <a:rPr lang="en-US" dirty="0" err="1" smtClean="0"/>
              <a:t>Terenzini</a:t>
            </a:r>
            <a:r>
              <a:rPr lang="en-US" dirty="0" smtClean="0"/>
              <a:t>, 2011). There is evidence to suggest that organizational culture positively influences outcomes such as student persistence (Berger &amp; Braxton, 1998; Berger &amp; </a:t>
            </a:r>
            <a:r>
              <a:rPr lang="en-US" dirty="0" err="1" smtClean="0"/>
              <a:t>Milem</a:t>
            </a:r>
            <a:r>
              <a:rPr lang="en-US" dirty="0" smtClean="0"/>
              <a:t>, 2000).</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FROM ORIGINAL SLIDE: A quality teaching culture, as we attempt to define it, is the set of institutional perceptions, </a:t>
            </a:r>
            <a:r>
              <a:rPr lang="en-US" sz="1200" dirty="0" err="1" smtClean="0">
                <a:solidFill>
                  <a:srgbClr val="000000"/>
                </a:solidFill>
              </a:rPr>
              <a:t>behaviours</a:t>
            </a:r>
            <a:r>
              <a:rPr lang="en-US" sz="1200" dirty="0" smtClean="0">
                <a:solidFill>
                  <a:srgbClr val="000000"/>
                </a:solidFill>
              </a:rPr>
              <a:t>, and norms that suggest quality teaching is valued</a:t>
            </a:r>
          </a:p>
          <a:p>
            <a:endParaRPr lang="en-US" dirty="0" smtClean="0"/>
          </a:p>
          <a:p>
            <a:r>
              <a:rPr lang="en-US" dirty="0" smtClean="0"/>
              <a:t>Erika</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5</a:t>
            </a:fld>
            <a:endParaRPr lang="en-US"/>
          </a:p>
        </p:txBody>
      </p:sp>
    </p:spTree>
    <p:extLst>
      <p:ext uri="{BB962C8B-B14F-4D97-AF65-F5344CB8AC3E}">
        <p14:creationId xmlns:p14="http://schemas.microsoft.com/office/powerpoint/2010/main" val="297024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p>
        </p:txBody>
      </p:sp>
      <p:sp>
        <p:nvSpPr>
          <p:cNvPr id="4" name="Slide Number Placeholder 3"/>
          <p:cNvSpPr>
            <a:spLocks noGrp="1"/>
          </p:cNvSpPr>
          <p:nvPr>
            <p:ph type="sldNum" sz="quarter" idx="10"/>
          </p:nvPr>
        </p:nvSpPr>
        <p:spPr/>
        <p:txBody>
          <a:bodyPr/>
          <a:lstStyle/>
          <a:p>
            <a:fld id="{B7130647-3D4F-4D16-A2C2-DA9FAC690FBA}" type="slidenum">
              <a:rPr lang="en-US" smtClean="0"/>
              <a:pPr/>
              <a:t>6</a:t>
            </a:fld>
            <a:endParaRPr lang="en-US"/>
          </a:p>
        </p:txBody>
      </p:sp>
    </p:spTree>
    <p:extLst>
      <p:ext uri="{BB962C8B-B14F-4D97-AF65-F5344CB8AC3E}">
        <p14:creationId xmlns:p14="http://schemas.microsoft.com/office/powerpoint/2010/main" val="372699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8</a:t>
            </a:fld>
            <a:endParaRPr lang="en-US"/>
          </a:p>
        </p:txBody>
      </p:sp>
    </p:spTree>
    <p:extLst>
      <p:ext uri="{BB962C8B-B14F-4D97-AF65-F5344CB8AC3E}">
        <p14:creationId xmlns:p14="http://schemas.microsoft.com/office/powerpoint/2010/main" val="152989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EDC session]</a:t>
            </a:r>
          </a:p>
          <a:p>
            <a:endParaRPr lang="en-US" dirty="0" smtClean="0"/>
          </a:p>
          <a:p>
            <a:r>
              <a:rPr lang="en-US" dirty="0" smtClean="0"/>
              <a:t>The focus for this project is the value an institutional culture places on quality teaching. Improved organizational culture is tied to increases in productivity, performance, commitment and satisfaction in evidence drawn from the Business and Organizational Change Management literature (Barney, 1986; </a:t>
            </a:r>
            <a:r>
              <a:rPr lang="en-US" dirty="0" err="1" smtClean="0"/>
              <a:t>Saffold</a:t>
            </a:r>
            <a:r>
              <a:rPr lang="en-US" dirty="0" smtClean="0"/>
              <a:t>, 1988; Schein, 1992; Cameron &amp; Quinn, 1999; </a:t>
            </a:r>
            <a:r>
              <a:rPr lang="en-US" dirty="0" err="1" smtClean="0"/>
              <a:t>Lok</a:t>
            </a:r>
            <a:r>
              <a:rPr lang="en-US" dirty="0" smtClean="0"/>
              <a:t> &amp; Crawford, 2004). While culture contributes to the success of an organization, not all dimensions contribute equally (Denison, Daniel &amp; </a:t>
            </a:r>
            <a:r>
              <a:rPr lang="en-US" dirty="0" err="1" smtClean="0"/>
              <a:t>Haaland</a:t>
            </a:r>
            <a:r>
              <a:rPr lang="en-US" dirty="0" smtClean="0"/>
              <a:t>, 2004). Labor cost advantages can be found in organizations with clearly codified cultures through becoming well known as more desirable places to work (</a:t>
            </a:r>
            <a:r>
              <a:rPr lang="en-US" dirty="0" err="1" smtClean="0"/>
              <a:t>Heskett</a:t>
            </a:r>
            <a:r>
              <a:rPr lang="en-US" dirty="0" smtClean="0"/>
              <a:t>, </a:t>
            </a:r>
            <a:r>
              <a:rPr lang="en-US" dirty="0" err="1" smtClean="0"/>
              <a:t>Sasser</a:t>
            </a:r>
            <a:r>
              <a:rPr lang="en-US" dirty="0" smtClean="0"/>
              <a:t>, &amp; Wheeler, 2008). Attraction to the culture and structure of an organization is at the root of managing employee retention (Sheridan, 1992). Further, because turnover of faculty in higher education is likely much more costly than that of employees in the corporate environment due to institutional investment in start-up costs (i.e. laboratories), it is desirable to retain highly productive academics. Such a focus on retaining newly recruited faculty will contribute to a cycle of excellent research outputs and teaching excellence (Simmons, 2002).</a:t>
            </a:r>
          </a:p>
          <a:p>
            <a:r>
              <a:rPr lang="en-US" dirty="0" smtClean="0"/>
              <a:t> </a:t>
            </a:r>
          </a:p>
          <a:p>
            <a:r>
              <a:rPr lang="en-US" dirty="0" smtClean="0"/>
              <a:t>Organizations with engaged workforces tend to have higher retention rates, increased customer satisfaction, and are more financially productive and profitable (Harter, Schmidt &amp; Keyes, 2002). Engagement mediates the relationship between culture and performance, as is also suggested in the literature on student engagement (Skinner, Wellborn &amp; Connell, 1990).</a:t>
            </a:r>
          </a:p>
          <a:p>
            <a:r>
              <a:rPr lang="en-US" dirty="0" smtClean="0"/>
              <a:t> </a:t>
            </a:r>
          </a:p>
          <a:p>
            <a:endParaRPr lang="en-US" dirty="0" smtClean="0"/>
          </a:p>
          <a:p>
            <a:r>
              <a:rPr lang="en-US" dirty="0" err="1" smtClean="0"/>
              <a:t>Pb</a:t>
            </a:r>
            <a:endParaRPr lang="en-US"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9</a:t>
            </a:fld>
            <a:endParaRPr lang="en-US"/>
          </a:p>
        </p:txBody>
      </p:sp>
    </p:spTree>
    <p:extLst>
      <p:ext uri="{BB962C8B-B14F-4D97-AF65-F5344CB8AC3E}">
        <p14:creationId xmlns:p14="http://schemas.microsoft.com/office/powerpoint/2010/main" val="45410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Pb</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10</a:t>
            </a:fld>
            <a:endParaRPr lang="en-US"/>
          </a:p>
        </p:txBody>
      </p:sp>
    </p:spTree>
    <p:extLst>
      <p:ext uri="{BB962C8B-B14F-4D97-AF65-F5344CB8AC3E}">
        <p14:creationId xmlns:p14="http://schemas.microsoft.com/office/powerpoint/2010/main" val="18190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CA"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3583B3B9-36B1-416A-9084-A10B3AEBFFF3}" type="datetime1">
              <a:rPr lang="en-US" smtClean="0"/>
              <a:pPr/>
              <a:t>14-10-22</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6A1A7F5-4E36-4736-AE0F-B8AA99740F9E}" type="datetime1">
              <a:rPr lang="en-US" smtClean="0"/>
              <a:pPr/>
              <a:t>14-10-22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8382000" y="6492875"/>
            <a:ext cx="762000" cy="365125"/>
          </a:xfrm>
        </p:spPr>
        <p:txBody>
          <a:bodyPr/>
          <a:lstStyle>
            <a:lvl1pPr>
              <a:defRPr sz="16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6481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3634613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39D4483A-EDD1-4DBB-8166-5C7E92501FAD}" type="datetimeFigureOut">
              <a:rPr lang="en-CA" smtClean="0">
                <a:solidFill>
                  <a:srgbClr val="676A55"/>
                </a:solidFill>
                <a:latin typeface="Tw Cen MT"/>
              </a:rPr>
              <a:pPr/>
              <a:t>14-10-20</a:t>
            </a:fld>
            <a:endParaRPr lang="en-CA">
              <a:solidFill>
                <a:srgbClr val="676A55"/>
              </a:solidFill>
              <a:latin typeface="Tw Cen MT"/>
            </a:endParaRPr>
          </a:p>
        </p:txBody>
      </p:sp>
      <p:sp>
        <p:nvSpPr>
          <p:cNvPr id="91" name="Footer Placeholder 90"/>
          <p:cNvSpPr>
            <a:spLocks noGrp="1"/>
          </p:cNvSpPr>
          <p:nvPr>
            <p:ph type="ftr" sz="quarter" idx="11"/>
          </p:nvPr>
        </p:nvSpPr>
        <p:spPr/>
        <p:txBody>
          <a:bodyPr/>
          <a:lstStyle/>
          <a:p>
            <a:endParaRPr lang="en-CA">
              <a:solidFill>
                <a:srgbClr val="676A55"/>
              </a:solidFill>
              <a:latin typeface="Tw Cen MT"/>
            </a:endParaRPr>
          </a:p>
        </p:txBody>
      </p:sp>
      <p:sp>
        <p:nvSpPr>
          <p:cNvPr id="92" name="Slide Number Placeholder 91"/>
          <p:cNvSpPr>
            <a:spLocks noGrp="1"/>
          </p:cNvSpPr>
          <p:nvPr>
            <p:ph type="sldNum" sz="quarter" idx="12"/>
          </p:nvPr>
        </p:nvSpPr>
        <p:spPr/>
        <p:txBody>
          <a:bodyPr/>
          <a:lstStyle/>
          <a:p>
            <a:fld id="{1B109C69-A8F1-47F8-B2DC-E14D8EB5474E}" type="slidenum">
              <a:rPr lang="en-CA" smtClean="0">
                <a:solidFill>
                  <a:srgbClr val="676A55"/>
                </a:solidFill>
                <a:latin typeface="Tw Cen MT"/>
              </a:rPr>
              <a:pPr/>
              <a:t>‹#›</a:t>
            </a:fld>
            <a:endParaRPr lang="en-CA">
              <a:solidFill>
                <a:srgbClr val="676A55"/>
              </a:solidFill>
              <a:latin typeface="Tw Cen MT"/>
            </a:endParaRPr>
          </a:p>
        </p:txBody>
      </p:sp>
    </p:spTree>
    <p:extLst>
      <p:ext uri="{BB962C8B-B14F-4D97-AF65-F5344CB8AC3E}">
        <p14:creationId xmlns:p14="http://schemas.microsoft.com/office/powerpoint/2010/main" val="171814976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6" name="Footer Placeholder 5"/>
          <p:cNvSpPr>
            <a:spLocks noGrp="1"/>
          </p:cNvSpPr>
          <p:nvPr>
            <p:ph type="ftr" sz="quarter" idx="11"/>
          </p:nvPr>
        </p:nvSpPr>
        <p:spPr/>
        <p:txBody>
          <a:bodyPr/>
          <a:lstStyle/>
          <a:p>
            <a:endParaRPr lang="en-CA">
              <a:solidFill>
                <a:srgbClr val="EAEBDE"/>
              </a:solidFill>
              <a:latin typeface="Tw Cen MT"/>
            </a:endParaRPr>
          </a:p>
        </p:txBody>
      </p:sp>
      <p:sp>
        <p:nvSpPr>
          <p:cNvPr id="7" name="Slide Number Placeholder 6"/>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3392916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8" name="Footer Placeholder 7"/>
          <p:cNvSpPr>
            <a:spLocks noGrp="1"/>
          </p:cNvSpPr>
          <p:nvPr>
            <p:ph type="ftr" sz="quarter" idx="11"/>
          </p:nvPr>
        </p:nvSpPr>
        <p:spPr/>
        <p:txBody>
          <a:bodyPr/>
          <a:lstStyle/>
          <a:p>
            <a:endParaRPr lang="en-CA">
              <a:solidFill>
                <a:srgbClr val="EAEBDE"/>
              </a:solidFill>
              <a:latin typeface="Tw Cen MT"/>
            </a:endParaRPr>
          </a:p>
        </p:txBody>
      </p:sp>
      <p:sp>
        <p:nvSpPr>
          <p:cNvPr id="9" name="Slide Number Placeholder 8"/>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1842297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4" name="Footer Placeholder 3"/>
          <p:cNvSpPr>
            <a:spLocks noGrp="1"/>
          </p:cNvSpPr>
          <p:nvPr>
            <p:ph type="ftr" sz="quarter" idx="11"/>
          </p:nvPr>
        </p:nvSpPr>
        <p:spPr/>
        <p:txBody>
          <a:bodyPr/>
          <a:lstStyle/>
          <a:p>
            <a:endParaRPr lang="en-CA">
              <a:solidFill>
                <a:srgbClr val="EAEBDE"/>
              </a:solidFill>
              <a:latin typeface="Tw Cen MT"/>
            </a:endParaRPr>
          </a:p>
        </p:txBody>
      </p:sp>
      <p:sp>
        <p:nvSpPr>
          <p:cNvPr id="5" name="Slide Number Placeholder 4"/>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2884656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3" name="Footer Placeholder 2"/>
          <p:cNvSpPr>
            <a:spLocks noGrp="1"/>
          </p:cNvSpPr>
          <p:nvPr>
            <p:ph type="ftr" sz="quarter" idx="11"/>
          </p:nvPr>
        </p:nvSpPr>
        <p:spPr/>
        <p:txBody>
          <a:bodyPr/>
          <a:lstStyle/>
          <a:p>
            <a:endParaRPr lang="en-CA">
              <a:solidFill>
                <a:srgbClr val="EAEBDE"/>
              </a:solidFill>
              <a:latin typeface="Tw Cen MT"/>
            </a:endParaRPr>
          </a:p>
        </p:txBody>
      </p:sp>
      <p:sp>
        <p:nvSpPr>
          <p:cNvPr id="4" name="Slide Number Placeholder 3"/>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1844189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6" name="Footer Placeholder 5"/>
          <p:cNvSpPr>
            <a:spLocks noGrp="1"/>
          </p:cNvSpPr>
          <p:nvPr>
            <p:ph type="ftr" sz="quarter" idx="11"/>
          </p:nvPr>
        </p:nvSpPr>
        <p:spPr/>
        <p:txBody>
          <a:bodyPr/>
          <a:lstStyle/>
          <a:p>
            <a:endParaRPr lang="en-CA">
              <a:solidFill>
                <a:srgbClr val="EAEBDE"/>
              </a:solidFill>
              <a:latin typeface="Tw Cen MT"/>
            </a:endParaRPr>
          </a:p>
        </p:txBody>
      </p:sp>
      <p:sp>
        <p:nvSpPr>
          <p:cNvPr id="7" name="Slide Number Placeholder 6"/>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7919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6" name="Footer Placeholder 5"/>
          <p:cNvSpPr>
            <a:spLocks noGrp="1"/>
          </p:cNvSpPr>
          <p:nvPr>
            <p:ph type="ftr" sz="quarter" idx="11"/>
          </p:nvPr>
        </p:nvSpPr>
        <p:spPr/>
        <p:txBody>
          <a:bodyPr/>
          <a:lstStyle/>
          <a:p>
            <a:endParaRPr lang="en-CA">
              <a:solidFill>
                <a:srgbClr val="EAEBDE"/>
              </a:solidFill>
              <a:latin typeface="Tw Cen MT"/>
            </a:endParaRPr>
          </a:p>
        </p:txBody>
      </p:sp>
      <p:sp>
        <p:nvSpPr>
          <p:cNvPr id="7" name="Slide Number Placeholder 6"/>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625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6F5770-447D-47B5-9A26-A4668F8666FE}" type="datetime1">
              <a:rPr lang="en-US" smtClean="0"/>
              <a:pPr/>
              <a:t>14-10-22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4"/>
          </p:nvPr>
        </p:nvSpPr>
        <p:spPr>
          <a:xfrm>
            <a:off x="8382000" y="66452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2907334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417872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CA"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E9BE6AEC-1C67-418D-B74A-6B2CAF5919F8}" type="datetime1">
              <a:rPr lang="en-US" smtClean="0"/>
              <a:pPr/>
              <a:t>14-10-22</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12"/>
          </p:nvPr>
        </p:nvSpPr>
        <p:spPr>
          <a:xfrm>
            <a:off x="8382000" y="6492875"/>
            <a:ext cx="762000" cy="365125"/>
          </a:xfrm>
        </p:spPr>
        <p:txBody>
          <a:bodyPr/>
          <a:lstStyle>
            <a:lvl1pPr>
              <a:defRPr sz="16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E1158F15-30F1-4706-9CDE-718A4F67A0B0}" type="datetime1">
              <a:rPr lang="en-US" smtClean="0"/>
              <a:pPr/>
              <a:t>14-10-22</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5"/>
          <p:cNvSpPr>
            <a:spLocks noGrp="1"/>
          </p:cNvSpPr>
          <p:nvPr>
            <p:ph type="sldNum" sz="quarter" idx="4"/>
          </p:nvPr>
        </p:nvSpPr>
        <p:spPr>
          <a:xfrm>
            <a:off x="8382000" y="64928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1689E15-4930-451E-A9D6-0990057A969E}" type="datetime1">
              <a:rPr lang="en-US" smtClean="0"/>
              <a:pPr/>
              <a:t>14-10-22</a:t>
            </a:fld>
            <a:endParaRPr lang="en-US"/>
          </a:p>
        </p:txBody>
      </p:sp>
      <p:sp>
        <p:nvSpPr>
          <p:cNvPr id="8" name="Footer Placeholder 7"/>
          <p:cNvSpPr>
            <a:spLocks noGrp="1"/>
          </p:cNvSpPr>
          <p:nvPr>
            <p:ph type="ftr" sz="quarter" idx="11"/>
          </p:nvPr>
        </p:nvSpPr>
        <p:spPr/>
        <p:txBody>
          <a:bodyPr/>
          <a:lstStyle/>
          <a:p>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8382000" y="64928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838200"/>
          </a:xfrm>
        </p:spPr>
        <p:txBody>
          <a:bodyPr>
            <a:normAutofit/>
          </a:bodyPr>
          <a:lstStyle>
            <a:lvl1pPr>
              <a:defRPr sz="4000">
                <a:latin typeface="Avenir Next Condensed Demi Bold"/>
                <a:cs typeface="Avenir Next Condensed Demi Bold"/>
              </a:defRPr>
            </a:lvl1pPr>
          </a:lstStyle>
          <a:p>
            <a:r>
              <a:rPr lang="en-CA" dirty="0" smtClean="0"/>
              <a:t>Click to edit Master title style</a:t>
            </a:r>
            <a:endParaRPr lang="en-US" dirty="0"/>
          </a:p>
        </p:txBody>
      </p:sp>
      <p:sp>
        <p:nvSpPr>
          <p:cNvPr id="3" name="Date Placeholder 2"/>
          <p:cNvSpPr>
            <a:spLocks noGrp="1"/>
          </p:cNvSpPr>
          <p:nvPr>
            <p:ph type="dt" sz="half" idx="10"/>
          </p:nvPr>
        </p:nvSpPr>
        <p:spPr/>
        <p:txBody>
          <a:bodyPr/>
          <a:lstStyle/>
          <a:p>
            <a:fld id="{4E5135FF-C08D-4FA9-BF37-1F79C3ACBABA}" type="datetime1">
              <a:rPr lang="en-US" smtClean="0"/>
              <a:pPr/>
              <a:t>14-10-22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20000" y="5687568"/>
            <a:ext cx="762000" cy="365125"/>
          </a:xfrm>
          <a:prstGeom prst="rect">
            <a:avLst/>
          </a:prstGeom>
        </p:spPr>
        <p:txBody>
          <a:bodyPr/>
          <a:lstStyle/>
          <a:p>
            <a:fld id="{F58E02A8-E497-47EF-BA34-DFA3D799B6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78A3B-D239-4FD8-A338-9D5A573DAC2F}" type="datetime1">
              <a:rPr lang="en-US" smtClean="0"/>
              <a:pPr/>
              <a:t>14-10-22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20000" y="5687568"/>
            <a:ext cx="762000" cy="365125"/>
          </a:xfrm>
          <a:prstGeom prst="rect">
            <a:avLst/>
          </a:prstGeom>
        </p:spPr>
        <p:txBody>
          <a:bodyPr/>
          <a:lstStyle/>
          <a:p>
            <a:fld id="{F58E02A8-E497-47EF-BA34-DFA3D799B6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CA"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EB71E89-51E3-4CF2-9DA4-B00D5B450890}" type="datetime1">
              <a:rPr lang="en-US" smtClean="0"/>
              <a:pPr/>
              <a:t>14-10-22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2754ED01-E2A0-4C1E-8E21-014B99041579}" type="slidenum">
              <a:rPr lang="en-US" smtClean="0"/>
              <a:pPr/>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CA"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447B2E6-32AB-48B7-86C3-CE434DAA6494}" type="datetime1">
              <a:rPr lang="en-US" smtClean="0"/>
              <a:pPr/>
              <a:t>14-10-22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F58E02A8-E497-47EF-BA34-DFA3D799B6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81000"/>
            <a:ext cx="6781800" cy="838200"/>
          </a:xfrm>
          <a:prstGeom prst="rect">
            <a:avLst/>
          </a:prstGeom>
        </p:spPr>
        <p:txBody>
          <a:bodyPr vert="horz" lIns="91440" tIns="45720" rIns="91440" bIns="45720" rtlCol="0" anchor="b" anchorCtr="0">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762000" y="1371600"/>
            <a:ext cx="7543800" cy="4572000"/>
          </a:xfrm>
          <a:prstGeom prst="rect">
            <a:avLst/>
          </a:prstGeom>
        </p:spPr>
        <p:txBody>
          <a:bodyPr vert="horz" lIns="91440" tIns="45720" rIns="91440" bIns="45720" rtlCol="0" anchor="t" anchorCtr="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9B36D205-A8E8-48AF-BFFE-08E842A732EC}" type="datetime1">
              <a:rPr lang="en-US" smtClean="0"/>
              <a:pPr/>
              <a:t>14-10-22</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8" name="Rectangle 7"/>
          <p:cNvSpPr/>
          <p:nvPr userDrawn="1"/>
        </p:nvSpPr>
        <p:spPr>
          <a:xfrm>
            <a:off x="0" y="0"/>
            <a:ext cx="9144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525767"/>
            <a:ext cx="9144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4"/>
          </p:nvPr>
        </p:nvSpPr>
        <p:spPr>
          <a:xfrm>
            <a:off x="8382000" y="64928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400" kern="1200">
          <a:solidFill>
            <a:schemeClr val="tx1">
              <a:lumMod val="85000"/>
              <a:lumOff val="15000"/>
            </a:schemeClr>
          </a:solidFill>
          <a:latin typeface="Avenir Next Condensed Demi Bold"/>
          <a:ea typeface="+mj-ea"/>
          <a:cs typeface="Avenir Next Condensed Demi Bold"/>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39D4483A-EDD1-4DBB-8166-5C7E92501FAD}" type="datetimeFigureOut">
              <a:rPr lang="en-CA" smtClean="0">
                <a:solidFill>
                  <a:srgbClr val="EAEBDE"/>
                </a:solidFill>
                <a:latin typeface="Tw Cen MT"/>
              </a:rPr>
              <a:pPr/>
              <a:t>14-10-20</a:t>
            </a:fld>
            <a:endParaRPr lang="en-CA">
              <a:solidFill>
                <a:srgbClr val="EAEBDE"/>
              </a:solidFill>
              <a:latin typeface="Tw Cen MT"/>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CA">
              <a:solidFill>
                <a:srgbClr val="EAEBDE"/>
              </a:solidFill>
              <a:latin typeface="Tw Cen MT"/>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1473701951"/>
      </p:ext>
    </p:extLst>
  </p:cSld>
  <p:clrMap bg1="dk1" tx1="lt1" bg2="dk2"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gif"/><Relationship Id="rId11"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mailto:lgoff@mcmaster.ca" TargetMode="External"/><Relationship Id="rId4" Type="http://schemas.openxmlformats.org/officeDocument/2006/relationships/hyperlink" Target="mailto:docif@uwindsor.ca" TargetMode="External"/><Relationship Id="rId5" Type="http://schemas.openxmlformats.org/officeDocument/2006/relationships/hyperlink" Target="mailto:kmeadow2@uwo.ca"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3851920" y="533400"/>
            <a:ext cx="4320480" cy="3384376"/>
          </a:xfrm>
          <a:solidFill>
            <a:schemeClr val="accent1"/>
          </a:solidFill>
          <a:ln>
            <a:solidFill>
              <a:schemeClr val="bg2"/>
            </a:solidFill>
          </a:ln>
        </p:spPr>
        <p:txBody>
          <a:bodyPr>
            <a:noAutofit/>
          </a:bodyPr>
          <a:lstStyle/>
          <a:p>
            <a:pPr algn="r">
              <a:lnSpc>
                <a:spcPct val="134000"/>
              </a:lnSpc>
              <a:spcBef>
                <a:spcPts val="0"/>
              </a:spcBef>
            </a:pPr>
            <a:r>
              <a:rPr lang="en-US" sz="1500" dirty="0">
                <a:solidFill>
                  <a:schemeClr val="bg1"/>
                </a:solidFill>
                <a:latin typeface="Arial" panose="020B0604020202020204" pitchFamily="34" charset="0"/>
                <a:cs typeface="Arial" panose="020B0604020202020204" pitchFamily="34" charset="0"/>
              </a:rPr>
              <a:t>Paola </a:t>
            </a:r>
            <a:r>
              <a:rPr lang="en-US" sz="1500" dirty="0" err="1" smtClean="0">
                <a:solidFill>
                  <a:schemeClr val="bg1"/>
                </a:solidFill>
                <a:latin typeface="Arial" panose="020B0604020202020204" pitchFamily="34" charset="0"/>
                <a:cs typeface="Arial" panose="020B0604020202020204" pitchFamily="34" charset="0"/>
              </a:rPr>
              <a:t>Borin</a:t>
            </a:r>
            <a:r>
              <a:rPr lang="en-US" sz="1500" dirty="0" smtClean="0">
                <a:solidFill>
                  <a:schemeClr val="bg1"/>
                </a:solidFill>
                <a:latin typeface="Arial" panose="020B0604020202020204" pitchFamily="34" charset="0"/>
                <a:cs typeface="Arial" panose="020B0604020202020204" pitchFamily="34" charset="0"/>
              </a:rPr>
              <a:t>    </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Deb Dawson </a:t>
            </a:r>
          </a:p>
          <a:p>
            <a:pPr algn="r">
              <a:lnSpc>
                <a:spcPct val="134000"/>
              </a:lnSpc>
              <a:spcBef>
                <a:spcPts val="0"/>
              </a:spcBef>
            </a:pPr>
            <a:r>
              <a:rPr lang="en-US" sz="1500" b="1" dirty="0" smtClean="0">
                <a:solidFill>
                  <a:schemeClr val="bg1"/>
                </a:solidFill>
                <a:latin typeface="Arial" panose="020B0604020202020204" pitchFamily="34" charset="0"/>
                <a:cs typeface="Arial" panose="020B0604020202020204" pitchFamily="34" charset="0"/>
              </a:rPr>
              <a:t>Florida </a:t>
            </a:r>
            <a:r>
              <a:rPr lang="en-US" sz="1500" b="1" dirty="0" err="1" smtClean="0">
                <a:solidFill>
                  <a:schemeClr val="bg1"/>
                </a:solidFill>
                <a:latin typeface="Arial" panose="020B0604020202020204" pitchFamily="34" charset="0"/>
                <a:cs typeface="Arial" panose="020B0604020202020204" pitchFamily="34" charset="0"/>
              </a:rPr>
              <a:t>Doci</a:t>
            </a:r>
            <a:endParaRPr lang="en-US" sz="1500" b="1" dirty="0" smtClean="0">
              <a:solidFill>
                <a:schemeClr val="bg1"/>
              </a:solidFill>
              <a:latin typeface="Arial" panose="020B0604020202020204" pitchFamily="34" charset="0"/>
              <a:cs typeface="Arial" panose="020B0604020202020204" pitchFamily="34" charset="0"/>
            </a:endParaRPr>
          </a:p>
          <a:p>
            <a:pPr algn="r">
              <a:lnSpc>
                <a:spcPct val="134000"/>
              </a:lnSpc>
              <a:spcBef>
                <a:spcPts val="0"/>
              </a:spcBef>
            </a:pPr>
            <a:r>
              <a:rPr lang="en-US" sz="1500" b="1" dirty="0" smtClean="0">
                <a:solidFill>
                  <a:schemeClr val="bg1"/>
                </a:solidFill>
                <a:latin typeface="Arial" panose="020B0604020202020204" pitchFamily="34" charset="0"/>
                <a:cs typeface="Arial" panose="020B0604020202020204" pitchFamily="34" charset="0"/>
              </a:rPr>
              <a:t>Donna Ellis</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Lori Goff</a:t>
            </a:r>
          </a:p>
          <a:p>
            <a:pPr algn="r">
              <a:lnSpc>
                <a:spcPct val="134000"/>
              </a:lnSpc>
              <a:spcBef>
                <a:spcPts val="0"/>
              </a:spcBef>
            </a:pPr>
            <a:r>
              <a:rPr lang="en-US" sz="1500" b="1" dirty="0" smtClean="0">
                <a:solidFill>
                  <a:schemeClr val="bg1"/>
                </a:solidFill>
                <a:latin typeface="Arial" panose="020B0604020202020204" pitchFamily="34" charset="0"/>
                <a:cs typeface="Arial" panose="020B0604020202020204" pitchFamily="34" charset="0"/>
              </a:rPr>
              <a:t>Jill </a:t>
            </a:r>
            <a:r>
              <a:rPr lang="en-US" sz="1500" b="1" dirty="0" err="1" smtClean="0">
                <a:solidFill>
                  <a:schemeClr val="bg1"/>
                </a:solidFill>
                <a:latin typeface="Arial" panose="020B0604020202020204" pitchFamily="34" charset="0"/>
                <a:cs typeface="Arial" panose="020B0604020202020204" pitchFamily="34" charset="0"/>
              </a:rPr>
              <a:t>Grose</a:t>
            </a:r>
            <a:endParaRPr lang="en-US" sz="1500" b="1" dirty="0" smtClean="0">
              <a:solidFill>
                <a:schemeClr val="bg1"/>
              </a:solidFill>
              <a:latin typeface="Arial" panose="020B0604020202020204" pitchFamily="34" charset="0"/>
              <a:cs typeface="Arial" panose="020B0604020202020204" pitchFamily="34" charset="0"/>
            </a:endParaRPr>
          </a:p>
          <a:p>
            <a:pPr algn="r">
              <a:lnSpc>
                <a:spcPct val="134000"/>
              </a:lnSpc>
              <a:spcBef>
                <a:spcPts val="0"/>
              </a:spcBef>
            </a:pPr>
            <a:r>
              <a:rPr lang="en-US" sz="1500" b="1" dirty="0" smtClean="0">
                <a:solidFill>
                  <a:schemeClr val="bg1"/>
                </a:solidFill>
                <a:latin typeface="Arial" panose="020B0604020202020204" pitchFamily="34" charset="0"/>
                <a:cs typeface="Arial" panose="020B0604020202020204" pitchFamily="34" charset="0"/>
              </a:rPr>
              <a:t>Sandy Hughes</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Erika </a:t>
            </a:r>
            <a:r>
              <a:rPr lang="en-US" sz="1500" dirty="0" err="1" smtClean="0">
                <a:solidFill>
                  <a:schemeClr val="bg1"/>
                </a:solidFill>
                <a:latin typeface="Arial" panose="020B0604020202020204" pitchFamily="34" charset="0"/>
                <a:cs typeface="Arial" panose="020B0604020202020204" pitchFamily="34" charset="0"/>
              </a:rPr>
              <a:t>Kustra</a:t>
            </a:r>
            <a:endParaRPr lang="en-US" sz="1500" dirty="0" smtClean="0">
              <a:solidFill>
                <a:schemeClr val="bg1"/>
              </a:solidFill>
              <a:latin typeface="Arial" panose="020B0604020202020204" pitchFamily="34" charset="0"/>
              <a:cs typeface="Arial" panose="020B0604020202020204" pitchFamily="34" charset="0"/>
            </a:endParaRPr>
          </a:p>
          <a:p>
            <a:pPr algn="r">
              <a:lnSpc>
                <a:spcPct val="134000"/>
              </a:lnSpc>
              <a:spcBef>
                <a:spcPts val="0"/>
              </a:spcBef>
            </a:pPr>
            <a:r>
              <a:rPr lang="en-US" sz="1500" b="1" dirty="0" smtClean="0">
                <a:solidFill>
                  <a:schemeClr val="bg1"/>
                </a:solidFill>
                <a:latin typeface="Arial" panose="020B0604020202020204" pitchFamily="34" charset="0"/>
                <a:cs typeface="Arial" panose="020B0604020202020204" pitchFamily="34" charset="0"/>
              </a:rPr>
              <a:t>Ken </a:t>
            </a:r>
            <a:r>
              <a:rPr lang="en-US" sz="1500" b="1" dirty="0" err="1" smtClean="0">
                <a:solidFill>
                  <a:schemeClr val="bg1"/>
                </a:solidFill>
                <a:latin typeface="Arial" panose="020B0604020202020204" pitchFamily="34" charset="0"/>
                <a:cs typeface="Arial" panose="020B0604020202020204" pitchFamily="34" charset="0"/>
              </a:rPr>
              <a:t>Madows</a:t>
            </a:r>
            <a:endParaRPr lang="en-US" sz="1500" b="1" dirty="0" smtClean="0">
              <a:solidFill>
                <a:schemeClr val="bg1"/>
              </a:solidFill>
              <a:latin typeface="Arial" panose="020B0604020202020204" pitchFamily="34" charset="0"/>
              <a:cs typeface="Arial" panose="020B0604020202020204" pitchFamily="34" charset="0"/>
            </a:endParaRPr>
          </a:p>
          <a:p>
            <a:pPr algn="r">
              <a:lnSpc>
                <a:spcPct val="134000"/>
              </a:lnSpc>
              <a:spcBef>
                <a:spcPts val="0"/>
              </a:spcBef>
            </a:pPr>
            <a:r>
              <a:rPr lang="en-US" sz="1500" b="1" dirty="0" smtClean="0">
                <a:solidFill>
                  <a:schemeClr val="bg1"/>
                </a:solidFill>
                <a:latin typeface="Arial" panose="020B0604020202020204" pitchFamily="34" charset="0"/>
                <a:cs typeface="Arial" panose="020B0604020202020204" pitchFamily="34" charset="0"/>
              </a:rPr>
              <a:t>Peter Wolf</a:t>
            </a:r>
            <a:endParaRPr lang="en-US" sz="1000" b="1" dirty="0">
              <a:solidFill>
                <a:schemeClr val="bg1"/>
              </a:solidFill>
              <a:latin typeface="Arial" panose="020B0604020202020204" pitchFamily="34" charset="0"/>
              <a:cs typeface="Arial" panose="020B0604020202020204" pitchFamily="34" charset="0"/>
            </a:endParaRPr>
          </a:p>
          <a:p>
            <a:pPr algn="ctr">
              <a:lnSpc>
                <a:spcPct val="134000"/>
              </a:lnSpc>
              <a:spcBef>
                <a:spcPts val="0"/>
              </a:spcBef>
            </a:pPr>
            <a:r>
              <a:rPr lang="en-US" sz="1400" b="1" dirty="0" smtClean="0">
                <a:solidFill>
                  <a:schemeClr val="bg1"/>
                </a:solidFill>
                <a:latin typeface="Arial" panose="020B0604020202020204" pitchFamily="34" charset="0"/>
                <a:cs typeface="Arial" panose="020B0604020202020204" pitchFamily="34" charset="0"/>
              </a:rPr>
              <a:t>ISSOTL </a:t>
            </a:r>
            <a:r>
              <a:rPr lang="en-US" sz="1400" b="1" dirty="0">
                <a:solidFill>
                  <a:schemeClr val="bg1"/>
                </a:solidFill>
                <a:latin typeface="Arial" panose="020B0604020202020204" pitchFamily="34" charset="0"/>
                <a:cs typeface="Arial" panose="020B0604020202020204" pitchFamily="34" charset="0"/>
              </a:rPr>
              <a:t>– </a:t>
            </a:r>
            <a:r>
              <a:rPr lang="en-US" sz="1400" b="1" dirty="0" smtClean="0">
                <a:solidFill>
                  <a:schemeClr val="bg1"/>
                </a:solidFill>
                <a:latin typeface="Arial" panose="020B0604020202020204" pitchFamily="34" charset="0"/>
                <a:cs typeface="Arial" panose="020B0604020202020204" pitchFamily="34" charset="0"/>
              </a:rPr>
              <a:t>October 2014</a:t>
            </a:r>
            <a:endParaRPr lang="en-US" sz="14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07503" y="4437112"/>
            <a:ext cx="9001001" cy="1512168"/>
          </a:xfrm>
        </p:spPr>
        <p:txBody>
          <a:bodyPr>
            <a:noAutofit/>
          </a:bodyPr>
          <a:lstStyle/>
          <a:p>
            <a:pPr algn="ctr"/>
            <a:r>
              <a:rPr lang="en-CA" sz="4100" dirty="0">
                <a:latin typeface="Antique Olive Roman" pitchFamily="34" charset="0"/>
              </a:rPr>
              <a:t>Documenting and Transforming Institutional Teaching </a:t>
            </a:r>
            <a:r>
              <a:rPr lang="en-CA" sz="4100" dirty="0" smtClean="0">
                <a:latin typeface="Antique Olive Roman" pitchFamily="34" charset="0"/>
              </a:rPr>
              <a:t>Cultures</a:t>
            </a:r>
            <a:endParaRPr lang="en-CA" sz="4100" dirty="0">
              <a:latin typeface="Antique Olive Roman"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02" b="2771"/>
          <a:stretch/>
        </p:blipFill>
        <p:spPr bwMode="auto">
          <a:xfrm>
            <a:off x="827584" y="533400"/>
            <a:ext cx="4976336" cy="306874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5495" y="6383328"/>
            <a:ext cx="9108505" cy="358040"/>
            <a:chOff x="35495" y="6278785"/>
            <a:chExt cx="9108505" cy="358040"/>
          </a:xfrm>
        </p:grpSpPr>
        <p:pic>
          <p:nvPicPr>
            <p:cNvPr id="2050" name="Picture 2" descr="http://www.cafad.ca/img/memberLogos/queens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6279163"/>
              <a:ext cx="1051884" cy="3576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windsor.ca/sites/default/files/uwin_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75" t="11836" r="19658" b="12214"/>
            <a:stretch/>
          </p:blipFill>
          <p:spPr bwMode="auto">
            <a:xfrm>
              <a:off x="35495" y="6278786"/>
              <a:ext cx="883162" cy="3580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uwo.ca/biology/PSNA_2012/images/WesternU.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901" b="3341"/>
            <a:stretch/>
          </p:blipFill>
          <p:spPr bwMode="auto">
            <a:xfrm>
              <a:off x="899592" y="6278786"/>
              <a:ext cx="1371773" cy="3580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mech.mcmaster.ca/~adspence/Images/McMaster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6190" y="6279163"/>
              <a:ext cx="1153682" cy="3576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logomaker.com/blog/wp-content/uploads/2013/12/University-of-Waterloo-Logo.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59" r="2669" b="9609"/>
            <a:stretch/>
          </p:blipFill>
          <p:spPr bwMode="auto">
            <a:xfrm>
              <a:off x="4444237" y="6278785"/>
              <a:ext cx="1351899" cy="3580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tatic.squarespace.com/static/5198e3b8e4b07c775379afd7/t/5201df1be4b0f1c31ae300f1/1375854363947/Ryerson-University-Log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793" t="26729" b="10438"/>
            <a:stretch/>
          </p:blipFill>
          <p:spPr bwMode="auto">
            <a:xfrm>
              <a:off x="5796136" y="6285012"/>
              <a:ext cx="1273928" cy="35145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oiwfa.org/wb/media/logo_brock.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39302" y="6283889"/>
              <a:ext cx="1004698" cy="352643"/>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960" t="74849" r="7057" b="4666"/>
            <a:stretch/>
          </p:blipFill>
          <p:spPr bwMode="auto">
            <a:xfrm>
              <a:off x="7000499" y="6284715"/>
              <a:ext cx="1171901" cy="35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824963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239000" cy="838200"/>
          </a:xfrm>
        </p:spPr>
        <p:txBody>
          <a:bodyPr>
            <a:normAutofit/>
          </a:bodyPr>
          <a:lstStyle/>
          <a:p>
            <a:r>
              <a:rPr lang="it-IT" dirty="0" smtClean="0">
                <a:solidFill>
                  <a:schemeClr val="accent2">
                    <a:lumMod val="50000"/>
                  </a:schemeClr>
                </a:solidFill>
                <a:latin typeface="+mn-lt"/>
              </a:rPr>
              <a:t>Anticipated Project Outcomes</a:t>
            </a:r>
            <a:endParaRPr lang="en-US" dirty="0">
              <a:solidFill>
                <a:schemeClr val="accent2">
                  <a:lumMod val="50000"/>
                </a:schemeClr>
              </a:solidFill>
              <a:latin typeface="+mn-lt"/>
            </a:endParaRPr>
          </a:p>
        </p:txBody>
      </p:sp>
      <p:sp>
        <p:nvSpPr>
          <p:cNvPr id="3" name="Content Placeholder 2"/>
          <p:cNvSpPr>
            <a:spLocks noGrp="1"/>
          </p:cNvSpPr>
          <p:nvPr>
            <p:ph idx="1"/>
          </p:nvPr>
        </p:nvSpPr>
        <p:spPr>
          <a:xfrm>
            <a:off x="762000" y="1371600"/>
            <a:ext cx="7848600" cy="5029200"/>
          </a:xfrm>
        </p:spPr>
        <p:txBody>
          <a:bodyPr>
            <a:noAutofit/>
          </a:bodyPr>
          <a:lstStyle/>
          <a:p>
            <a:pPr lvl="0"/>
            <a:r>
              <a:rPr lang="it-IT" sz="2600" dirty="0" smtClean="0">
                <a:solidFill>
                  <a:schemeClr val="tx1"/>
                </a:solidFill>
              </a:rPr>
              <a:t>Develop a </a:t>
            </a:r>
            <a:r>
              <a:rPr lang="it-IT" sz="2600" dirty="0">
                <a:solidFill>
                  <a:schemeClr val="tx1"/>
                </a:solidFill>
              </a:rPr>
              <a:t>survey instrument </a:t>
            </a:r>
            <a:r>
              <a:rPr lang="it-IT" sz="2600" dirty="0" smtClean="0">
                <a:solidFill>
                  <a:schemeClr val="tx1"/>
                </a:solidFill>
              </a:rPr>
              <a:t>that </a:t>
            </a:r>
            <a:r>
              <a:rPr lang="it-IT" sz="2600" b="1" dirty="0">
                <a:solidFill>
                  <a:schemeClr val="tx1"/>
                </a:solidFill>
              </a:rPr>
              <a:t>identifies </a:t>
            </a:r>
            <a:r>
              <a:rPr lang="it-IT" sz="2600" b="1" dirty="0" smtClean="0">
                <a:solidFill>
                  <a:schemeClr val="tx1"/>
                </a:solidFill>
              </a:rPr>
              <a:t>and provides evidence</a:t>
            </a:r>
            <a:r>
              <a:rPr lang="it-IT" sz="2600" dirty="0" smtClean="0">
                <a:solidFill>
                  <a:schemeClr val="tx1"/>
                </a:solidFill>
              </a:rPr>
              <a:t> of prevailing </a:t>
            </a:r>
            <a:r>
              <a:rPr lang="it-IT" sz="2600" dirty="0">
                <a:solidFill>
                  <a:schemeClr val="tx1"/>
                </a:solidFill>
              </a:rPr>
              <a:t>perceptions regarding the </a:t>
            </a:r>
            <a:r>
              <a:rPr lang="it-IT" sz="2600" dirty="0" smtClean="0">
                <a:solidFill>
                  <a:schemeClr val="tx1"/>
                </a:solidFill>
              </a:rPr>
              <a:t>teaching culture among </a:t>
            </a:r>
            <a:r>
              <a:rPr lang="it-IT" sz="2600" dirty="0">
                <a:solidFill>
                  <a:schemeClr val="tx1"/>
                </a:solidFill>
              </a:rPr>
              <a:t>key stakeholders </a:t>
            </a:r>
            <a:r>
              <a:rPr lang="it-IT" sz="2600" dirty="0" smtClean="0">
                <a:solidFill>
                  <a:schemeClr val="tx1"/>
                </a:solidFill>
              </a:rPr>
              <a:t>– the </a:t>
            </a:r>
            <a:r>
              <a:rPr lang="it-IT" sz="2600" dirty="0">
                <a:solidFill>
                  <a:schemeClr val="tx1"/>
                </a:solidFill>
              </a:rPr>
              <a:t>Teaching </a:t>
            </a:r>
            <a:r>
              <a:rPr lang="it-IT" sz="2600" dirty="0" smtClean="0">
                <a:solidFill>
                  <a:schemeClr val="tx1"/>
                </a:solidFill>
              </a:rPr>
              <a:t>Culture </a:t>
            </a:r>
            <a:r>
              <a:rPr lang="it-IT" sz="2600" dirty="0">
                <a:solidFill>
                  <a:schemeClr val="tx1"/>
                </a:solidFill>
              </a:rPr>
              <a:t>Perception </a:t>
            </a:r>
            <a:r>
              <a:rPr lang="it-IT" sz="2600" dirty="0" smtClean="0">
                <a:solidFill>
                  <a:schemeClr val="tx1"/>
                </a:solidFill>
              </a:rPr>
              <a:t>Survey (TCPS)</a:t>
            </a:r>
            <a:endParaRPr lang="en-US" sz="2600" dirty="0">
              <a:solidFill>
                <a:schemeClr val="tx1"/>
              </a:solidFill>
            </a:endParaRPr>
          </a:p>
          <a:p>
            <a:r>
              <a:rPr lang="it-IT" sz="2600" dirty="0">
                <a:solidFill>
                  <a:schemeClr val="tx1"/>
                </a:solidFill>
              </a:rPr>
              <a:t>Identify </a:t>
            </a:r>
            <a:r>
              <a:rPr lang="it-IT" sz="2600" dirty="0" smtClean="0">
                <a:solidFill>
                  <a:schemeClr val="tx1"/>
                </a:solidFill>
              </a:rPr>
              <a:t>key </a:t>
            </a:r>
            <a:r>
              <a:rPr lang="it-IT" sz="2600" b="1" dirty="0" smtClean="0">
                <a:solidFill>
                  <a:schemeClr val="tx1"/>
                </a:solidFill>
              </a:rPr>
              <a:t>institutional indicators</a:t>
            </a:r>
            <a:r>
              <a:rPr lang="it-IT" sz="2600" dirty="0" smtClean="0">
                <a:solidFill>
                  <a:schemeClr val="tx1"/>
                </a:solidFill>
              </a:rPr>
              <a:t> to </a:t>
            </a:r>
            <a:r>
              <a:rPr lang="it-IT" sz="2600" dirty="0">
                <a:solidFill>
                  <a:schemeClr val="tx1"/>
                </a:solidFill>
              </a:rPr>
              <a:t>triangulate and confirm teaching </a:t>
            </a:r>
            <a:r>
              <a:rPr lang="it-IT" sz="2600" dirty="0" smtClean="0">
                <a:solidFill>
                  <a:schemeClr val="tx1"/>
                </a:solidFill>
              </a:rPr>
              <a:t>culture</a:t>
            </a:r>
            <a:endParaRPr lang="en-US" sz="2600" dirty="0">
              <a:solidFill>
                <a:schemeClr val="tx1"/>
              </a:solidFill>
            </a:endParaRPr>
          </a:p>
          <a:p>
            <a:pPr lvl="0"/>
            <a:r>
              <a:rPr lang="it-IT" sz="2600" dirty="0">
                <a:solidFill>
                  <a:schemeClr val="tx1"/>
                </a:solidFill>
              </a:rPr>
              <a:t>Develop a </a:t>
            </a:r>
            <a:r>
              <a:rPr lang="it-IT" sz="2600" b="1" dirty="0">
                <a:solidFill>
                  <a:schemeClr val="tx1"/>
                </a:solidFill>
              </a:rPr>
              <a:t>report template</a:t>
            </a:r>
            <a:r>
              <a:rPr lang="it-IT" sz="2600" dirty="0">
                <a:solidFill>
                  <a:schemeClr val="tx1"/>
                </a:solidFill>
              </a:rPr>
              <a:t> that institutions would receive following the completion of the </a:t>
            </a:r>
            <a:r>
              <a:rPr lang="it-IT" sz="2600" dirty="0" smtClean="0">
                <a:solidFill>
                  <a:schemeClr val="tx1"/>
                </a:solidFill>
              </a:rPr>
              <a:t>inventory </a:t>
            </a:r>
            <a:endParaRPr lang="en-US" sz="2600" dirty="0">
              <a:solidFill>
                <a:schemeClr val="tx1"/>
              </a:solidFill>
            </a:endParaRPr>
          </a:p>
          <a:p>
            <a:pPr lvl="0"/>
            <a:r>
              <a:rPr lang="it-IT" sz="2600" dirty="0">
                <a:solidFill>
                  <a:schemeClr val="tx1"/>
                </a:solidFill>
              </a:rPr>
              <a:t>Develop a </a:t>
            </a:r>
            <a:r>
              <a:rPr lang="it-IT" sz="2600" b="1" dirty="0">
                <a:solidFill>
                  <a:schemeClr val="tx1"/>
                </a:solidFill>
              </a:rPr>
              <a:t>recommendation package</a:t>
            </a:r>
            <a:r>
              <a:rPr lang="it-IT" sz="2600" dirty="0">
                <a:solidFill>
                  <a:schemeClr val="tx1"/>
                </a:solidFill>
              </a:rPr>
              <a:t> to help </a:t>
            </a:r>
            <a:r>
              <a:rPr lang="it-IT" sz="2600" dirty="0" smtClean="0">
                <a:solidFill>
                  <a:schemeClr val="tx1"/>
                </a:solidFill>
              </a:rPr>
              <a:t>institutions choose practices that </a:t>
            </a:r>
            <a:r>
              <a:rPr lang="it-IT" sz="2600" dirty="0">
                <a:solidFill>
                  <a:schemeClr val="tx1"/>
                </a:solidFill>
              </a:rPr>
              <a:t>enhance their teaching </a:t>
            </a:r>
            <a:r>
              <a:rPr lang="it-IT" sz="2600" dirty="0" smtClean="0">
                <a:solidFill>
                  <a:schemeClr val="tx1"/>
                </a:solidFill>
              </a:rPr>
              <a:t>culture</a:t>
            </a:r>
            <a:endParaRPr lang="en-US" sz="2600" dirty="0">
              <a:solidFill>
                <a:schemeClr val="tx1"/>
              </a:solidFill>
            </a:endParaRPr>
          </a:p>
        </p:txBody>
      </p:sp>
      <p:sp>
        <p:nvSpPr>
          <p:cNvPr id="4" name="Slide Number Placeholder 3"/>
          <p:cNvSpPr>
            <a:spLocks noGrp="1"/>
          </p:cNvSpPr>
          <p:nvPr>
            <p:ph type="sldNum" sz="quarter" idx="4"/>
          </p:nvPr>
        </p:nvSpPr>
        <p:spPr>
          <a:xfrm>
            <a:off x="8382000" y="6645275"/>
            <a:ext cx="762000" cy="365125"/>
          </a:xfrm>
        </p:spPr>
        <p:txBody>
          <a:bodyPr/>
          <a:lstStyle/>
          <a:p>
            <a:fld id="{F58E02A8-E497-47EF-BA34-DFA3D799B6A2}" type="slidenum">
              <a:rPr lang="en-US" smtClean="0"/>
              <a:pPr/>
              <a:t>10</a:t>
            </a:fld>
            <a:endParaRPr lang="en-US"/>
          </a:p>
        </p:txBody>
      </p:sp>
    </p:spTree>
    <p:extLst>
      <p:ext uri="{BB962C8B-B14F-4D97-AF65-F5344CB8AC3E}">
        <p14:creationId xmlns:p14="http://schemas.microsoft.com/office/powerpoint/2010/main" val="174753961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391400" cy="838200"/>
          </a:xfrm>
        </p:spPr>
        <p:txBody>
          <a:bodyPr>
            <a:normAutofit/>
          </a:bodyPr>
          <a:lstStyle/>
          <a:p>
            <a:r>
              <a:rPr lang="en-US" dirty="0" smtClean="0">
                <a:solidFill>
                  <a:schemeClr val="accent2">
                    <a:lumMod val="50000"/>
                  </a:schemeClr>
                </a:solidFill>
                <a:latin typeface="+mn-lt"/>
              </a:rPr>
              <a:t>The Consultative </a:t>
            </a:r>
            <a:r>
              <a:rPr lang="en-US" dirty="0">
                <a:solidFill>
                  <a:schemeClr val="accent2">
                    <a:lumMod val="50000"/>
                  </a:schemeClr>
                </a:solidFill>
                <a:latin typeface="+mn-lt"/>
              </a:rPr>
              <a:t>P</a:t>
            </a:r>
            <a:r>
              <a:rPr lang="en-US" dirty="0" smtClean="0">
                <a:solidFill>
                  <a:schemeClr val="accent2">
                    <a:lumMod val="50000"/>
                  </a:schemeClr>
                </a:solidFill>
                <a:latin typeface="+mn-lt"/>
              </a:rPr>
              <a:t>rocess</a:t>
            </a:r>
            <a:endParaRPr lang="en-US" dirty="0">
              <a:solidFill>
                <a:schemeClr val="accent2">
                  <a:lumMod val="50000"/>
                </a:schemeClr>
              </a:solidFill>
              <a:latin typeface="+mn-lt"/>
            </a:endParaRPr>
          </a:p>
        </p:txBody>
      </p:sp>
      <p:sp>
        <p:nvSpPr>
          <p:cNvPr id="3" name="Content Placeholder 2"/>
          <p:cNvSpPr>
            <a:spLocks noGrp="1"/>
          </p:cNvSpPr>
          <p:nvPr>
            <p:ph idx="1"/>
          </p:nvPr>
        </p:nvSpPr>
        <p:spPr>
          <a:xfrm>
            <a:off x="609600" y="1219200"/>
            <a:ext cx="8305800" cy="5257800"/>
          </a:xfrm>
        </p:spPr>
        <p:txBody>
          <a:bodyPr>
            <a:noAutofit/>
          </a:bodyPr>
          <a:lstStyle/>
          <a:p>
            <a:r>
              <a:rPr lang="en-US" sz="2600" dirty="0" smtClean="0">
                <a:solidFill>
                  <a:schemeClr val="tx1"/>
                </a:solidFill>
              </a:rPr>
              <a:t>Presented to Educational Developers Caucus for feedback (EDC; winter 2013)</a:t>
            </a:r>
          </a:p>
          <a:p>
            <a:r>
              <a:rPr lang="en-US" sz="2600" dirty="0" smtClean="0">
                <a:solidFill>
                  <a:schemeClr val="tx1"/>
                </a:solidFill>
              </a:rPr>
              <a:t>Shared idea with Council of Ontario Universities (COU; summer 2013)</a:t>
            </a:r>
          </a:p>
          <a:p>
            <a:r>
              <a:rPr lang="en-US" sz="2600" dirty="0" smtClean="0">
                <a:solidFill>
                  <a:schemeClr val="tx1"/>
                </a:solidFill>
              </a:rPr>
              <a:t>Applied for Government funds (MTCU-PIF; fall 2013) – received $175,000</a:t>
            </a:r>
          </a:p>
          <a:p>
            <a:r>
              <a:rPr lang="en-US" sz="2600" dirty="0" smtClean="0">
                <a:solidFill>
                  <a:schemeClr val="tx1"/>
                </a:solidFill>
              </a:rPr>
              <a:t>Presented to Council of Ontario Educational Developers for feedback (fall 2013) </a:t>
            </a:r>
          </a:p>
          <a:p>
            <a:r>
              <a:rPr lang="en-US" sz="2600" dirty="0" smtClean="0">
                <a:solidFill>
                  <a:schemeClr val="tx1"/>
                </a:solidFill>
              </a:rPr>
              <a:t>Updated COU; requested support (fall 2013)</a:t>
            </a:r>
          </a:p>
          <a:p>
            <a:r>
              <a:rPr lang="en-US" sz="2600" dirty="0" smtClean="0">
                <a:solidFill>
                  <a:schemeClr val="tx1"/>
                </a:solidFill>
              </a:rPr>
              <a:t>Updated EDC on project progress (winter 2014) </a:t>
            </a:r>
          </a:p>
          <a:p>
            <a:r>
              <a:rPr lang="en-US" sz="2600" dirty="0" smtClean="0">
                <a:solidFill>
                  <a:schemeClr val="tx1"/>
                </a:solidFill>
              </a:rPr>
              <a:t>Presented at the Society for Teaching and Learning in Higher Education (Summer 2014)</a:t>
            </a:r>
          </a:p>
        </p:txBody>
      </p:sp>
      <p:sp>
        <p:nvSpPr>
          <p:cNvPr id="4" name="Slide Number Placeholder 3"/>
          <p:cNvSpPr>
            <a:spLocks noGrp="1"/>
          </p:cNvSpPr>
          <p:nvPr>
            <p:ph type="sldNum" sz="quarter" idx="4"/>
          </p:nvPr>
        </p:nvSpPr>
        <p:spPr>
          <a:xfrm>
            <a:off x="8382000" y="6645275"/>
            <a:ext cx="762000" cy="365125"/>
          </a:xfrm>
        </p:spPr>
        <p:txBody>
          <a:bodyPr/>
          <a:lstStyle/>
          <a:p>
            <a:fld id="{F58E02A8-E497-47EF-BA34-DFA3D799B6A2}" type="slidenum">
              <a:rPr lang="en-US" smtClean="0"/>
              <a:pPr/>
              <a:t>11</a:t>
            </a:fld>
            <a:endParaRPr lang="en-US"/>
          </a:p>
        </p:txBody>
      </p:sp>
    </p:spTree>
    <p:extLst>
      <p:ext uri="{BB962C8B-B14F-4D97-AF65-F5344CB8AC3E}">
        <p14:creationId xmlns:p14="http://schemas.microsoft.com/office/powerpoint/2010/main" val="109197248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9144000" cy="1143000"/>
          </a:xfrm>
        </p:spPr>
        <p:txBody>
          <a:bodyPr>
            <a:noAutofit/>
          </a:bodyPr>
          <a:lstStyle/>
          <a:p>
            <a:r>
              <a:rPr lang="en-US" sz="3600" dirty="0">
                <a:solidFill>
                  <a:schemeClr val="accent2">
                    <a:lumMod val="50000"/>
                  </a:schemeClr>
                </a:solidFill>
                <a:latin typeface="+mn-lt"/>
              </a:rPr>
              <a:t>Phase </a:t>
            </a:r>
            <a:r>
              <a:rPr lang="en-US" sz="3600" dirty="0" smtClean="0">
                <a:solidFill>
                  <a:schemeClr val="accent2">
                    <a:lumMod val="50000"/>
                  </a:schemeClr>
                </a:solidFill>
                <a:latin typeface="+mn-lt"/>
              </a:rPr>
              <a:t>1 – Pilot Study – Teaching Culture </a:t>
            </a:r>
            <a:r>
              <a:rPr lang="en-US" sz="3600" dirty="0">
                <a:solidFill>
                  <a:schemeClr val="accent2">
                    <a:lumMod val="50000"/>
                  </a:schemeClr>
                </a:solidFill>
                <a:latin typeface="+mn-lt"/>
              </a:rPr>
              <a:t>Perception </a:t>
            </a:r>
            <a:r>
              <a:rPr lang="en-US" sz="3600" dirty="0" smtClean="0">
                <a:solidFill>
                  <a:schemeClr val="accent2">
                    <a:lumMod val="50000"/>
                  </a:schemeClr>
                </a:solidFill>
                <a:latin typeface="+mn-lt"/>
              </a:rPr>
              <a:t>Survey</a:t>
            </a:r>
            <a:endParaRPr lang="en-US" sz="3600" dirty="0">
              <a:solidFill>
                <a:schemeClr val="accent2">
                  <a:lumMod val="50000"/>
                </a:schemeClr>
              </a:solidFill>
              <a:latin typeface="+mn-lt"/>
            </a:endParaRPr>
          </a:p>
        </p:txBody>
      </p:sp>
      <p:sp>
        <p:nvSpPr>
          <p:cNvPr id="6" name="Rectangle 5"/>
          <p:cNvSpPr/>
          <p:nvPr/>
        </p:nvSpPr>
        <p:spPr>
          <a:xfrm>
            <a:off x="304800" y="1752600"/>
            <a:ext cx="8591365" cy="2985433"/>
          </a:xfrm>
          <a:prstGeom prst="rect">
            <a:avLst/>
          </a:prstGeom>
        </p:spPr>
        <p:txBody>
          <a:bodyPr wrap="square">
            <a:spAutoFit/>
          </a:bodyPr>
          <a:lstStyle/>
          <a:p>
            <a:pPr marL="342900" indent="-342900">
              <a:buFont typeface="Arial" panose="020B0604020202020204" pitchFamily="34" charset="0"/>
              <a:buChar char="•"/>
            </a:pPr>
            <a:r>
              <a:rPr lang="en-US" sz="2400" dirty="0" smtClean="0"/>
              <a:t>Aimed at </a:t>
            </a:r>
            <a:r>
              <a:rPr lang="en-US" sz="2400" b="1" dirty="0" smtClean="0"/>
              <a:t>examining the perceptions</a:t>
            </a:r>
            <a:r>
              <a:rPr lang="en-US" sz="2400" dirty="0" smtClean="0"/>
              <a:t> to develop a </a:t>
            </a:r>
            <a:r>
              <a:rPr lang="en-US" sz="2400" i="1" dirty="0" smtClean="0"/>
              <a:t>profile</a:t>
            </a:r>
            <a:r>
              <a:rPr lang="en-US" sz="2400" dirty="0" smtClean="0"/>
              <a:t>, allowing comparison between different stakeholders’ perceptions &amp; comparison of change over time. </a:t>
            </a:r>
          </a:p>
          <a:p>
            <a:pPr marL="342900" indent="-342900">
              <a:buFont typeface="Arial" panose="020B0604020202020204" pitchFamily="34" charset="0"/>
              <a:buChar char="•"/>
            </a:pPr>
            <a:r>
              <a:rPr lang="en-CA" sz="2400" dirty="0" smtClean="0"/>
              <a:t>Questions </a:t>
            </a:r>
            <a:r>
              <a:rPr lang="en-CA" sz="2400" dirty="0"/>
              <a:t>designed to </a:t>
            </a:r>
            <a:r>
              <a:rPr lang="en-CA" sz="2400" dirty="0" smtClean="0"/>
              <a:t>identify and validate </a:t>
            </a:r>
            <a:r>
              <a:rPr lang="en-CA" sz="2400" dirty="0"/>
              <a:t>indicators </a:t>
            </a:r>
            <a:r>
              <a:rPr lang="en-CA" sz="2400" dirty="0" smtClean="0"/>
              <a:t>of </a:t>
            </a:r>
            <a:r>
              <a:rPr lang="en-CA" sz="2400" dirty="0"/>
              <a:t>quality teaching culture on campus. </a:t>
            </a:r>
            <a:endParaRPr lang="en-CA" sz="2400" dirty="0" smtClean="0"/>
          </a:p>
          <a:p>
            <a:pPr marL="342900" indent="-342900">
              <a:buFont typeface="Arial" panose="020B0604020202020204" pitchFamily="34" charset="0"/>
              <a:buChar char="•"/>
            </a:pPr>
            <a:r>
              <a:rPr lang="en-US" sz="2400" b="1" dirty="0"/>
              <a:t>Indicators</a:t>
            </a:r>
            <a:r>
              <a:rPr lang="en-US" sz="2400" dirty="0"/>
              <a:t> are signals that reveal the progress or lack of progress towards a specific objective. (Chalmers 2008</a:t>
            </a:r>
            <a:r>
              <a:rPr lang="en-US" sz="2400" dirty="0" smtClean="0"/>
              <a:t>)</a:t>
            </a:r>
            <a:endParaRPr lang="en-US" sz="2000" dirty="0"/>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12</a:t>
            </a:fld>
            <a:endParaRPr lang="en-US" dirty="0"/>
          </a:p>
        </p:txBody>
      </p:sp>
      <p:pic>
        <p:nvPicPr>
          <p:cNvPr id="7" name="Picture 2"/>
          <p:cNvPicPr>
            <a:picLocks noChangeAspect="1" noChangeArrowheads="1"/>
          </p:cNvPicPr>
          <p:nvPr/>
        </p:nvPicPr>
        <p:blipFill rotWithShape="1">
          <a:blip r:embed="rId3" cstate="print">
            <a:clrChange>
              <a:clrFrom>
                <a:srgbClr val="BEEBDF"/>
              </a:clrFrom>
              <a:clrTo>
                <a:srgbClr val="BEEBDF">
                  <a:alpha val="0"/>
                </a:srgbClr>
              </a:clrTo>
            </a:clrChange>
            <a:extLst>
              <a:ext uri="{28A0092B-C50C-407E-A947-70E740481C1C}">
                <a14:useLocalDpi xmlns:a14="http://schemas.microsoft.com/office/drawing/2010/main" val="0"/>
              </a:ext>
            </a:extLst>
          </a:blip>
          <a:srcRect l="10045" t="41204" r="50110" b="17592"/>
          <a:stretch/>
        </p:blipFill>
        <p:spPr bwMode="auto">
          <a:xfrm>
            <a:off x="2919368" y="4419600"/>
            <a:ext cx="3252832" cy="189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70142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9144000" cy="1143000"/>
          </a:xfrm>
        </p:spPr>
        <p:txBody>
          <a:bodyPr>
            <a:noAutofit/>
          </a:bodyPr>
          <a:lstStyle/>
          <a:p>
            <a:r>
              <a:rPr lang="en-US" sz="3600" dirty="0">
                <a:solidFill>
                  <a:schemeClr val="accent2">
                    <a:lumMod val="50000"/>
                  </a:schemeClr>
                </a:solidFill>
                <a:latin typeface="+mn-lt"/>
              </a:rPr>
              <a:t>Phase </a:t>
            </a:r>
            <a:r>
              <a:rPr lang="en-US" sz="3600" dirty="0" smtClean="0">
                <a:solidFill>
                  <a:schemeClr val="accent2">
                    <a:lumMod val="50000"/>
                  </a:schemeClr>
                </a:solidFill>
                <a:latin typeface="+mn-lt"/>
              </a:rPr>
              <a:t>1 – Pilot Study – Identification and validation of indicators</a:t>
            </a:r>
            <a:endParaRPr lang="en-US" sz="3600" dirty="0">
              <a:solidFill>
                <a:schemeClr val="accent2">
                  <a:lumMod val="50000"/>
                </a:schemeClr>
              </a:solidFill>
              <a:latin typeface="+mn-lt"/>
            </a:endParaRPr>
          </a:p>
        </p:txBody>
      </p:sp>
      <p:sp>
        <p:nvSpPr>
          <p:cNvPr id="6" name="Rectangle 5"/>
          <p:cNvSpPr/>
          <p:nvPr/>
        </p:nvSpPr>
        <p:spPr>
          <a:xfrm>
            <a:off x="304800" y="1727537"/>
            <a:ext cx="8591365" cy="1077218"/>
          </a:xfrm>
          <a:prstGeom prst="rect">
            <a:avLst/>
          </a:prstGeom>
        </p:spPr>
        <p:txBody>
          <a:bodyPr wrap="square">
            <a:spAutoFit/>
          </a:bodyPr>
          <a:lstStyle/>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13</a:t>
            </a:fld>
            <a:endParaRPr lang="en-US" dirty="0"/>
          </a:p>
        </p:txBody>
      </p:sp>
      <p:sp>
        <p:nvSpPr>
          <p:cNvPr id="4" name="TextBox 3"/>
          <p:cNvSpPr txBox="1"/>
          <p:nvPr/>
        </p:nvSpPr>
        <p:spPr>
          <a:xfrm>
            <a:off x="435204" y="1752600"/>
            <a:ext cx="8480196" cy="4036489"/>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CA" sz="2200" b="1" dirty="0" smtClean="0"/>
              <a:t>Input: </a:t>
            </a:r>
            <a:r>
              <a:rPr lang="en-CA" sz="2200" dirty="0" smtClean="0"/>
              <a:t>Resources involved in supporting an institutional program, activity or service.</a:t>
            </a:r>
          </a:p>
          <a:p>
            <a:pPr marL="342900" indent="-342900">
              <a:lnSpc>
                <a:spcPct val="130000"/>
              </a:lnSpc>
              <a:buFont typeface="Arial" panose="020B0604020202020204" pitchFamily="34" charset="0"/>
              <a:buChar char="•"/>
            </a:pPr>
            <a:r>
              <a:rPr lang="en-CA" sz="2200" b="1" dirty="0" smtClean="0"/>
              <a:t>Output: </a:t>
            </a:r>
            <a:r>
              <a:rPr lang="en-CA" sz="2200" dirty="0" smtClean="0"/>
              <a:t>Reflect the quantity of outcomes, including measurable results and direct consequences of the activities implemented. (Burke, 1998)</a:t>
            </a:r>
          </a:p>
          <a:p>
            <a:pPr marL="342900" indent="-342900">
              <a:lnSpc>
                <a:spcPct val="130000"/>
              </a:lnSpc>
              <a:buFont typeface="Arial" panose="020B0604020202020204" pitchFamily="34" charset="0"/>
              <a:buChar char="•"/>
            </a:pPr>
            <a:r>
              <a:rPr lang="en-CA" sz="2200" b="1" dirty="0" smtClean="0"/>
              <a:t>Outcome: </a:t>
            </a:r>
            <a:r>
              <a:rPr lang="en-CA" sz="2200" dirty="0" smtClean="0"/>
              <a:t>Focus on the quality of educational program, activity and service benefits for all stakeholders. (</a:t>
            </a:r>
            <a:r>
              <a:rPr lang="en-CA" sz="2200" dirty="0" err="1" smtClean="0"/>
              <a:t>Warglien</a:t>
            </a:r>
            <a:r>
              <a:rPr lang="en-CA" sz="2200" dirty="0" smtClean="0"/>
              <a:t> &amp; </a:t>
            </a:r>
            <a:r>
              <a:rPr lang="en-CA" sz="2200" dirty="0" err="1" smtClean="0"/>
              <a:t>Savoia</a:t>
            </a:r>
            <a:r>
              <a:rPr lang="en-CA" sz="2200" dirty="0" smtClean="0"/>
              <a:t>, 2001)</a:t>
            </a:r>
          </a:p>
          <a:p>
            <a:pPr marL="342900" indent="-342900">
              <a:lnSpc>
                <a:spcPct val="130000"/>
              </a:lnSpc>
              <a:buFont typeface="Arial" panose="020B0604020202020204" pitchFamily="34" charset="0"/>
              <a:buChar char="•"/>
            </a:pPr>
            <a:r>
              <a:rPr lang="en-CA" sz="2200" b="1" dirty="0" smtClean="0"/>
              <a:t>Process: </a:t>
            </a:r>
            <a:r>
              <a:rPr lang="en-CA" sz="2200" dirty="0" smtClean="0"/>
              <a:t>Means used to deliver educational programs, activities and services within the institutional environment. (Burke, 1998)</a:t>
            </a:r>
          </a:p>
        </p:txBody>
      </p:sp>
    </p:spTree>
    <p:extLst>
      <p:ext uri="{BB962C8B-B14F-4D97-AF65-F5344CB8AC3E}">
        <p14:creationId xmlns:p14="http://schemas.microsoft.com/office/powerpoint/2010/main" val="396024616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381000"/>
            <a:ext cx="9144000" cy="1143000"/>
          </a:xfrm>
        </p:spPr>
        <p:txBody>
          <a:bodyPr>
            <a:no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Phase </a:t>
            </a:r>
            <a:r>
              <a:rPr lang="en-US" sz="3600" dirty="0" smtClean="0">
                <a:solidFill>
                  <a:schemeClr val="accent2">
                    <a:lumMod val="50000"/>
                  </a:schemeClr>
                </a:solidFill>
                <a:latin typeface="Times New Roman" panose="02020603050405020304" pitchFamily="18" charset="0"/>
                <a:cs typeface="Times New Roman" panose="02020603050405020304" pitchFamily="18" charset="0"/>
              </a:rPr>
              <a:t>1: Pilot Study–Teaching Culture </a:t>
            </a:r>
            <a:r>
              <a:rPr lang="en-US" sz="3600" dirty="0">
                <a:solidFill>
                  <a:schemeClr val="accent2">
                    <a:lumMod val="50000"/>
                  </a:schemeClr>
                </a:solidFill>
                <a:latin typeface="Times New Roman" panose="02020603050405020304" pitchFamily="18" charset="0"/>
                <a:cs typeface="Times New Roman" panose="02020603050405020304" pitchFamily="18" charset="0"/>
              </a:rPr>
              <a:t>Perception </a:t>
            </a:r>
            <a:r>
              <a:rPr lang="en-US" sz="3600" dirty="0" smtClean="0">
                <a:solidFill>
                  <a:schemeClr val="accent2">
                    <a:lumMod val="50000"/>
                  </a:schemeClr>
                </a:solidFill>
                <a:latin typeface="Times New Roman" panose="02020603050405020304" pitchFamily="18" charset="0"/>
                <a:cs typeface="Times New Roman" panose="02020603050405020304" pitchFamily="18" charset="0"/>
              </a:rPr>
              <a:t>Survey (TCPS)</a:t>
            </a:r>
            <a:endParaRPr 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4799" y="1524000"/>
            <a:ext cx="8591365" cy="1446550"/>
          </a:xfrm>
          <a:prstGeom prst="rect">
            <a:avLst/>
          </a:prstGeom>
        </p:spPr>
        <p:txBody>
          <a:bodyPr wrap="square">
            <a:spAutoFit/>
          </a:bodyPr>
          <a:lstStyle/>
          <a:p>
            <a:endParaRPr lang="en-CA" sz="2000" dirty="0" smtClean="0"/>
          </a:p>
          <a:p>
            <a:pPr marL="342900"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Assessment </a:t>
            </a:r>
            <a:r>
              <a:rPr lang="en-CA" sz="2800" dirty="0">
                <a:latin typeface="Times New Roman" panose="02020603050405020304" pitchFamily="18" charset="0"/>
                <a:cs typeface="Times New Roman" panose="02020603050405020304" pitchFamily="18" charset="0"/>
              </a:rPr>
              <a:t>of </a:t>
            </a:r>
            <a:r>
              <a:rPr lang="en-CA" sz="2800" u="sng" dirty="0">
                <a:latin typeface="Times New Roman" panose="02020603050405020304" pitchFamily="18" charset="0"/>
                <a:cs typeface="Times New Roman" panose="02020603050405020304" pitchFamily="18" charset="0"/>
              </a:rPr>
              <a:t>agreement</a:t>
            </a:r>
            <a:r>
              <a:rPr lang="en-CA" sz="2800" dirty="0">
                <a:latin typeface="Times New Roman" panose="02020603050405020304" pitchFamily="18" charset="0"/>
                <a:cs typeface="Times New Roman" panose="02020603050405020304" pitchFamily="18" charset="0"/>
              </a:rPr>
              <a:t> and </a:t>
            </a:r>
            <a:r>
              <a:rPr lang="en-CA" sz="2800" u="sng" dirty="0">
                <a:latin typeface="Times New Roman" panose="02020603050405020304" pitchFamily="18" charset="0"/>
                <a:cs typeface="Times New Roman" panose="02020603050405020304" pitchFamily="18" charset="0"/>
              </a:rPr>
              <a:t>importance</a:t>
            </a:r>
            <a:r>
              <a:rPr lang="en-CA" sz="2800" dirty="0">
                <a:latin typeface="Times New Roman" panose="02020603050405020304" pitchFamily="18" charset="0"/>
                <a:cs typeface="Times New Roman" panose="02020603050405020304" pitchFamily="18" charset="0"/>
              </a:rPr>
              <a:t> ratings</a:t>
            </a:r>
            <a:endParaRPr lang="en-US" sz="28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14</a:t>
            </a:fld>
            <a:endParaRPr lang="en-US" dirty="0"/>
          </a:p>
        </p:txBody>
      </p:sp>
      <p:pic>
        <p:nvPicPr>
          <p:cNvPr id="1026" name="Picture 2"/>
          <p:cNvPicPr>
            <a:picLocks noChangeAspect="1" noChangeArrowheads="1"/>
          </p:cNvPicPr>
          <p:nvPr/>
        </p:nvPicPr>
        <p:blipFill>
          <a:blip r:embed="rId3" cstate="print"/>
          <a:srcRect l="18750" t="14000" r="19750" b="20667"/>
          <a:stretch>
            <a:fillRect/>
          </a:stretch>
        </p:blipFill>
        <p:spPr bwMode="auto">
          <a:xfrm>
            <a:off x="1301941" y="2501901"/>
            <a:ext cx="6597082" cy="3942158"/>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374475197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144000" cy="762000"/>
          </a:xfrm>
        </p:spPr>
        <p:txBody>
          <a:bodyPr>
            <a:noAutofit/>
          </a:bodyPr>
          <a:lstStyle/>
          <a:p>
            <a:r>
              <a:rPr lang="en-US" sz="3600" dirty="0">
                <a:solidFill>
                  <a:schemeClr val="accent2">
                    <a:lumMod val="50000"/>
                  </a:schemeClr>
                </a:solidFill>
                <a:latin typeface="+mn-lt"/>
              </a:rPr>
              <a:t>Phase </a:t>
            </a:r>
            <a:r>
              <a:rPr lang="en-US" sz="3600" dirty="0" smtClean="0">
                <a:solidFill>
                  <a:schemeClr val="accent2">
                    <a:lumMod val="50000"/>
                  </a:schemeClr>
                </a:solidFill>
                <a:latin typeface="+mn-lt"/>
              </a:rPr>
              <a:t>1 –Indicators</a:t>
            </a:r>
            <a:endParaRPr lang="en-US" sz="3600" dirty="0">
              <a:solidFill>
                <a:schemeClr val="accent2">
                  <a:lumMod val="50000"/>
                </a:schemeClr>
              </a:solidFill>
              <a:latin typeface="+mn-lt"/>
            </a:endParaRPr>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15</a:t>
            </a:fld>
            <a:endParaRPr lang="en-US" dirty="0"/>
          </a:p>
        </p:txBody>
      </p:sp>
      <p:pic>
        <p:nvPicPr>
          <p:cNvPr id="1026" name="Picture 2"/>
          <p:cNvPicPr>
            <a:picLocks noChangeAspect="1" noChangeArrowheads="1"/>
          </p:cNvPicPr>
          <p:nvPr/>
        </p:nvPicPr>
        <p:blipFill rotWithShape="1">
          <a:blip r:embed="rId3" cstate="print">
            <a:clrChange>
              <a:clrFrom>
                <a:srgbClr val="BEEBDF"/>
              </a:clrFrom>
              <a:clrTo>
                <a:srgbClr val="BEEBDF">
                  <a:alpha val="0"/>
                </a:srgbClr>
              </a:clrTo>
            </a:clrChange>
            <a:extLst>
              <a:ext uri="{28A0092B-C50C-407E-A947-70E740481C1C}">
                <a14:useLocalDpi xmlns:a14="http://schemas.microsoft.com/office/drawing/2010/main" val="0"/>
              </a:ext>
            </a:extLst>
          </a:blip>
          <a:srcRect l="10056" t="41204" r="6624" b="17592"/>
          <a:stretch/>
        </p:blipFill>
        <p:spPr bwMode="auto">
          <a:xfrm>
            <a:off x="433633" y="1371600"/>
            <a:ext cx="8429538" cy="2344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886200"/>
            <a:ext cx="8558371" cy="2839239"/>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CA" sz="2000" dirty="0" smtClean="0"/>
              <a:t>Examining the </a:t>
            </a:r>
            <a:r>
              <a:rPr lang="en-CA" sz="2000" b="1" u="sng" dirty="0" smtClean="0"/>
              <a:t>perceived</a:t>
            </a:r>
            <a:r>
              <a:rPr lang="en-CA" sz="2000" b="1" dirty="0" smtClean="0"/>
              <a:t> existence </a:t>
            </a:r>
            <a:r>
              <a:rPr lang="en-CA" sz="2000" dirty="0" smtClean="0"/>
              <a:t>(agreement ratings)</a:t>
            </a:r>
            <a:r>
              <a:rPr lang="en-CA" sz="2000" b="1" dirty="0" smtClean="0"/>
              <a:t> </a:t>
            </a:r>
            <a:r>
              <a:rPr lang="en-CA" sz="2000" dirty="0" smtClean="0"/>
              <a:t>and</a:t>
            </a:r>
            <a:r>
              <a:rPr lang="en-CA" sz="2000" b="1" dirty="0" smtClean="0"/>
              <a:t> importance </a:t>
            </a:r>
            <a:r>
              <a:rPr lang="en-CA" sz="2000" dirty="0" smtClean="0"/>
              <a:t>(</a:t>
            </a:r>
            <a:r>
              <a:rPr lang="en-CA" sz="2000" dirty="0"/>
              <a:t>i</a:t>
            </a:r>
            <a:r>
              <a:rPr lang="en-CA" sz="2000" dirty="0" smtClean="0"/>
              <a:t>mportance ratings)</a:t>
            </a:r>
            <a:r>
              <a:rPr lang="en-CA" sz="2000" b="1" dirty="0" smtClean="0"/>
              <a:t> </a:t>
            </a:r>
            <a:r>
              <a:rPr lang="en-CA" sz="2000" dirty="0" smtClean="0"/>
              <a:t>of certain indicators related to quality teaching to develop a </a:t>
            </a:r>
            <a:r>
              <a:rPr lang="en-CA" sz="2000" i="1" dirty="0" smtClean="0"/>
              <a:t>profile</a:t>
            </a:r>
            <a:r>
              <a:rPr lang="en-CA" sz="2000" dirty="0" smtClean="0"/>
              <a:t> of the culture in the institution.</a:t>
            </a:r>
          </a:p>
          <a:p>
            <a:pPr marL="285750" indent="-285750">
              <a:lnSpc>
                <a:spcPct val="130000"/>
              </a:lnSpc>
              <a:buFont typeface="Arial" panose="020B0604020202020204" pitchFamily="34" charset="0"/>
              <a:buChar char="•"/>
            </a:pPr>
            <a:r>
              <a:rPr lang="en-CA" sz="2000" dirty="0" smtClean="0"/>
              <a:t>Triangulation of perception and facts to determine deviation from actual facts.</a:t>
            </a:r>
          </a:p>
          <a:p>
            <a:pPr marL="285750" indent="-285750">
              <a:lnSpc>
                <a:spcPct val="130000"/>
              </a:lnSpc>
              <a:buFont typeface="Arial" panose="020B0604020202020204" pitchFamily="34" charset="0"/>
              <a:buChar char="•"/>
            </a:pPr>
            <a:r>
              <a:rPr lang="en-CA" sz="2000" dirty="0" smtClean="0"/>
              <a:t>Identification of other indicators that speak to the culture of quality teaching.</a:t>
            </a:r>
          </a:p>
          <a:p>
            <a:pPr marL="285750" indent="-285750">
              <a:lnSpc>
                <a:spcPct val="130000"/>
              </a:lnSpc>
              <a:buFont typeface="Arial" panose="020B0604020202020204" pitchFamily="34" charset="0"/>
              <a:buChar char="•"/>
            </a:pPr>
            <a:endParaRPr lang="en-CA" i="1" dirty="0"/>
          </a:p>
        </p:txBody>
      </p:sp>
    </p:spTree>
    <p:extLst>
      <p:ext uri="{BB962C8B-B14F-4D97-AF65-F5344CB8AC3E}">
        <p14:creationId xmlns:p14="http://schemas.microsoft.com/office/powerpoint/2010/main" val="383421778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2425"/>
            <a:ext cx="9144000" cy="762000"/>
          </a:xfrm>
        </p:spPr>
        <p:txBody>
          <a:bodyPr>
            <a:noAutofit/>
          </a:bodyPr>
          <a:lstStyle/>
          <a:p>
            <a:pPr algn="ctr"/>
            <a:r>
              <a:rPr lang="en-US" sz="4800" dirty="0">
                <a:solidFill>
                  <a:schemeClr val="accent2">
                    <a:lumMod val="50000"/>
                  </a:schemeClr>
                </a:solidFill>
                <a:latin typeface="Times New Roman" panose="02020603050405020304" pitchFamily="18" charset="0"/>
                <a:cs typeface="Times New Roman" panose="02020603050405020304" pitchFamily="18" charset="0"/>
              </a:rPr>
              <a:t>Phase </a:t>
            </a:r>
            <a:r>
              <a:rPr lang="en-US" sz="4800" dirty="0" smtClean="0">
                <a:solidFill>
                  <a:schemeClr val="accent2">
                    <a:lumMod val="50000"/>
                  </a:schemeClr>
                </a:solidFill>
                <a:latin typeface="Times New Roman" panose="02020603050405020304" pitchFamily="18" charset="0"/>
                <a:cs typeface="Times New Roman" panose="02020603050405020304" pitchFamily="18" charset="0"/>
              </a:rPr>
              <a:t>1 – TCPS</a:t>
            </a:r>
            <a:endParaRPr lang="en-US" sz="4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4800" y="1727537"/>
            <a:ext cx="8591365" cy="1015663"/>
          </a:xfrm>
          <a:prstGeom prst="rect">
            <a:avLst/>
          </a:prstGeom>
        </p:spPr>
        <p:txBody>
          <a:bodyPr wrap="square">
            <a:spAutoFit/>
          </a:bodyPr>
          <a:lstStyle/>
          <a:p>
            <a:endParaRPr lang="en-CA"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16</a:t>
            </a:fld>
            <a:endParaRPr lang="en-US" dirty="0"/>
          </a:p>
        </p:txBody>
      </p:sp>
      <p:sp>
        <p:nvSpPr>
          <p:cNvPr id="4" name="TextBox 3"/>
          <p:cNvSpPr txBox="1"/>
          <p:nvPr/>
        </p:nvSpPr>
        <p:spPr>
          <a:xfrm>
            <a:off x="152307" y="1143000"/>
            <a:ext cx="8915399" cy="5355312"/>
          </a:xfrm>
          <a:prstGeom prst="rect">
            <a:avLst/>
          </a:prstGeom>
          <a:noFill/>
        </p:spPr>
        <p:txBody>
          <a:bodyPr wrap="square" rtlCol="0">
            <a:spAutoFit/>
          </a:bodyPr>
          <a:lstStyle/>
          <a:p>
            <a:r>
              <a:rPr lang="en-CA" sz="3000" b="1" dirty="0" smtClean="0">
                <a:solidFill>
                  <a:srgbClr val="0E3EFF"/>
                </a:solidFill>
                <a:latin typeface="Times New Roman" panose="02020603050405020304" pitchFamily="18" charset="0"/>
                <a:cs typeface="Times New Roman" panose="02020603050405020304" pitchFamily="18" charset="0"/>
              </a:rPr>
              <a:t>Lever 1: Teaching </a:t>
            </a:r>
            <a:r>
              <a:rPr lang="en-CA" sz="3000" b="1" dirty="0">
                <a:solidFill>
                  <a:srgbClr val="0E3EFF"/>
                </a:solidFill>
                <a:latin typeface="Times New Roman" panose="02020603050405020304" pitchFamily="18" charset="0"/>
                <a:cs typeface="Times New Roman" panose="02020603050405020304" pitchFamily="18" charset="0"/>
              </a:rPr>
              <a:t>is recognized in institutional strategic initiatives &amp; </a:t>
            </a:r>
            <a:r>
              <a:rPr lang="en-CA" sz="3000" b="1" dirty="0" smtClean="0">
                <a:solidFill>
                  <a:srgbClr val="0E3EFF"/>
                </a:solidFill>
                <a:latin typeface="Times New Roman" panose="02020603050405020304" pitchFamily="18" charset="0"/>
                <a:cs typeface="Times New Roman" panose="02020603050405020304" pitchFamily="18" charset="0"/>
              </a:rPr>
              <a:t>practices </a:t>
            </a:r>
            <a:r>
              <a:rPr lang="en-CA" sz="3000" dirty="0" smtClean="0">
                <a:solidFill>
                  <a:srgbClr val="0E3EFF"/>
                </a:solidFill>
                <a:latin typeface="Times New Roman" panose="02020603050405020304" pitchFamily="18" charset="0"/>
                <a:cs typeface="Times New Roman" panose="02020603050405020304" pitchFamily="18" charset="0"/>
              </a:rPr>
              <a:t>(10 items)</a:t>
            </a:r>
          </a:p>
          <a:p>
            <a:endParaRPr lang="en-CA" sz="6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departmental administrators convey that effective teaching is a priority. </a:t>
            </a:r>
            <a:endParaRPr lang="en-US" sz="2400" dirty="0" smtClean="0">
              <a:latin typeface="Times New Roman" panose="02020603050405020304" pitchFamily="18" charset="0"/>
              <a:cs typeface="Times New Roman" panose="02020603050405020304" pitchFamily="18" charset="0"/>
            </a:endParaRPr>
          </a:p>
          <a:p>
            <a:endParaRPr lang="en-US" sz="600" dirty="0" smtClean="0">
              <a:latin typeface="Times New Roman" panose="02020603050405020304" pitchFamily="18" charset="0"/>
              <a:cs typeface="Times New Roman" panose="02020603050405020304" pitchFamily="18" charset="0"/>
            </a:endParaRPr>
          </a:p>
          <a:p>
            <a:r>
              <a:rPr lang="en-CA" sz="2400" dirty="0" smtClean="0">
                <a:latin typeface="Times New Roman" panose="02020603050405020304" pitchFamily="18" charset="0"/>
                <a:cs typeface="Times New Roman" panose="02020603050405020304" pitchFamily="18" charset="0"/>
              </a:rPr>
              <a:t>…e</a:t>
            </a:r>
            <a:r>
              <a:rPr lang="en-US" sz="2400" dirty="0" err="1" smtClean="0">
                <a:latin typeface="Times New Roman" panose="02020603050405020304" pitchFamily="18" charset="0"/>
                <a:cs typeface="Times New Roman" panose="02020603050405020304" pitchFamily="18" charset="0"/>
              </a:rPr>
              <a:t>vidence</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 effective teaching is considered in the evaluation of faculty members’ job performance (e.g., tenure, promotion, annual evaluations). </a:t>
            </a:r>
            <a:r>
              <a:rPr lang="en-US" sz="2400" dirty="0" smtClean="0">
                <a:latin typeface="Times New Roman" panose="02020603050405020304" pitchFamily="18" charset="0"/>
                <a:cs typeface="Times New Roman" panose="02020603050405020304" pitchFamily="18" charset="0"/>
              </a:rPr>
              <a:t> </a:t>
            </a:r>
            <a:endParaRPr lang="en-CA" sz="2400" dirty="0">
              <a:latin typeface="Times New Roman" panose="02020603050405020304" pitchFamily="18" charset="0"/>
              <a:cs typeface="Times New Roman" panose="02020603050405020304" pitchFamily="18" charset="0"/>
            </a:endParaRPr>
          </a:p>
          <a:p>
            <a:endParaRPr lang="en-CA" sz="600" dirty="0" smtClean="0">
              <a:latin typeface="Times New Roman" panose="02020603050405020304" pitchFamily="18" charset="0"/>
              <a:cs typeface="Times New Roman" panose="02020603050405020304" pitchFamily="18" charset="0"/>
            </a:endParaRPr>
          </a:p>
          <a:p>
            <a:r>
              <a:rPr lang="en-CA" sz="3000" b="1" dirty="0" smtClean="0">
                <a:solidFill>
                  <a:srgbClr val="0E3EFF"/>
                </a:solidFill>
                <a:latin typeface="Times New Roman" panose="02020603050405020304" pitchFamily="18" charset="0"/>
                <a:cs typeface="Times New Roman" panose="02020603050405020304" pitchFamily="18" charset="0"/>
              </a:rPr>
              <a:t>Lever 2: Assessment </a:t>
            </a:r>
            <a:r>
              <a:rPr lang="en-CA" sz="3000" b="1" dirty="0">
                <a:solidFill>
                  <a:srgbClr val="0E3EFF"/>
                </a:solidFill>
                <a:latin typeface="Times New Roman" panose="02020603050405020304" pitchFamily="18" charset="0"/>
                <a:cs typeface="Times New Roman" panose="02020603050405020304" pitchFamily="18" charset="0"/>
              </a:rPr>
              <a:t>of teaching is constructive and </a:t>
            </a:r>
            <a:r>
              <a:rPr lang="en-CA" sz="3000" b="1" dirty="0" smtClean="0">
                <a:solidFill>
                  <a:srgbClr val="0E3EFF"/>
                </a:solidFill>
                <a:latin typeface="Times New Roman" panose="02020603050405020304" pitchFamily="18" charset="0"/>
                <a:cs typeface="Times New Roman" panose="02020603050405020304" pitchFamily="18" charset="0"/>
              </a:rPr>
              <a:t>flexible </a:t>
            </a:r>
            <a:r>
              <a:rPr lang="en-CA" sz="3000" dirty="0" smtClean="0">
                <a:solidFill>
                  <a:srgbClr val="0E3EFF"/>
                </a:solidFill>
                <a:latin typeface="Times New Roman" panose="02020603050405020304" pitchFamily="18" charset="0"/>
                <a:cs typeface="Times New Roman" panose="02020603050405020304" pitchFamily="18" charset="0"/>
              </a:rPr>
              <a:t>(7 items)</a:t>
            </a:r>
          </a:p>
          <a:p>
            <a:endParaRPr lang="en-CA" sz="600" dirty="0" smtClean="0">
              <a:latin typeface="Times New Roman" panose="02020603050405020304" pitchFamily="18" charset="0"/>
              <a:cs typeface="Times New Roman" panose="02020603050405020304" pitchFamily="18" charset="0"/>
            </a:endParaRPr>
          </a:p>
          <a:p>
            <a:r>
              <a:rPr lang="en-CA"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students </a:t>
            </a:r>
            <a:r>
              <a:rPr lang="en-US" sz="2400" dirty="0">
                <a:latin typeface="Times New Roman" panose="02020603050405020304" pitchFamily="18" charset="0"/>
                <a:cs typeface="Times New Roman" panose="02020603050405020304" pitchFamily="18" charset="0"/>
              </a:rPr>
              <a:t>are encouraged to provide ongoing feedback to their teachers throughout their courses. </a:t>
            </a:r>
            <a:endParaRPr lang="en-US" sz="2400" dirty="0" smtClean="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sz="2400" dirty="0" smtClean="0"/>
              <a:t>…</a:t>
            </a:r>
            <a:r>
              <a:rPr lang="en-US" sz="2400" dirty="0" smtClean="0">
                <a:latin typeface="Times New Roman" panose="02020603050405020304" pitchFamily="18" charset="0"/>
                <a:cs typeface="Times New Roman" panose="02020603050405020304" pitchFamily="18" charset="0"/>
              </a:rPr>
              <a:t>programs </a:t>
            </a:r>
            <a:r>
              <a:rPr lang="en-US" sz="2400" dirty="0">
                <a:latin typeface="Times New Roman" panose="02020603050405020304" pitchFamily="18" charset="0"/>
                <a:cs typeface="Times New Roman" panose="02020603050405020304" pitchFamily="18" charset="0"/>
              </a:rPr>
              <a:t>are evaluated based on student learning outcomes. </a:t>
            </a:r>
            <a:endParaRPr lang="en-C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519098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2425"/>
            <a:ext cx="9144000" cy="762000"/>
          </a:xfrm>
        </p:spPr>
        <p:txBody>
          <a:bodyPr>
            <a:noAutofit/>
          </a:bodyPr>
          <a:lstStyle/>
          <a:p>
            <a:pPr algn="ctr"/>
            <a:r>
              <a:rPr lang="en-US" sz="4800" dirty="0">
                <a:solidFill>
                  <a:schemeClr val="accent2">
                    <a:lumMod val="50000"/>
                  </a:schemeClr>
                </a:solidFill>
                <a:latin typeface="Times New Roman" panose="02020603050405020304" pitchFamily="18" charset="0"/>
                <a:cs typeface="Times New Roman" panose="02020603050405020304" pitchFamily="18" charset="0"/>
              </a:rPr>
              <a:t>Phase </a:t>
            </a:r>
            <a:r>
              <a:rPr lang="en-US" sz="4800" dirty="0" smtClean="0">
                <a:solidFill>
                  <a:schemeClr val="accent2">
                    <a:lumMod val="50000"/>
                  </a:schemeClr>
                </a:solidFill>
                <a:latin typeface="Times New Roman" panose="02020603050405020304" pitchFamily="18" charset="0"/>
                <a:cs typeface="Times New Roman" panose="02020603050405020304" pitchFamily="18" charset="0"/>
              </a:rPr>
              <a:t>1 – TCPS</a:t>
            </a:r>
            <a:endParaRPr lang="en-US" sz="4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4800" y="1727537"/>
            <a:ext cx="8591365" cy="1015663"/>
          </a:xfrm>
          <a:prstGeom prst="rect">
            <a:avLst/>
          </a:prstGeom>
        </p:spPr>
        <p:txBody>
          <a:bodyPr wrap="square">
            <a:spAutoFit/>
          </a:bodyPr>
          <a:lstStyle/>
          <a:p>
            <a:endParaRPr lang="en-CA"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17</a:t>
            </a:fld>
            <a:endParaRPr lang="en-US" dirty="0"/>
          </a:p>
        </p:txBody>
      </p:sp>
      <p:sp>
        <p:nvSpPr>
          <p:cNvPr id="4" name="TextBox 3"/>
          <p:cNvSpPr txBox="1"/>
          <p:nvPr/>
        </p:nvSpPr>
        <p:spPr>
          <a:xfrm>
            <a:off x="114113" y="990600"/>
            <a:ext cx="8915399" cy="5632311"/>
          </a:xfrm>
          <a:prstGeom prst="rect">
            <a:avLst/>
          </a:prstGeom>
          <a:noFill/>
        </p:spPr>
        <p:txBody>
          <a:bodyPr wrap="square" rtlCol="0">
            <a:spAutoFit/>
          </a:bodyPr>
          <a:lstStyle/>
          <a:p>
            <a:r>
              <a:rPr lang="en-CA" sz="3000" b="1" dirty="0" smtClean="0">
                <a:solidFill>
                  <a:srgbClr val="0E3EFF"/>
                </a:solidFill>
                <a:latin typeface="Times New Roman" panose="02020603050405020304" pitchFamily="18" charset="0"/>
                <a:cs typeface="Times New Roman" panose="02020603050405020304" pitchFamily="18" charset="0"/>
              </a:rPr>
              <a:t>Lever 3</a:t>
            </a:r>
            <a:r>
              <a:rPr lang="en-CA" sz="3000" dirty="0" smtClean="0">
                <a:solidFill>
                  <a:srgbClr val="0E3EFF"/>
                </a:solidFill>
                <a:latin typeface="Times New Roman" panose="02020603050405020304" pitchFamily="18" charset="0"/>
                <a:cs typeface="Times New Roman" panose="02020603050405020304" pitchFamily="18" charset="0"/>
              </a:rPr>
              <a:t>: </a:t>
            </a:r>
            <a:r>
              <a:rPr lang="en-US" sz="3000" b="1" dirty="0">
                <a:solidFill>
                  <a:srgbClr val="0E3EFF"/>
                </a:solidFill>
                <a:latin typeface="Times New Roman" panose="02020603050405020304" pitchFamily="18" charset="0"/>
                <a:cs typeface="Times New Roman" panose="02020603050405020304" pitchFamily="18" charset="0"/>
              </a:rPr>
              <a:t>Faculty are encouraged to develop as </a:t>
            </a:r>
            <a:r>
              <a:rPr lang="en-US" sz="3000" b="1" dirty="0" smtClean="0">
                <a:solidFill>
                  <a:srgbClr val="0E3EFF"/>
                </a:solidFill>
                <a:latin typeface="Times New Roman" panose="02020603050405020304" pitchFamily="18" charset="0"/>
                <a:cs typeface="Times New Roman" panose="02020603050405020304" pitchFamily="18" charset="0"/>
              </a:rPr>
              <a:t>teachers </a:t>
            </a:r>
            <a:r>
              <a:rPr lang="en-US" sz="3000" dirty="0" smtClean="0">
                <a:solidFill>
                  <a:srgbClr val="0E3EFF"/>
                </a:solidFill>
                <a:latin typeface="Times New Roman" panose="02020603050405020304" pitchFamily="18" charset="0"/>
                <a:cs typeface="Times New Roman" panose="02020603050405020304" pitchFamily="18" charset="0"/>
              </a:rPr>
              <a:t>(8 items)</a:t>
            </a:r>
            <a:endParaRPr lang="en-CA" sz="3000" dirty="0" smtClean="0">
              <a:solidFill>
                <a:srgbClr val="0E3EFF"/>
              </a:solidFill>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educators are encouraged to use evidence about teaching to inform their teaching practices (e.g., literature, communities of practice, personal reflection</a:t>
            </a:r>
            <a:r>
              <a:rPr lang="en-US" sz="2400" dirty="0" smtClean="0">
                <a:latin typeface="Times New Roman" panose="02020603050405020304" pitchFamily="18" charset="0"/>
                <a:cs typeface="Times New Roman" panose="02020603050405020304" pitchFamily="18" charset="0"/>
              </a:rPr>
              <a:t>).</a:t>
            </a:r>
          </a:p>
          <a:p>
            <a:endParaRPr lang="en-US" sz="6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…educators </a:t>
            </a:r>
            <a:r>
              <a:rPr lang="en-US" sz="2400" dirty="0">
                <a:latin typeface="Times New Roman" panose="02020603050405020304" pitchFamily="18" charset="0"/>
                <a:cs typeface="Times New Roman" panose="02020603050405020304" pitchFamily="18" charset="0"/>
              </a:rPr>
              <a:t>are encouraged to adopt a variety of teaching and learning approaches.</a:t>
            </a:r>
            <a:endParaRPr lang="en-CA" sz="2400" dirty="0" smtClean="0">
              <a:latin typeface="Times New Roman" panose="02020603050405020304" pitchFamily="18" charset="0"/>
              <a:cs typeface="Times New Roman" panose="02020603050405020304" pitchFamily="18" charset="0"/>
            </a:endParaRPr>
          </a:p>
          <a:p>
            <a:endParaRPr lang="en-CA" sz="600" dirty="0" smtClean="0">
              <a:latin typeface="Times New Roman" panose="02020603050405020304" pitchFamily="18" charset="0"/>
              <a:cs typeface="Times New Roman" panose="02020603050405020304" pitchFamily="18" charset="0"/>
            </a:endParaRPr>
          </a:p>
          <a:p>
            <a:r>
              <a:rPr lang="en-CA" sz="3000" b="1" dirty="0" smtClean="0">
                <a:solidFill>
                  <a:srgbClr val="0E3EFF"/>
                </a:solidFill>
                <a:latin typeface="Times New Roman" panose="02020603050405020304" pitchFamily="18" charset="0"/>
                <a:cs typeface="Times New Roman" panose="02020603050405020304" pitchFamily="18" charset="0"/>
              </a:rPr>
              <a:t>Lever </a:t>
            </a:r>
            <a:r>
              <a:rPr lang="en-CA" sz="3000" b="1" dirty="0">
                <a:solidFill>
                  <a:srgbClr val="0E3EFF"/>
                </a:solidFill>
                <a:latin typeface="Times New Roman" panose="02020603050405020304" pitchFamily="18" charset="0"/>
                <a:cs typeface="Times New Roman" panose="02020603050405020304" pitchFamily="18" charset="0"/>
              </a:rPr>
              <a:t>4</a:t>
            </a:r>
            <a:r>
              <a:rPr lang="en-CA" sz="3000" b="1" dirty="0" smtClean="0">
                <a:solidFill>
                  <a:srgbClr val="0E3EFF"/>
                </a:solidFill>
                <a:latin typeface="Times New Roman" panose="02020603050405020304" pitchFamily="18" charset="0"/>
                <a:cs typeface="Times New Roman" panose="02020603050405020304" pitchFamily="18" charset="0"/>
              </a:rPr>
              <a:t>: </a:t>
            </a:r>
            <a:r>
              <a:rPr lang="en-US" sz="3000" b="1" dirty="0">
                <a:solidFill>
                  <a:srgbClr val="0E3EFF"/>
                </a:solidFill>
                <a:latin typeface="Times New Roman" panose="02020603050405020304" pitchFamily="18" charset="0"/>
                <a:cs typeface="Times New Roman" panose="02020603050405020304" pitchFamily="18" charset="0"/>
              </a:rPr>
              <a:t>Infrastructure exists to support </a:t>
            </a:r>
            <a:r>
              <a:rPr lang="en-US" sz="3000" b="1" dirty="0" smtClean="0">
                <a:solidFill>
                  <a:srgbClr val="0E3EFF"/>
                </a:solidFill>
                <a:latin typeface="Times New Roman" panose="02020603050405020304" pitchFamily="18" charset="0"/>
                <a:cs typeface="Times New Roman" panose="02020603050405020304" pitchFamily="18" charset="0"/>
              </a:rPr>
              <a:t>teaching </a:t>
            </a:r>
            <a:r>
              <a:rPr lang="en-US" sz="3000" dirty="0" smtClean="0">
                <a:solidFill>
                  <a:srgbClr val="0E3EFF"/>
                </a:solidFill>
                <a:latin typeface="Times New Roman" panose="02020603050405020304" pitchFamily="18" charset="0"/>
                <a:cs typeface="Times New Roman" panose="02020603050405020304" pitchFamily="18" charset="0"/>
              </a:rPr>
              <a:t>(6 items)</a:t>
            </a:r>
            <a:endParaRPr lang="en-CA" sz="3000" dirty="0" smtClean="0">
              <a:solidFill>
                <a:srgbClr val="0E3EFF"/>
              </a:solidFill>
              <a:latin typeface="Times New Roman" panose="02020603050405020304" pitchFamily="18" charset="0"/>
              <a:cs typeface="Times New Roman" panose="02020603050405020304" pitchFamily="18" charset="0"/>
            </a:endParaRPr>
          </a:p>
          <a:p>
            <a:endParaRPr lang="en-CA" sz="600" dirty="0" smtClean="0">
              <a:latin typeface="Times New Roman" panose="02020603050405020304" pitchFamily="18" charset="0"/>
              <a:cs typeface="Times New Roman" panose="02020603050405020304" pitchFamily="18" charset="0"/>
            </a:endParaRPr>
          </a:p>
          <a:p>
            <a:r>
              <a:rPr lang="en-CA"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educators can get financial support to develop their teaching (e.g., grant programs, teaching conferences</a:t>
            </a:r>
            <a:r>
              <a:rPr lang="en-US" sz="2400" dirty="0" smtClean="0">
                <a:latin typeface="Times New Roman" panose="02020603050405020304" pitchFamily="18" charset="0"/>
                <a:cs typeface="Times New Roman" panose="02020603050405020304" pitchFamily="18" charset="0"/>
              </a:rPr>
              <a:t>).</a:t>
            </a:r>
          </a:p>
          <a:p>
            <a:endParaRPr lang="en-US" sz="6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learning spaces such as classrooms, labs, and/or studios are designed to facilitate learning</a:t>
            </a:r>
            <a:endParaRPr lang="en-C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3312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2425"/>
            <a:ext cx="9144000" cy="762000"/>
          </a:xfrm>
        </p:spPr>
        <p:txBody>
          <a:bodyPr>
            <a:noAutofit/>
          </a:bodyPr>
          <a:lstStyle/>
          <a:p>
            <a:pPr algn="ctr"/>
            <a:r>
              <a:rPr lang="en-US" sz="4800" dirty="0">
                <a:solidFill>
                  <a:schemeClr val="accent2">
                    <a:lumMod val="50000"/>
                  </a:schemeClr>
                </a:solidFill>
                <a:latin typeface="Times New Roman" panose="02020603050405020304" pitchFamily="18" charset="0"/>
                <a:cs typeface="Times New Roman" panose="02020603050405020304" pitchFamily="18" charset="0"/>
              </a:rPr>
              <a:t>Phase </a:t>
            </a:r>
            <a:r>
              <a:rPr lang="en-US" sz="4800" dirty="0" smtClean="0">
                <a:solidFill>
                  <a:schemeClr val="accent2">
                    <a:lumMod val="50000"/>
                  </a:schemeClr>
                </a:solidFill>
                <a:latin typeface="Times New Roman" panose="02020603050405020304" pitchFamily="18" charset="0"/>
                <a:cs typeface="Times New Roman" panose="02020603050405020304" pitchFamily="18" charset="0"/>
              </a:rPr>
              <a:t>1 – TCPS</a:t>
            </a:r>
            <a:endParaRPr lang="en-US" sz="4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4800" y="1727537"/>
            <a:ext cx="8591365" cy="1015663"/>
          </a:xfrm>
          <a:prstGeom prst="rect">
            <a:avLst/>
          </a:prstGeom>
        </p:spPr>
        <p:txBody>
          <a:bodyPr wrap="square">
            <a:spAutoFit/>
          </a:bodyPr>
          <a:lstStyle/>
          <a:p>
            <a:endParaRPr lang="en-CA"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18</a:t>
            </a:fld>
            <a:endParaRPr lang="en-US" dirty="0"/>
          </a:p>
        </p:txBody>
      </p:sp>
      <p:sp>
        <p:nvSpPr>
          <p:cNvPr id="4" name="TextBox 3"/>
          <p:cNvSpPr txBox="1"/>
          <p:nvPr/>
        </p:nvSpPr>
        <p:spPr>
          <a:xfrm>
            <a:off x="-38284" y="1219200"/>
            <a:ext cx="8915399" cy="3570208"/>
          </a:xfrm>
          <a:prstGeom prst="rect">
            <a:avLst/>
          </a:prstGeom>
          <a:noFill/>
        </p:spPr>
        <p:txBody>
          <a:bodyPr wrap="square" rtlCol="0">
            <a:spAutoFit/>
          </a:bodyPr>
          <a:lstStyle/>
          <a:p>
            <a:r>
              <a:rPr lang="en-CA" sz="3000" b="1" dirty="0" smtClean="0">
                <a:solidFill>
                  <a:srgbClr val="0E3EFF"/>
                </a:solidFill>
                <a:latin typeface="Times New Roman" panose="02020603050405020304" pitchFamily="18" charset="0"/>
                <a:cs typeface="Times New Roman" panose="02020603050405020304" pitchFamily="18" charset="0"/>
              </a:rPr>
              <a:t>Lever 5</a:t>
            </a:r>
            <a:r>
              <a:rPr lang="en-CA" sz="3000" dirty="0" smtClean="0">
                <a:solidFill>
                  <a:srgbClr val="0E3EFF"/>
                </a:solidFill>
                <a:latin typeface="Times New Roman" panose="02020603050405020304" pitchFamily="18" charset="0"/>
                <a:cs typeface="Times New Roman" panose="02020603050405020304" pitchFamily="18" charset="0"/>
              </a:rPr>
              <a:t>: </a:t>
            </a:r>
            <a:r>
              <a:rPr lang="en-US" sz="3000" dirty="0">
                <a:solidFill>
                  <a:srgbClr val="0E3EFF"/>
                </a:solidFill>
                <a:latin typeface="Times New Roman" panose="02020603050405020304" pitchFamily="18" charset="0"/>
                <a:cs typeface="Times New Roman" panose="02020603050405020304" pitchFamily="18" charset="0"/>
              </a:rPr>
              <a:t> </a:t>
            </a:r>
            <a:r>
              <a:rPr lang="en-US" sz="3000" b="1" dirty="0">
                <a:solidFill>
                  <a:srgbClr val="0E3EFF"/>
                </a:solidFill>
                <a:latin typeface="Times New Roman" panose="02020603050405020304" pitchFamily="18" charset="0"/>
                <a:cs typeface="Times New Roman" panose="02020603050405020304" pitchFamily="18" charset="0"/>
              </a:rPr>
              <a:t>Broad engagement around teaching </a:t>
            </a:r>
            <a:r>
              <a:rPr lang="en-US" sz="3000" b="1" dirty="0" smtClean="0">
                <a:solidFill>
                  <a:srgbClr val="0E3EFF"/>
                </a:solidFill>
                <a:latin typeface="Times New Roman" panose="02020603050405020304" pitchFamily="18" charset="0"/>
                <a:cs typeface="Times New Roman" panose="02020603050405020304" pitchFamily="18" charset="0"/>
              </a:rPr>
              <a:t>occurs </a:t>
            </a:r>
            <a:r>
              <a:rPr lang="en-US" sz="3000" dirty="0" smtClean="0">
                <a:solidFill>
                  <a:srgbClr val="0E3EFF"/>
                </a:solidFill>
                <a:latin typeface="Times New Roman" panose="02020603050405020304" pitchFamily="18" charset="0"/>
                <a:cs typeface="Times New Roman" panose="02020603050405020304" pitchFamily="18" charset="0"/>
              </a:rPr>
              <a:t>(8 items)</a:t>
            </a:r>
            <a:endParaRPr lang="en-CA" sz="3000" dirty="0" smtClean="0">
              <a:solidFill>
                <a:srgbClr val="0E3EFF"/>
              </a:solidFill>
              <a:latin typeface="Times New Roman" panose="02020603050405020304" pitchFamily="18" charset="0"/>
              <a:cs typeface="Times New Roman" panose="02020603050405020304" pitchFamily="18" charset="0"/>
            </a:endParaRPr>
          </a:p>
          <a:p>
            <a:endParaRPr lang="en-CA" sz="600" dirty="0" smtClean="0">
              <a:latin typeface="Times New Roman" panose="02020603050405020304" pitchFamily="18" charset="0"/>
              <a:cs typeface="Times New Roman" panose="02020603050405020304" pitchFamily="18" charset="0"/>
            </a:endParaRPr>
          </a:p>
          <a:p>
            <a:endParaRPr lang="en-CA" sz="600" dirty="0">
              <a:latin typeface="Times New Roman" panose="02020603050405020304" pitchFamily="18" charset="0"/>
              <a:cs typeface="Times New Roman" panose="02020603050405020304" pitchFamily="18" charset="0"/>
            </a:endParaRPr>
          </a:p>
          <a:p>
            <a:endParaRPr lang="en-CA" sz="6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…students are often included in discussions about teaching.</a:t>
            </a:r>
            <a:endParaRPr lang="en-US" sz="2800" dirty="0" smtClean="0">
              <a:latin typeface="Times New Roman" panose="02020603050405020304" pitchFamily="18" charset="0"/>
              <a:cs typeface="Times New Roman" panose="02020603050405020304" pitchFamily="18" charset="0"/>
            </a:endParaRPr>
          </a:p>
          <a:p>
            <a:endParaRPr lang="en-US" sz="600" dirty="0" smtClean="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endParaRPr lang="en-US" sz="600" dirty="0" smtClean="0">
              <a:latin typeface="Times New Roman" panose="02020603050405020304" pitchFamily="18" charset="0"/>
              <a:cs typeface="Times New Roman" panose="02020603050405020304" pitchFamily="18" charset="0"/>
            </a:endParaRPr>
          </a:p>
          <a:p>
            <a:endParaRPr lang="en-US" sz="600" dirty="0" smtClean="0">
              <a:latin typeface="Times New Roman" panose="02020603050405020304" pitchFamily="18" charset="0"/>
              <a:cs typeface="Times New Roman" panose="02020603050405020304" pitchFamily="18" charset="0"/>
            </a:endParaRPr>
          </a:p>
          <a:p>
            <a:r>
              <a:rPr lang="en-CA"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external stakeholders such as employers and community members are involved in initiatives that foster effective teaching across the institution.</a:t>
            </a:r>
            <a:endParaRPr lang="en-CA" sz="2800" dirty="0" smtClean="0">
              <a:latin typeface="Times New Roman" panose="02020603050405020304" pitchFamily="18" charset="0"/>
              <a:cs typeface="Times New Roman" panose="02020603050405020304" pitchFamily="18" charset="0"/>
            </a:endParaRPr>
          </a:p>
          <a:p>
            <a:endParaRPr lang="en-CA" sz="600" dirty="0">
              <a:latin typeface="Times New Roman" panose="02020603050405020304" pitchFamily="18" charset="0"/>
              <a:cs typeface="Times New Roman" panose="02020603050405020304" pitchFamily="18" charset="0"/>
            </a:endParaRPr>
          </a:p>
          <a:p>
            <a:endParaRPr lang="en-CA" sz="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62402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144000" cy="609600"/>
          </a:xfrm>
        </p:spPr>
        <p:txBody>
          <a:bodyPr>
            <a:no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Phase </a:t>
            </a:r>
            <a:r>
              <a:rPr lang="en-US" sz="3600" dirty="0" smtClean="0">
                <a:solidFill>
                  <a:schemeClr val="accent2">
                    <a:lumMod val="50000"/>
                  </a:schemeClr>
                </a:solidFill>
                <a:latin typeface="Times New Roman" panose="02020603050405020304" pitchFamily="18" charset="0"/>
                <a:cs typeface="Times New Roman" panose="02020603050405020304" pitchFamily="18" charset="0"/>
              </a:rPr>
              <a:t>1 – TCPS &amp; Focus Groups</a:t>
            </a:r>
            <a:endParaRPr 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1219200"/>
            <a:ext cx="8591365" cy="5293757"/>
          </a:xfrm>
          <a:prstGeom prst="rect">
            <a:avLst/>
          </a:prstGeom>
        </p:spPr>
        <p:txBody>
          <a:bodyPr wrap="square">
            <a:spAutoFit/>
          </a:bodyPr>
          <a:lstStyle/>
          <a:p>
            <a:pPr marL="342900"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CA" sz="3000" dirty="0" smtClean="0">
                <a:latin typeface="Times New Roman" panose="02020603050405020304" pitchFamily="18" charset="0"/>
                <a:cs typeface="Times New Roman" panose="02020603050405020304" pitchFamily="18" charset="0"/>
              </a:rPr>
              <a:t>Two versions of the survey</a:t>
            </a: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Students: Graduate &amp; undergraduate</a:t>
            </a: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Faculty &amp; Administration</a:t>
            </a:r>
          </a:p>
          <a:p>
            <a:pPr marL="800100" lvl="1"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CA" sz="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CA" sz="3000" dirty="0" smtClean="0">
                <a:latin typeface="Times New Roman" panose="02020603050405020304" pitchFamily="18" charset="0"/>
                <a:cs typeface="Times New Roman" panose="02020603050405020304" pitchFamily="18" charset="0"/>
              </a:rPr>
              <a:t>Pilot survey at: </a:t>
            </a:r>
          </a:p>
          <a:p>
            <a:pPr marL="800100" lvl="1"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Windsor  (921 participants)</a:t>
            </a: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Western (1589 participants)</a:t>
            </a: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McMaster (1334 participants)</a:t>
            </a:r>
          </a:p>
          <a:p>
            <a:pPr marL="800100" lvl="1" indent="-342900">
              <a:buFont typeface="Arial" panose="020B0604020202020204" pitchFamily="34" charset="0"/>
              <a:buChar char="•"/>
            </a:pPr>
            <a:endParaRPr lang="en-CA" sz="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Focus groups ran to collect feedback </a:t>
            </a:r>
          </a:p>
          <a:p>
            <a:r>
              <a:rPr lang="en-US" sz="2800" dirty="0" smtClean="0">
                <a:latin typeface="Times New Roman" panose="02020603050405020304" pitchFamily="18" charset="0"/>
                <a:cs typeface="Times New Roman" panose="02020603050405020304" pitchFamily="18" charset="0"/>
              </a:rPr>
              <a:t>on the survey and input on quality </a:t>
            </a:r>
          </a:p>
          <a:p>
            <a:r>
              <a:rPr lang="en-US" sz="2800" dirty="0" smtClean="0">
                <a:latin typeface="Times New Roman" panose="02020603050405020304" pitchFamily="18" charset="0"/>
                <a:cs typeface="Times New Roman" panose="02020603050405020304" pitchFamily="18" charset="0"/>
              </a:rPr>
              <a:t>teaching culture at each institution.</a:t>
            </a:r>
            <a:endParaRPr lang="en-US" sz="28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19</a:t>
            </a:fld>
            <a:endParaRPr lang="en-US" dirty="0"/>
          </a:p>
        </p:txBody>
      </p:sp>
      <p:graphicFrame>
        <p:nvGraphicFramePr>
          <p:cNvPr id="7" name="Chart 6"/>
          <p:cNvGraphicFramePr/>
          <p:nvPr>
            <p:extLst>
              <p:ext uri="{D42A27DB-BD31-4B8C-83A1-F6EECF244321}">
                <p14:modId xmlns:p14="http://schemas.microsoft.com/office/powerpoint/2010/main" val="2146184351"/>
              </p:ext>
            </p:extLst>
          </p:nvPr>
        </p:nvGraphicFramePr>
        <p:xfrm>
          <a:off x="4953000" y="2514600"/>
          <a:ext cx="4114800" cy="30616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743575" y="4419600"/>
            <a:ext cx="1447800" cy="584775"/>
          </a:xfrm>
          <a:prstGeom prst="rect">
            <a:avLst/>
          </a:prstGeom>
          <a:noFill/>
        </p:spPr>
        <p:txBody>
          <a:bodyPr wrap="square" rtlCol="0">
            <a:spAutoFit/>
          </a:bodyPr>
          <a:lstStyle/>
          <a:p>
            <a:r>
              <a:rPr lang="en-CA" sz="1600" dirty="0" smtClean="0"/>
              <a:t>Faculty &amp; Administration</a:t>
            </a:r>
            <a:endParaRPr lang="en-CA" sz="1600" dirty="0"/>
          </a:p>
        </p:txBody>
      </p:sp>
    </p:spTree>
    <p:extLst>
      <p:ext uri="{BB962C8B-B14F-4D97-AF65-F5344CB8AC3E}">
        <p14:creationId xmlns:p14="http://schemas.microsoft.com/office/powerpoint/2010/main" val="73581346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accent2">
                    <a:lumMod val="50000"/>
                  </a:schemeClr>
                </a:solidFill>
                <a:latin typeface="+mn-lt"/>
              </a:rPr>
              <a:t>Session Overview</a:t>
            </a:r>
            <a:endParaRPr lang="en-US" dirty="0">
              <a:solidFill>
                <a:schemeClr val="accent2">
                  <a:lumMod val="50000"/>
                </a:schemeClr>
              </a:solidFill>
              <a:latin typeface="+mn-lt"/>
            </a:endParaRPr>
          </a:p>
        </p:txBody>
      </p:sp>
      <p:sp>
        <p:nvSpPr>
          <p:cNvPr id="7" name="Content Placeholder 6"/>
          <p:cNvSpPr>
            <a:spLocks noGrp="1"/>
          </p:cNvSpPr>
          <p:nvPr>
            <p:ph idx="1"/>
          </p:nvPr>
        </p:nvSpPr>
        <p:spPr/>
        <p:txBody>
          <a:bodyPr/>
          <a:lstStyle/>
          <a:p>
            <a:r>
              <a:rPr lang="en-US" sz="3200" dirty="0" smtClean="0">
                <a:solidFill>
                  <a:schemeClr val="tx1"/>
                </a:solidFill>
              </a:rPr>
              <a:t>Review background on the political terrain impacting HE and teaching culture</a:t>
            </a:r>
          </a:p>
          <a:p>
            <a:r>
              <a:rPr lang="en-US" sz="3200" dirty="0" smtClean="0">
                <a:solidFill>
                  <a:schemeClr val="tx1"/>
                </a:solidFill>
              </a:rPr>
              <a:t>Consider indicators of teaching culture</a:t>
            </a:r>
          </a:p>
          <a:p>
            <a:r>
              <a:rPr lang="en-US" sz="3200" dirty="0" smtClean="0">
                <a:solidFill>
                  <a:schemeClr val="tx1"/>
                </a:solidFill>
              </a:rPr>
              <a:t>Our project on teaching culture perceptions </a:t>
            </a:r>
          </a:p>
          <a:p>
            <a:r>
              <a:rPr lang="en-US" sz="3200" dirty="0" smtClean="0">
                <a:solidFill>
                  <a:schemeClr val="tx1"/>
                </a:solidFill>
              </a:rPr>
              <a:t>Next steps and conclusions</a:t>
            </a:r>
            <a:endParaRPr lang="en-US" dirty="0" smtClean="0"/>
          </a:p>
          <a:p>
            <a:endParaRPr lang="en-US" dirty="0" smtClean="0"/>
          </a:p>
          <a:p>
            <a:endParaRPr lang="en-US" dirty="0"/>
          </a:p>
        </p:txBody>
      </p:sp>
      <p:sp>
        <p:nvSpPr>
          <p:cNvPr id="2" name="Slide Number Placeholder 1"/>
          <p:cNvSpPr>
            <a:spLocks noGrp="1"/>
          </p:cNvSpPr>
          <p:nvPr>
            <p:ph type="sldNum" sz="quarter" idx="4"/>
          </p:nvPr>
        </p:nvSpPr>
        <p:spPr>
          <a:xfrm>
            <a:off x="8382000" y="6645275"/>
            <a:ext cx="762000" cy="365125"/>
          </a:xfrm>
        </p:spPr>
        <p:txBody>
          <a:bodyPr/>
          <a:lstStyle/>
          <a:p>
            <a:fld id="{F58E02A8-E497-47EF-BA34-DFA3D799B6A2}" type="slidenum">
              <a:rPr lang="en-US" smtClean="0"/>
              <a:pPr/>
              <a:t>2</a:t>
            </a:fld>
            <a:endParaRPr lang="en-US" dirty="0"/>
          </a:p>
        </p:txBody>
      </p:sp>
    </p:spTree>
    <p:extLst>
      <p:ext uri="{BB962C8B-B14F-4D97-AF65-F5344CB8AC3E}">
        <p14:creationId xmlns:p14="http://schemas.microsoft.com/office/powerpoint/2010/main" val="26166867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20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27089784"/>
              </p:ext>
            </p:extLst>
          </p:nvPr>
        </p:nvGraphicFramePr>
        <p:xfrm>
          <a:off x="381000" y="457200"/>
          <a:ext cx="8458200" cy="4975902"/>
        </p:xfrm>
        <a:graphic>
          <a:graphicData uri="http://schemas.openxmlformats.org/drawingml/2006/table">
            <a:tbl>
              <a:tblPr firstRow="1" firstCol="1" bandRow="1">
                <a:tableStyleId>{5C22544A-7EE6-4342-B048-85BDC9FD1C3A}</a:tableStyleId>
              </a:tblPr>
              <a:tblGrid>
                <a:gridCol w="685800"/>
                <a:gridCol w="3886200"/>
                <a:gridCol w="3886200"/>
              </a:tblGrid>
              <a:tr h="250649">
                <a:tc gridSpan="3">
                  <a:txBody>
                    <a:bodyPr/>
                    <a:lstStyle/>
                    <a:p>
                      <a:pPr algn="ctr">
                        <a:lnSpc>
                          <a:spcPct val="115000"/>
                        </a:lnSpc>
                        <a:spcAft>
                          <a:spcPts val="0"/>
                        </a:spcAft>
                      </a:pPr>
                      <a:r>
                        <a:rPr lang="en-US" sz="3000" dirty="0">
                          <a:effectLst/>
                          <a:latin typeface="Times New Roman" panose="02020603050405020304" pitchFamily="18" charset="0"/>
                          <a:cs typeface="Times New Roman" panose="02020603050405020304" pitchFamily="18" charset="0"/>
                        </a:rPr>
                        <a:t>PRELIMINARY RESEARCH FINDINGS</a:t>
                      </a:r>
                      <a:endParaRPr lang="en-CA" sz="3000" dirty="0">
                        <a:effectLst/>
                        <a:latin typeface="Times New Roman" panose="02020603050405020304" pitchFamily="18" charset="0"/>
                        <a:cs typeface="Times New Roman" panose="02020603050405020304" pitchFamily="18" charset="0"/>
                      </a:endParaRPr>
                    </a:p>
                    <a:p>
                      <a:pPr algn="ctr">
                        <a:lnSpc>
                          <a:spcPts val="1270"/>
                        </a:lnSpc>
                        <a:spcAft>
                          <a:spcPts val="0"/>
                        </a:spcAft>
                      </a:pPr>
                      <a:r>
                        <a:rPr lang="en-US" sz="2400" kern="1200" dirty="0">
                          <a:effectLst/>
                          <a:latin typeface="Times New Roman" panose="02020603050405020304" pitchFamily="18" charset="0"/>
                          <a:cs typeface="Times New Roman" panose="02020603050405020304" pitchFamily="18" charset="0"/>
                        </a:rPr>
                        <a:t> </a:t>
                      </a:r>
                      <a:endParaRPr lang="en-CA" sz="2400" dirty="0">
                        <a:effectLst/>
                        <a:latin typeface="Times New Roman" panose="02020603050405020304" pitchFamily="18" charset="0"/>
                        <a:ea typeface="Calibri"/>
                        <a:cs typeface="Times New Roman" panose="02020603050405020304" pitchFamily="18" charset="0"/>
                      </a:endParaRPr>
                    </a:p>
                  </a:txBody>
                  <a:tcPr marL="33002" marR="33002" marT="0" marB="0" anchor="ctr"/>
                </a:tc>
                <a:tc hMerge="1">
                  <a:txBody>
                    <a:bodyPr/>
                    <a:lstStyle/>
                    <a:p>
                      <a:endParaRPr lang="en-CA"/>
                    </a:p>
                  </a:txBody>
                  <a:tcPr/>
                </a:tc>
                <a:tc hMerge="1">
                  <a:txBody>
                    <a:bodyPr/>
                    <a:lstStyle/>
                    <a:p>
                      <a:endParaRPr lang="en-CA"/>
                    </a:p>
                  </a:txBody>
                  <a:tcPr/>
                </a:tc>
              </a:tr>
              <a:tr h="495300">
                <a:tc>
                  <a:txBody>
                    <a:bodyPr/>
                    <a:lstStyle/>
                    <a:p>
                      <a:pPr algn="ctr">
                        <a:lnSpc>
                          <a:spcPts val="1270"/>
                        </a:lnSpc>
                        <a:spcAft>
                          <a:spcPts val="0"/>
                        </a:spcAft>
                      </a:pPr>
                      <a:r>
                        <a:rPr lang="en-US" sz="1600" kern="1200">
                          <a:effectLst/>
                        </a:rPr>
                        <a:t> </a:t>
                      </a:r>
                      <a:endParaRPr lang="en-CA" sz="1400">
                        <a:effectLst/>
                        <a:latin typeface="Calibri"/>
                        <a:ea typeface="Calibri"/>
                        <a:cs typeface="Times New Roman"/>
                      </a:endParaRPr>
                    </a:p>
                  </a:txBody>
                  <a:tcPr marL="33002" marR="33002" marT="0" marB="0"/>
                </a:tc>
                <a:tc>
                  <a:txBody>
                    <a:bodyPr/>
                    <a:lstStyle/>
                    <a:p>
                      <a:pPr algn="ctr">
                        <a:lnSpc>
                          <a:spcPts val="1270"/>
                        </a:lnSpc>
                        <a:spcAft>
                          <a:spcPts val="0"/>
                        </a:spcAft>
                      </a:pPr>
                      <a:r>
                        <a:rPr lang="en-US" sz="3000" b="1" kern="1200" dirty="0">
                          <a:effectLst/>
                          <a:latin typeface="Times New Roman" panose="02020603050405020304" pitchFamily="18" charset="0"/>
                          <a:cs typeface="Times New Roman" panose="02020603050405020304" pitchFamily="18" charset="0"/>
                        </a:rPr>
                        <a:t>Agreement </a:t>
                      </a:r>
                      <a:endParaRPr lang="en-CA" sz="3000" b="1"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ctr">
                        <a:lnSpc>
                          <a:spcPts val="1270"/>
                        </a:lnSpc>
                        <a:spcAft>
                          <a:spcPts val="0"/>
                        </a:spcAft>
                      </a:pPr>
                      <a:r>
                        <a:rPr lang="en-US" sz="3000" b="1" kern="1200" dirty="0">
                          <a:effectLst/>
                          <a:latin typeface="Times New Roman" panose="02020603050405020304" pitchFamily="18" charset="0"/>
                          <a:cs typeface="Times New Roman" panose="02020603050405020304" pitchFamily="18" charset="0"/>
                        </a:rPr>
                        <a:t>Importance</a:t>
                      </a:r>
                      <a:endParaRPr lang="en-CA" sz="3000" b="1"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495300">
                <a:tc rowSpan="4">
                  <a:txBody>
                    <a:bodyPr/>
                    <a:lstStyle/>
                    <a:p>
                      <a:pPr marL="71755" marR="71755" algn="ctr">
                        <a:lnSpc>
                          <a:spcPct val="115000"/>
                        </a:lnSpc>
                        <a:spcAft>
                          <a:spcPts val="0"/>
                        </a:spcAft>
                      </a:pPr>
                      <a:r>
                        <a:rPr lang="en-US" sz="3200" kern="1200" dirty="0">
                          <a:effectLst/>
                          <a:latin typeface="Times New Roman" panose="02020603050405020304" pitchFamily="18" charset="0"/>
                          <a:cs typeface="Times New Roman" panose="02020603050405020304" pitchFamily="18" charset="0"/>
                        </a:rPr>
                        <a:t>Faculty</a:t>
                      </a:r>
                      <a:endParaRPr lang="en-CA" sz="3200" dirty="0">
                        <a:effectLst/>
                        <a:latin typeface="Times New Roman" panose="02020603050405020304" pitchFamily="18" charset="0"/>
                        <a:ea typeface="Calibri"/>
                        <a:cs typeface="Times New Roman" panose="02020603050405020304" pitchFamily="18" charset="0"/>
                      </a:endParaRPr>
                    </a:p>
                  </a:txBody>
                  <a:tcPr marL="33002" marR="33002" marT="0" marB="0" vert="vert270"/>
                </a:tc>
                <a:tc>
                  <a:txBody>
                    <a:bodyPr/>
                    <a:lstStyle/>
                    <a:p>
                      <a:pPr algn="l">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1)  Recognizing effective teaching (3.57)</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1)  Recognizing effective teaching (4.08)</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495300">
                <a:tc vMerge="1">
                  <a:txBody>
                    <a:bodyPr/>
                    <a:lstStyle/>
                    <a:p>
                      <a:endParaRPr lang="en-CA"/>
                    </a:p>
                  </a:txBody>
                  <a:tcPr/>
                </a:tc>
                <a:tc>
                  <a:txBody>
                    <a:bodyPr/>
                    <a:lstStyle/>
                    <a:p>
                      <a:pPr algn="l">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2) Broad involvement around teaching (2.94)</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2)  Assessing teaching (4.00)</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495300">
                <a:tc vMerge="1">
                  <a:txBody>
                    <a:bodyPr/>
                    <a:lstStyle/>
                    <a:p>
                      <a:endParaRPr lang="en-CA"/>
                    </a:p>
                  </a:txBody>
                  <a:tcPr/>
                </a:tc>
                <a:tc>
                  <a:txBody>
                    <a:bodyPr/>
                    <a:lstStyle/>
                    <a:p>
                      <a:pPr algn="l">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3) Encouraging effective teaching (2.91)</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3) Encouraging effective teaching (3.82)</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495300">
                <a:tc vMerge="1">
                  <a:txBody>
                    <a:bodyPr/>
                    <a:lstStyle/>
                    <a:p>
                      <a:endParaRPr lang="en-CA"/>
                    </a:p>
                  </a:txBody>
                  <a:tcPr/>
                </a:tc>
                <a:tc>
                  <a:txBody>
                    <a:bodyPr/>
                    <a:lstStyle/>
                    <a:p>
                      <a:pPr algn="l">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4) Assessing teaching (2.60)</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endParaRPr lang="en-CA" sz="2800" dirty="0">
                        <a:effectLst/>
                        <a:latin typeface="Times New Roman" panose="02020603050405020304" pitchFamily="18" charset="0"/>
                        <a:cs typeface="Times New Roman" panose="02020603050405020304" pitchFamily="18" charset="0"/>
                      </a:endParaRPr>
                    </a:p>
                  </a:txBody>
                  <a:tcPr marL="33002" marR="33002" marT="0" marB="0" anchor="ctr"/>
                </a:tc>
              </a:tr>
            </a:tbl>
          </a:graphicData>
        </a:graphic>
      </p:graphicFrame>
    </p:spTree>
    <p:extLst>
      <p:ext uri="{BB962C8B-B14F-4D97-AF65-F5344CB8AC3E}">
        <p14:creationId xmlns:p14="http://schemas.microsoft.com/office/powerpoint/2010/main" val="21562640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21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65776741"/>
              </p:ext>
            </p:extLst>
          </p:nvPr>
        </p:nvGraphicFramePr>
        <p:xfrm>
          <a:off x="381000" y="457200"/>
          <a:ext cx="8458200" cy="6198361"/>
        </p:xfrm>
        <a:graphic>
          <a:graphicData uri="http://schemas.openxmlformats.org/drawingml/2006/table">
            <a:tbl>
              <a:tblPr firstRow="1" firstCol="1" bandRow="1">
                <a:tableStyleId>{5C22544A-7EE6-4342-B048-85BDC9FD1C3A}</a:tableStyleId>
              </a:tblPr>
              <a:tblGrid>
                <a:gridCol w="685800"/>
                <a:gridCol w="3886200"/>
                <a:gridCol w="3886200"/>
              </a:tblGrid>
              <a:tr h="250649">
                <a:tc gridSpan="3">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PRELIMINARY RESEARCH FINDINGS</a:t>
                      </a:r>
                      <a:endParaRPr lang="en-CA" sz="2800" dirty="0">
                        <a:effectLst/>
                        <a:latin typeface="Times New Roman" panose="02020603050405020304" pitchFamily="18" charset="0"/>
                        <a:cs typeface="Times New Roman" panose="02020603050405020304" pitchFamily="18" charset="0"/>
                      </a:endParaRPr>
                    </a:p>
                    <a:p>
                      <a:pPr algn="ctr">
                        <a:lnSpc>
                          <a:spcPts val="1270"/>
                        </a:lnSpc>
                        <a:spcAft>
                          <a:spcPts val="0"/>
                        </a:spcAft>
                      </a:pPr>
                      <a:r>
                        <a:rPr lang="en-US" sz="2800" kern="1200" dirty="0">
                          <a:effectLst/>
                          <a:latin typeface="Times New Roman" panose="02020603050405020304" pitchFamily="18" charset="0"/>
                          <a:cs typeface="Times New Roman" panose="02020603050405020304" pitchFamily="18" charset="0"/>
                        </a:rPr>
                        <a:t> </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hMerge="1">
                  <a:txBody>
                    <a:bodyPr/>
                    <a:lstStyle/>
                    <a:p>
                      <a:endParaRPr lang="en-CA"/>
                    </a:p>
                  </a:txBody>
                  <a:tcPr/>
                </a:tc>
                <a:tc hMerge="1">
                  <a:txBody>
                    <a:bodyPr/>
                    <a:lstStyle/>
                    <a:p>
                      <a:endParaRPr lang="en-CA"/>
                    </a:p>
                  </a:txBody>
                  <a:tcPr/>
                </a:tc>
              </a:tr>
              <a:tr h="586994">
                <a:tc>
                  <a:txBody>
                    <a:bodyPr/>
                    <a:lstStyle/>
                    <a:p>
                      <a:pPr algn="ctr">
                        <a:lnSpc>
                          <a:spcPts val="1270"/>
                        </a:lnSpc>
                        <a:spcAft>
                          <a:spcPts val="0"/>
                        </a:spcAft>
                      </a:pPr>
                      <a:r>
                        <a:rPr lang="en-US" sz="2800" kern="1200">
                          <a:effectLst/>
                        </a:rPr>
                        <a:t> </a:t>
                      </a:r>
                      <a:endParaRPr lang="en-CA" sz="2800">
                        <a:effectLst/>
                        <a:latin typeface="Calibri"/>
                        <a:ea typeface="Calibri"/>
                        <a:cs typeface="Times New Roman"/>
                      </a:endParaRPr>
                    </a:p>
                  </a:txBody>
                  <a:tcPr marL="33002" marR="33002" marT="0" marB="0"/>
                </a:tc>
                <a:tc>
                  <a:txBody>
                    <a:bodyPr/>
                    <a:lstStyle/>
                    <a:p>
                      <a:pPr algn="ctr">
                        <a:lnSpc>
                          <a:spcPts val="1270"/>
                        </a:lnSpc>
                        <a:spcAft>
                          <a:spcPts val="0"/>
                        </a:spcAft>
                      </a:pPr>
                      <a:r>
                        <a:rPr lang="en-US" sz="2800" b="1" kern="1200" dirty="0">
                          <a:effectLst/>
                          <a:latin typeface="Times New Roman" panose="02020603050405020304" pitchFamily="18" charset="0"/>
                          <a:cs typeface="Times New Roman" panose="02020603050405020304" pitchFamily="18" charset="0"/>
                        </a:rPr>
                        <a:t>Agreement </a:t>
                      </a:r>
                      <a:endParaRPr lang="en-CA" sz="2800" b="1"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ctr">
                        <a:lnSpc>
                          <a:spcPts val="1270"/>
                        </a:lnSpc>
                        <a:spcAft>
                          <a:spcPts val="0"/>
                        </a:spcAft>
                      </a:pPr>
                      <a:r>
                        <a:rPr lang="en-US" sz="2800" b="1" kern="1200" dirty="0">
                          <a:effectLst/>
                          <a:latin typeface="Times New Roman" panose="02020603050405020304" pitchFamily="18" charset="0"/>
                          <a:cs typeface="Times New Roman" panose="02020603050405020304" pitchFamily="18" charset="0"/>
                        </a:rPr>
                        <a:t>Importance</a:t>
                      </a:r>
                      <a:endParaRPr lang="en-CA" sz="2800" b="1"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848741">
                <a:tc rowSpan="6">
                  <a:txBody>
                    <a:bodyPr/>
                    <a:lstStyle/>
                    <a:p>
                      <a:pPr marL="71755" marR="71755" algn="ctr">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Undergraduate</a:t>
                      </a:r>
                      <a:endParaRPr lang="en-CA" sz="2800" dirty="0">
                        <a:effectLst/>
                        <a:latin typeface="Times New Roman" panose="02020603050405020304" pitchFamily="18" charset="0"/>
                        <a:cs typeface="Times New Roman" panose="02020603050405020304" pitchFamily="18" charset="0"/>
                      </a:endParaRPr>
                    </a:p>
                    <a:p>
                      <a:pPr marL="71755" marR="71755" algn="ctr">
                        <a:lnSpc>
                          <a:spcPts val="1270"/>
                        </a:lnSpc>
                        <a:spcAft>
                          <a:spcPts val="0"/>
                        </a:spcAft>
                      </a:pPr>
                      <a:r>
                        <a:rPr lang="en-US" sz="2800" kern="1200" dirty="0">
                          <a:effectLst/>
                          <a:latin typeface="Times New Roman" panose="02020603050405020304" pitchFamily="18" charset="0"/>
                          <a:cs typeface="Times New Roman" panose="02020603050405020304" pitchFamily="18" charset="0"/>
                        </a:rPr>
                        <a:t>Students</a:t>
                      </a:r>
                      <a:endParaRPr lang="en-CA" sz="2800" dirty="0">
                        <a:effectLst/>
                        <a:latin typeface="Times New Roman" panose="02020603050405020304" pitchFamily="18" charset="0"/>
                        <a:cs typeface="Times New Roman" panose="02020603050405020304" pitchFamily="18" charset="0"/>
                      </a:endParaRPr>
                    </a:p>
                    <a:p>
                      <a:pPr marL="71755" marR="71755" algn="ctr">
                        <a:lnSpc>
                          <a:spcPct val="115000"/>
                        </a:lnSpc>
                        <a:spcAft>
                          <a:spcPts val="0"/>
                        </a:spcAft>
                      </a:pPr>
                      <a:r>
                        <a:rPr lang="en-CA" sz="2800" dirty="0">
                          <a:effectLst/>
                          <a:latin typeface="Times New Roman" panose="02020603050405020304" pitchFamily="18" charset="0"/>
                          <a:cs typeface="Times New Roman" panose="02020603050405020304" pitchFamily="18" charset="0"/>
                        </a:rPr>
                        <a:t> </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vert="vert270"/>
                </a:tc>
                <a:tc>
                  <a:txBody>
                    <a:bodyPr/>
                    <a:lstStyle/>
                    <a:p>
                      <a:pPr marL="514350" indent="-514350" algn="l">
                        <a:lnSpc>
                          <a:spcPct val="100000"/>
                        </a:lnSpc>
                        <a:spcBef>
                          <a:spcPts val="0"/>
                        </a:spcBef>
                        <a:spcAft>
                          <a:spcPts val="0"/>
                        </a:spcAft>
                        <a:buAutoNum type="arabicParenR"/>
                      </a:pPr>
                      <a:r>
                        <a:rPr lang="en-US" sz="2800" kern="1200" dirty="0" smtClean="0">
                          <a:effectLst/>
                          <a:latin typeface="Times New Roman" panose="02020603050405020304" pitchFamily="18" charset="0"/>
                          <a:cs typeface="Times New Roman" panose="02020603050405020304" pitchFamily="18" charset="0"/>
                        </a:rPr>
                        <a:t>Accessing </a:t>
                      </a:r>
                    </a:p>
                    <a:p>
                      <a:pPr marL="0" indent="0" algn="l">
                        <a:lnSpc>
                          <a:spcPct val="100000"/>
                        </a:lnSpc>
                        <a:spcBef>
                          <a:spcPts val="0"/>
                        </a:spcBef>
                        <a:spcAft>
                          <a:spcPts val="0"/>
                        </a:spcAft>
                        <a:buNone/>
                      </a:pPr>
                      <a:r>
                        <a:rPr lang="en-US" sz="2800" kern="1200" dirty="0" smtClean="0">
                          <a:effectLst/>
                          <a:latin typeface="Times New Roman" panose="02020603050405020304" pitchFamily="18" charset="0"/>
                          <a:cs typeface="Times New Roman" panose="02020603050405020304" pitchFamily="18" charset="0"/>
                        </a:rPr>
                        <a:t>Infrastructure </a:t>
                      </a:r>
                      <a:r>
                        <a:rPr lang="en-US" sz="2800" kern="1200" dirty="0">
                          <a:effectLst/>
                          <a:latin typeface="Times New Roman" panose="02020603050405020304" pitchFamily="18" charset="0"/>
                          <a:cs typeface="Times New Roman" panose="02020603050405020304" pitchFamily="18" charset="0"/>
                        </a:rPr>
                        <a:t>(3.70)</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marL="514350" indent="-514350" algn="r">
                        <a:lnSpc>
                          <a:spcPct val="100000"/>
                        </a:lnSpc>
                        <a:spcBef>
                          <a:spcPts val="0"/>
                        </a:spcBef>
                        <a:spcAft>
                          <a:spcPts val="0"/>
                        </a:spcAft>
                        <a:buAutoNum type="arabicParenR"/>
                      </a:pPr>
                      <a:r>
                        <a:rPr lang="en-US" sz="2800" kern="1200" dirty="0" smtClean="0">
                          <a:effectLst/>
                          <a:latin typeface="Times New Roman" panose="02020603050405020304" pitchFamily="18" charset="0"/>
                          <a:cs typeface="Times New Roman" panose="02020603050405020304" pitchFamily="18" charset="0"/>
                        </a:rPr>
                        <a:t>Prioritizing </a:t>
                      </a:r>
                      <a:r>
                        <a:rPr lang="en-US" sz="2800" kern="1200" dirty="0">
                          <a:effectLst/>
                          <a:latin typeface="Times New Roman" panose="02020603050405020304" pitchFamily="18" charset="0"/>
                          <a:cs typeface="Times New Roman" panose="02020603050405020304" pitchFamily="18" charset="0"/>
                        </a:rPr>
                        <a:t>effective </a:t>
                      </a:r>
                      <a:endParaRPr lang="en-US" sz="2800" kern="1200" dirty="0" smtClean="0">
                        <a:effectLst/>
                        <a:latin typeface="Times New Roman" panose="02020603050405020304" pitchFamily="18" charset="0"/>
                        <a:cs typeface="Times New Roman" panose="02020603050405020304" pitchFamily="18" charset="0"/>
                      </a:endParaRPr>
                    </a:p>
                    <a:p>
                      <a:pPr marL="0" indent="0" algn="r">
                        <a:lnSpc>
                          <a:spcPct val="100000"/>
                        </a:lnSpc>
                        <a:spcBef>
                          <a:spcPts val="0"/>
                        </a:spcBef>
                        <a:spcAft>
                          <a:spcPts val="0"/>
                        </a:spcAft>
                        <a:buNone/>
                      </a:pPr>
                      <a:r>
                        <a:rPr lang="en-US" sz="2800" kern="1200" dirty="0" smtClean="0">
                          <a:effectLst/>
                          <a:latin typeface="Times New Roman" panose="02020603050405020304" pitchFamily="18" charset="0"/>
                          <a:cs typeface="Times New Roman" panose="02020603050405020304" pitchFamily="18" charset="0"/>
                        </a:rPr>
                        <a:t>teaching </a:t>
                      </a:r>
                      <a:r>
                        <a:rPr lang="en-US" sz="2800" kern="1200" dirty="0">
                          <a:effectLst/>
                          <a:latin typeface="Times New Roman" panose="02020603050405020304" pitchFamily="18" charset="0"/>
                          <a:cs typeface="Times New Roman" panose="02020603050405020304" pitchFamily="18" charset="0"/>
                        </a:rPr>
                        <a:t>(4.44)</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301228">
                <a:tc vMerge="1">
                  <a:txBody>
                    <a:bodyPr/>
                    <a:lstStyle/>
                    <a:p>
                      <a:endParaRPr lang="en-CA"/>
                    </a:p>
                  </a:txBody>
                  <a:tcPr/>
                </a:tc>
                <a:tc>
                  <a:txBody>
                    <a:bodyPr/>
                    <a:lstStyle/>
                    <a:p>
                      <a:pPr algn="l">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2)  Recognizing effective teaching (3.69)</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2)  Accessing infrastructure (4.32)</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301228">
                <a:tc vMerge="1">
                  <a:txBody>
                    <a:bodyPr/>
                    <a:lstStyle/>
                    <a:p>
                      <a:endParaRPr lang="en-CA"/>
                    </a:p>
                  </a:txBody>
                  <a:tcPr/>
                </a:tc>
                <a:tc>
                  <a:txBody>
                    <a:bodyPr/>
                    <a:lstStyle/>
                    <a:p>
                      <a:pPr algn="l">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3)  Implementing effective Teaching (3.21)</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3)  Implementing effective teaching (4.30)</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311944">
                <a:tc vMerge="1">
                  <a:txBody>
                    <a:bodyPr/>
                    <a:lstStyle/>
                    <a:p>
                      <a:endParaRPr lang="en-CA"/>
                    </a:p>
                  </a:txBody>
                  <a:tcPr/>
                </a:tc>
                <a:tc>
                  <a:txBody>
                    <a:bodyPr/>
                    <a:lstStyle/>
                    <a:p>
                      <a:pPr algn="l">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4)  Broad involvement around teaching (2.96)</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4)  Providing feedback on teaching (4.24)</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291308">
                <a:tc vMerge="1">
                  <a:txBody>
                    <a:bodyPr/>
                    <a:lstStyle/>
                    <a:p>
                      <a:endParaRPr lang="en-CA"/>
                    </a:p>
                  </a:txBody>
                  <a:tcPr/>
                </a:tc>
                <a:tc>
                  <a:txBody>
                    <a:bodyPr/>
                    <a:lstStyle/>
                    <a:p>
                      <a:pPr algn="r">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  </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5)  Broad involvement around teaching (3.76)</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r h="301228">
                <a:tc vMerge="1">
                  <a:txBody>
                    <a:bodyPr/>
                    <a:lstStyle/>
                    <a:p>
                      <a:endParaRPr lang="en-CA"/>
                    </a:p>
                  </a:txBody>
                  <a:tcPr/>
                </a:tc>
                <a:tc>
                  <a:txBody>
                    <a:bodyPr/>
                    <a:lstStyle/>
                    <a:p>
                      <a:pPr algn="r">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  </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c>
                  <a:txBody>
                    <a:bodyPr/>
                    <a:lstStyle/>
                    <a:p>
                      <a:pPr algn="r">
                        <a:lnSpc>
                          <a:spcPct val="100000"/>
                        </a:lnSpc>
                        <a:spcBef>
                          <a:spcPts val="0"/>
                        </a:spcBef>
                        <a:spcAft>
                          <a:spcPts val="0"/>
                        </a:spcAft>
                      </a:pPr>
                      <a:r>
                        <a:rPr lang="en-US" sz="2800" kern="1200" dirty="0">
                          <a:effectLst/>
                          <a:latin typeface="Times New Roman" panose="02020603050405020304" pitchFamily="18" charset="0"/>
                          <a:cs typeface="Times New Roman" panose="02020603050405020304" pitchFamily="18" charset="0"/>
                        </a:rPr>
                        <a:t>6)  Recognizing effective teaching (3.66)</a:t>
                      </a:r>
                      <a:endParaRPr lang="en-CA" sz="2800" dirty="0">
                        <a:effectLst/>
                        <a:latin typeface="Times New Roman" panose="02020603050405020304" pitchFamily="18" charset="0"/>
                        <a:ea typeface="Calibri"/>
                        <a:cs typeface="Times New Roman" panose="02020603050405020304" pitchFamily="18" charset="0"/>
                      </a:endParaRPr>
                    </a:p>
                  </a:txBody>
                  <a:tcPr marL="33002" marR="33002" marT="0" marB="0" anchor="ctr"/>
                </a:tc>
              </a:tr>
            </a:tbl>
          </a:graphicData>
        </a:graphic>
      </p:graphicFrame>
    </p:spTree>
    <p:extLst>
      <p:ext uri="{BB962C8B-B14F-4D97-AF65-F5344CB8AC3E}">
        <p14:creationId xmlns:p14="http://schemas.microsoft.com/office/powerpoint/2010/main" val="266794662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6781800" cy="838200"/>
          </a:xfrm>
        </p:spPr>
        <p:txBody>
          <a:bodyPr>
            <a:noAutofit/>
          </a:bodyPr>
          <a:lstStyle/>
          <a:p>
            <a:pPr lvl="0"/>
            <a:r>
              <a:rPr lang="en-US" sz="3600" dirty="0">
                <a:solidFill>
                  <a:schemeClr val="accent2">
                    <a:lumMod val="50000"/>
                  </a:schemeClr>
                </a:solidFill>
              </a:rPr>
              <a:t>Pilot Study </a:t>
            </a:r>
            <a:r>
              <a:rPr lang="en-US" sz="3600" dirty="0" smtClean="0">
                <a:solidFill>
                  <a:schemeClr val="accent2">
                    <a:lumMod val="50000"/>
                  </a:schemeClr>
                </a:solidFill>
              </a:rPr>
              <a:t>Qualitative Results</a:t>
            </a:r>
            <a:endParaRPr lang="en-US" sz="3600" dirty="0">
              <a:solidFill>
                <a:schemeClr val="accent2">
                  <a:lumMod val="50000"/>
                </a:schemeClr>
              </a:solidFill>
              <a:latin typeface="+mn-lt"/>
            </a:endParaRPr>
          </a:p>
        </p:txBody>
      </p:sp>
      <p:sp>
        <p:nvSpPr>
          <p:cNvPr id="4" name="Text Placeholder 3"/>
          <p:cNvSpPr>
            <a:spLocks noGrp="1"/>
          </p:cNvSpPr>
          <p:nvPr>
            <p:ph type="body" idx="1"/>
          </p:nvPr>
        </p:nvSpPr>
        <p:spPr>
          <a:xfrm>
            <a:off x="533400" y="2332038"/>
            <a:ext cx="3657600" cy="639762"/>
          </a:xfrm>
        </p:spPr>
        <p:txBody>
          <a:bodyPr/>
          <a:lstStyle/>
          <a:p>
            <a:r>
              <a:rPr lang="en-CA" u="sng" dirty="0" smtClean="0">
                <a:solidFill>
                  <a:schemeClr val="tx1"/>
                </a:solidFill>
              </a:rPr>
              <a:t>Students:</a:t>
            </a:r>
            <a:endParaRPr lang="en-CA" u="sng" dirty="0">
              <a:solidFill>
                <a:schemeClr val="tx1"/>
              </a:solidFill>
            </a:endParaRPr>
          </a:p>
        </p:txBody>
      </p:sp>
      <p:sp>
        <p:nvSpPr>
          <p:cNvPr id="5" name="Content Placeholder 4"/>
          <p:cNvSpPr>
            <a:spLocks noGrp="1"/>
          </p:cNvSpPr>
          <p:nvPr>
            <p:ph sz="half" idx="2"/>
          </p:nvPr>
        </p:nvSpPr>
        <p:spPr>
          <a:xfrm>
            <a:off x="533400" y="2971800"/>
            <a:ext cx="4648200" cy="3048000"/>
          </a:xfrm>
        </p:spPr>
        <p:txBody>
          <a:bodyPr>
            <a:noAutofit/>
          </a:bodyPr>
          <a:lstStyle/>
          <a:p>
            <a:pPr marL="342900" indent="-342900"/>
            <a:r>
              <a:rPr lang="en-CA" sz="2200" dirty="0">
                <a:solidFill>
                  <a:schemeClr val="tx1"/>
                </a:solidFill>
              </a:rPr>
              <a:t>Current and supported best practices</a:t>
            </a:r>
          </a:p>
          <a:p>
            <a:pPr marL="342900" indent="-342900"/>
            <a:r>
              <a:rPr lang="en-CA" sz="2200" dirty="0">
                <a:solidFill>
                  <a:schemeClr val="tx1"/>
                </a:solidFill>
              </a:rPr>
              <a:t>Professors’ behaviour</a:t>
            </a:r>
          </a:p>
          <a:p>
            <a:pPr marL="342900" indent="-342900"/>
            <a:r>
              <a:rPr lang="en-CA" sz="2200" dirty="0">
                <a:solidFill>
                  <a:schemeClr val="tx1"/>
                </a:solidFill>
              </a:rPr>
              <a:t>Passion</a:t>
            </a:r>
          </a:p>
          <a:p>
            <a:pPr marL="342900" indent="-342900"/>
            <a:r>
              <a:rPr lang="en-CA" sz="2200" dirty="0">
                <a:solidFill>
                  <a:schemeClr val="tx1"/>
                </a:solidFill>
              </a:rPr>
              <a:t>Teacher accessibility</a:t>
            </a:r>
          </a:p>
          <a:p>
            <a:pPr marL="342900" indent="-342900"/>
            <a:r>
              <a:rPr lang="en-CA" sz="2200" dirty="0">
                <a:solidFill>
                  <a:schemeClr val="tx1"/>
                </a:solidFill>
              </a:rPr>
              <a:t>Valid assessment tools</a:t>
            </a:r>
          </a:p>
          <a:p>
            <a:pPr marL="342900" indent="-342900"/>
            <a:r>
              <a:rPr lang="en-CA" sz="2200" dirty="0">
                <a:solidFill>
                  <a:schemeClr val="tx1"/>
                </a:solidFill>
              </a:rPr>
              <a:t>Implementation of student feedback</a:t>
            </a:r>
          </a:p>
          <a:p>
            <a:pPr marL="342900" indent="-342900"/>
            <a:r>
              <a:rPr lang="en-CA" sz="2200" dirty="0">
                <a:solidFill>
                  <a:schemeClr val="tx1"/>
                </a:solidFill>
              </a:rPr>
              <a:t>Promotional incentives for teaching</a:t>
            </a:r>
          </a:p>
          <a:p>
            <a:endParaRPr lang="en-CA" sz="2200" dirty="0">
              <a:solidFill>
                <a:schemeClr val="tx1"/>
              </a:solidFill>
            </a:endParaRPr>
          </a:p>
        </p:txBody>
      </p:sp>
      <p:sp>
        <p:nvSpPr>
          <p:cNvPr id="7" name="Text Placeholder 6"/>
          <p:cNvSpPr>
            <a:spLocks noGrp="1"/>
          </p:cNvSpPr>
          <p:nvPr>
            <p:ph type="body" sz="quarter" idx="3"/>
          </p:nvPr>
        </p:nvSpPr>
        <p:spPr>
          <a:xfrm>
            <a:off x="4953000" y="2332038"/>
            <a:ext cx="3657600" cy="639762"/>
          </a:xfrm>
        </p:spPr>
        <p:txBody>
          <a:bodyPr/>
          <a:lstStyle/>
          <a:p>
            <a:r>
              <a:rPr lang="en-CA" u="sng" dirty="0" smtClean="0">
                <a:solidFill>
                  <a:schemeClr val="tx1"/>
                </a:solidFill>
              </a:rPr>
              <a:t>Faculty:</a:t>
            </a:r>
            <a:endParaRPr lang="en-CA" u="sng" dirty="0">
              <a:solidFill>
                <a:schemeClr val="tx1"/>
              </a:solidFill>
            </a:endParaRPr>
          </a:p>
        </p:txBody>
      </p:sp>
      <p:sp>
        <p:nvSpPr>
          <p:cNvPr id="8" name="Content Placeholder 7"/>
          <p:cNvSpPr>
            <a:spLocks noGrp="1"/>
          </p:cNvSpPr>
          <p:nvPr>
            <p:ph sz="quarter" idx="4"/>
          </p:nvPr>
        </p:nvSpPr>
        <p:spPr>
          <a:xfrm>
            <a:off x="5029200" y="2971800"/>
            <a:ext cx="3657600" cy="3048000"/>
          </a:xfrm>
        </p:spPr>
        <p:txBody>
          <a:bodyPr>
            <a:normAutofit/>
          </a:bodyPr>
          <a:lstStyle/>
          <a:p>
            <a:r>
              <a:rPr lang="en-CA" sz="2200" dirty="0" smtClean="0">
                <a:solidFill>
                  <a:schemeClr val="tx1"/>
                </a:solidFill>
              </a:rPr>
              <a:t>Support for teaching</a:t>
            </a:r>
          </a:p>
          <a:p>
            <a:r>
              <a:rPr lang="en-CA" sz="2200" dirty="0" smtClean="0">
                <a:solidFill>
                  <a:schemeClr val="tx1"/>
                </a:solidFill>
              </a:rPr>
              <a:t>Infrastructure</a:t>
            </a:r>
          </a:p>
          <a:p>
            <a:r>
              <a:rPr lang="en-CA" sz="2200" dirty="0" smtClean="0">
                <a:solidFill>
                  <a:schemeClr val="tx1"/>
                </a:solidFill>
              </a:rPr>
              <a:t>Research above teaching</a:t>
            </a:r>
          </a:p>
          <a:p>
            <a:r>
              <a:rPr lang="en-CA" sz="2200" dirty="0" smtClean="0">
                <a:solidFill>
                  <a:schemeClr val="tx1"/>
                </a:solidFill>
              </a:rPr>
              <a:t>Teaching evaluations</a:t>
            </a:r>
          </a:p>
          <a:p>
            <a:endParaRPr lang="en-CA" sz="2200" dirty="0" smtClean="0">
              <a:solidFill>
                <a:schemeClr val="tx1"/>
              </a:solidFill>
            </a:endParaRPr>
          </a:p>
          <a:p>
            <a:endParaRPr lang="en-CA" sz="2200" dirty="0">
              <a:solidFill>
                <a:schemeClr val="tx1"/>
              </a:solidFill>
            </a:endParaRPr>
          </a:p>
        </p:txBody>
      </p:sp>
      <p:sp>
        <p:nvSpPr>
          <p:cNvPr id="3" name="Slide Number Placeholder 2"/>
          <p:cNvSpPr>
            <a:spLocks noGrp="1"/>
          </p:cNvSpPr>
          <p:nvPr>
            <p:ph type="sldNum" sz="quarter" idx="12"/>
          </p:nvPr>
        </p:nvSpPr>
        <p:spPr/>
        <p:txBody>
          <a:bodyPr/>
          <a:lstStyle/>
          <a:p>
            <a:fld id="{F58E02A8-E497-47EF-BA34-DFA3D799B6A2}" type="slidenum">
              <a:rPr lang="en-US" smtClean="0"/>
              <a:pPr/>
              <a:t>22</a:t>
            </a:fld>
            <a:endParaRPr lang="en-US" dirty="0"/>
          </a:p>
        </p:txBody>
      </p:sp>
      <p:sp>
        <p:nvSpPr>
          <p:cNvPr id="6" name="Rectangle 5"/>
          <p:cNvSpPr/>
          <p:nvPr/>
        </p:nvSpPr>
        <p:spPr>
          <a:xfrm>
            <a:off x="152400" y="1215992"/>
            <a:ext cx="8830377" cy="954107"/>
          </a:xfrm>
          <a:prstGeom prst="rect">
            <a:avLst/>
          </a:prstGeom>
        </p:spPr>
        <p:txBody>
          <a:bodyPr wrap="square">
            <a:spAutoFit/>
          </a:bodyPr>
          <a:lstStyle/>
          <a:p>
            <a:endParaRPr lang="en-CA" sz="2800" dirty="0" smtClean="0"/>
          </a:p>
          <a:p>
            <a:r>
              <a:rPr lang="en-CA" sz="2800" dirty="0" smtClean="0"/>
              <a:t>Noted indicators of a teaching culture that values teaching:</a:t>
            </a:r>
          </a:p>
        </p:txBody>
      </p:sp>
    </p:spTree>
    <p:extLst>
      <p:ext uri="{BB962C8B-B14F-4D97-AF65-F5344CB8AC3E}">
        <p14:creationId xmlns:p14="http://schemas.microsoft.com/office/powerpoint/2010/main" val="35168826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5"/>
            <a:ext cx="7086600" cy="762000"/>
          </a:xfrm>
        </p:spPr>
        <p:txBody>
          <a:bodyPr>
            <a:noAutofit/>
          </a:bodyPr>
          <a:lstStyle/>
          <a:p>
            <a:r>
              <a:rPr lang="en-US" dirty="0" smtClean="0">
                <a:solidFill>
                  <a:schemeClr val="accent1"/>
                </a:solidFill>
                <a:latin typeface="Times New Roman" panose="02020603050405020304" pitchFamily="18" charset="0"/>
                <a:cs typeface="Times New Roman" panose="02020603050405020304" pitchFamily="18" charset="0"/>
              </a:rPr>
              <a:t>Next Steps…</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5575" y="1066800"/>
            <a:ext cx="8836025" cy="5105399"/>
          </a:xfrm>
        </p:spPr>
        <p:txBody>
          <a:bodyPr>
            <a:normAutofit lnSpcReduction="10000"/>
          </a:bodyPr>
          <a:lstStyle/>
          <a:p>
            <a:pPr marL="0" indent="0" algn="ctr">
              <a:buClr>
                <a:srgbClr val="C00000"/>
              </a:buClr>
              <a:buNone/>
            </a:pPr>
            <a:r>
              <a:rPr lang="en-US" sz="3200" b="1" dirty="0" smtClean="0">
                <a:solidFill>
                  <a:srgbClr val="7030A0"/>
                </a:solidFill>
                <a:latin typeface="Times New Roman" panose="02020603050405020304" pitchFamily="18" charset="0"/>
                <a:cs typeface="Times New Roman" panose="02020603050405020304" pitchFamily="18" charset="0"/>
              </a:rPr>
              <a:t>TCPS</a:t>
            </a:r>
            <a:r>
              <a:rPr lang="en-US" b="1" dirty="0" smtClean="0">
                <a:solidFill>
                  <a:schemeClr val="tx1"/>
                </a:solidFill>
                <a:latin typeface="Times New Roman" panose="02020603050405020304" pitchFamily="18" charset="0"/>
                <a:cs typeface="Times New Roman" panose="02020603050405020304" pitchFamily="18" charset="0"/>
              </a:rPr>
              <a:t> </a:t>
            </a:r>
          </a:p>
          <a:p>
            <a:pPr>
              <a:buClr>
                <a:srgbClr val="C00000"/>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Revise levers as well as survey items</a:t>
            </a:r>
          </a:p>
          <a:p>
            <a:pPr>
              <a:buClr>
                <a:srgbClr val="C00000"/>
              </a:buClr>
              <a:buFont typeface="Wingdings" panose="05000000000000000000" pitchFamily="2" charset="2"/>
              <a:buChar char="ü"/>
            </a:pPr>
            <a:endParaRPr lang="en-US" sz="6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endParaRPr lang="en-US" sz="600" dirty="0" smtClean="0">
              <a:solidFill>
                <a:schemeClr val="tx1"/>
              </a:solidFill>
              <a:latin typeface="Times New Roman" panose="02020603050405020304" pitchFamily="18" charset="0"/>
              <a:cs typeface="Times New Roman" panose="02020603050405020304" pitchFamily="18" charset="0"/>
            </a:endParaRPr>
          </a:p>
          <a:p>
            <a:pPr lvl="1">
              <a:buClr>
                <a:srgbClr val="0E3EFF"/>
              </a:buClr>
              <a:buFont typeface="Wingdings" panose="05000000000000000000" pitchFamily="2" charset="2"/>
              <a:buChar char="ü"/>
            </a:pPr>
            <a:r>
              <a:rPr lang="en-US"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For example, separate 1st lever “</a:t>
            </a:r>
            <a:r>
              <a:rPr lang="en-CA" sz="2800" dirty="0">
                <a:solidFill>
                  <a:schemeClr val="tx1"/>
                </a:solidFill>
                <a:latin typeface="Times New Roman" panose="02020603050405020304" pitchFamily="18" charset="0"/>
                <a:cs typeface="Times New Roman" panose="02020603050405020304" pitchFamily="18" charset="0"/>
              </a:rPr>
              <a:t>Teaching is recognized in institutional strategic initiatives &amp; </a:t>
            </a:r>
            <a:r>
              <a:rPr lang="en-CA" sz="2800" dirty="0" smtClean="0">
                <a:solidFill>
                  <a:schemeClr val="tx1"/>
                </a:solidFill>
                <a:latin typeface="Times New Roman" panose="02020603050405020304" pitchFamily="18" charset="0"/>
                <a:cs typeface="Times New Roman" panose="02020603050405020304" pitchFamily="18" charset="0"/>
              </a:rPr>
              <a:t>practices”</a:t>
            </a:r>
            <a:r>
              <a:rPr lang="en-CA" sz="2800" b="1" dirty="0" smtClean="0">
                <a:solidFill>
                  <a:srgbClr val="0E3EFF"/>
                </a:solidFill>
                <a:latin typeface="Times New Roman" panose="02020603050405020304" pitchFamily="18" charset="0"/>
                <a:cs typeface="Times New Roman" panose="02020603050405020304" pitchFamily="18" charset="0"/>
              </a:rPr>
              <a:t> </a:t>
            </a:r>
            <a:r>
              <a:rPr lang="en-CA" sz="2800" dirty="0" smtClean="0">
                <a:solidFill>
                  <a:schemeClr val="tx1"/>
                </a:solidFill>
                <a:latin typeface="Times New Roman" panose="02020603050405020304" pitchFamily="18" charset="0"/>
                <a:cs typeface="Times New Roman" panose="02020603050405020304" pitchFamily="18" charset="0"/>
              </a:rPr>
              <a:t>into</a:t>
            </a:r>
            <a:endParaRPr lang="en-CA" sz="400" dirty="0" smtClean="0">
              <a:solidFill>
                <a:schemeClr val="tx1"/>
              </a:solidFill>
              <a:latin typeface="Times New Roman" panose="02020603050405020304" pitchFamily="18" charset="0"/>
              <a:cs typeface="Times New Roman" panose="02020603050405020304" pitchFamily="18" charset="0"/>
            </a:endParaRPr>
          </a:p>
          <a:p>
            <a:pPr lvl="1">
              <a:buClr>
                <a:srgbClr val="0E3EFF"/>
              </a:buClr>
              <a:buFont typeface="Wingdings" panose="05000000000000000000" pitchFamily="2" charset="2"/>
              <a:buChar char="ü"/>
            </a:pPr>
            <a:endParaRPr lang="en-CA" sz="400" dirty="0" smtClean="0">
              <a:solidFill>
                <a:schemeClr val="tx1"/>
              </a:solidFill>
              <a:latin typeface="Times New Roman" panose="02020603050405020304" pitchFamily="18" charset="0"/>
              <a:cs typeface="Times New Roman" panose="02020603050405020304" pitchFamily="18" charset="0"/>
            </a:endParaRPr>
          </a:p>
          <a:p>
            <a:pPr lvl="1">
              <a:buClr>
                <a:srgbClr val="0E3EFF"/>
              </a:buClr>
              <a:buFont typeface="Wingdings" panose="05000000000000000000" pitchFamily="2" charset="2"/>
              <a:buChar char="ü"/>
            </a:pPr>
            <a:endParaRPr lang="en-CA" sz="400" dirty="0">
              <a:solidFill>
                <a:schemeClr val="tx1"/>
              </a:solidFill>
              <a:latin typeface="Times New Roman" panose="02020603050405020304" pitchFamily="18" charset="0"/>
              <a:cs typeface="Times New Roman" panose="02020603050405020304" pitchFamily="18" charset="0"/>
            </a:endParaRPr>
          </a:p>
          <a:p>
            <a:pPr marL="594360" lvl="2" indent="0">
              <a:buClr>
                <a:srgbClr val="0E3EFF"/>
              </a:buClr>
              <a:buNone/>
            </a:pPr>
            <a:r>
              <a:rPr lang="en-CA" sz="2800" dirty="0" smtClean="0">
                <a:solidFill>
                  <a:schemeClr val="tx1"/>
                </a:solidFill>
                <a:latin typeface="Times New Roman" panose="02020603050405020304" pitchFamily="18" charset="0"/>
                <a:cs typeface="Times New Roman" panose="02020603050405020304" pitchFamily="18" charset="0"/>
              </a:rPr>
              <a:t>“</a:t>
            </a:r>
            <a:r>
              <a:rPr lang="en-US" sz="2800" dirty="0" smtClean="0">
                <a:solidFill>
                  <a:schemeClr val="tx1"/>
                </a:solidFill>
                <a:latin typeface="Times New Roman" panose="02020603050405020304" pitchFamily="18" charset="0"/>
                <a:cs typeface="Times New Roman" panose="02020603050405020304" pitchFamily="18" charset="0"/>
              </a:rPr>
              <a:t>Institutional </a:t>
            </a:r>
            <a:r>
              <a:rPr lang="en-US" sz="2800" dirty="0">
                <a:solidFill>
                  <a:schemeClr val="tx1"/>
                </a:solidFill>
                <a:latin typeface="Times New Roman" panose="02020603050405020304" pitchFamily="18" charset="0"/>
                <a:cs typeface="Times New Roman" panose="02020603050405020304" pitchFamily="18" charset="0"/>
              </a:rPr>
              <a:t>strategic initiatives &amp; practices prioritize effective </a:t>
            </a:r>
            <a:r>
              <a:rPr lang="en-US" sz="2800" dirty="0" smtClean="0">
                <a:solidFill>
                  <a:schemeClr val="tx1"/>
                </a:solidFill>
                <a:latin typeface="Times New Roman" panose="02020603050405020304" pitchFamily="18" charset="0"/>
                <a:cs typeface="Times New Roman" panose="02020603050405020304" pitchFamily="18" charset="0"/>
              </a:rPr>
              <a:t>teaching” </a:t>
            </a:r>
            <a:r>
              <a:rPr lang="en-US" sz="2800" i="1" dirty="0" smtClean="0">
                <a:solidFill>
                  <a:schemeClr val="tx1"/>
                </a:solidFill>
                <a:latin typeface="Times New Roman" panose="02020603050405020304" pitchFamily="18" charset="0"/>
                <a:cs typeface="Times New Roman" panose="02020603050405020304" pitchFamily="18" charset="0"/>
              </a:rPr>
              <a:t>and</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Effective teaching is recognized and </a:t>
            </a:r>
            <a:r>
              <a:rPr lang="en-US" sz="2800" dirty="0" smtClean="0">
                <a:solidFill>
                  <a:schemeClr val="tx1"/>
                </a:solidFill>
                <a:latin typeface="Times New Roman" panose="02020603050405020304" pitchFamily="18" charset="0"/>
                <a:cs typeface="Times New Roman" panose="02020603050405020304" pitchFamily="18" charset="0"/>
              </a:rPr>
              <a:t>rewarded” </a:t>
            </a:r>
          </a:p>
          <a:p>
            <a:pPr marL="0" indent="0">
              <a:buClr>
                <a:srgbClr val="0E3EFF"/>
              </a:buClr>
              <a:buNone/>
            </a:pPr>
            <a:endParaRPr lang="en-US" sz="600" dirty="0" smtClean="0">
              <a:solidFill>
                <a:schemeClr val="tx1"/>
              </a:solidFill>
              <a:latin typeface="Times New Roman" panose="02020603050405020304" pitchFamily="18" charset="0"/>
              <a:cs typeface="Times New Roman" panose="02020603050405020304" pitchFamily="18" charset="0"/>
            </a:endParaRPr>
          </a:p>
          <a:p>
            <a:pPr marL="0" indent="0">
              <a:buClr>
                <a:srgbClr val="0E3EFF"/>
              </a:buClr>
              <a:buNone/>
            </a:pPr>
            <a:endParaRPr lang="en-US" sz="600" dirty="0" smtClean="0">
              <a:solidFill>
                <a:schemeClr val="tx1"/>
              </a:solidFill>
              <a:latin typeface="Times New Roman" panose="02020603050405020304" pitchFamily="18" charset="0"/>
              <a:cs typeface="Times New Roman" panose="02020603050405020304" pitchFamily="18" charset="0"/>
            </a:endParaRPr>
          </a:p>
          <a:p>
            <a:pPr marL="0" indent="0">
              <a:buClr>
                <a:srgbClr val="0E3EFF"/>
              </a:buClr>
              <a:buNone/>
            </a:pPr>
            <a:endParaRPr lang="en-US" sz="600" dirty="0" smtClean="0">
              <a:solidFill>
                <a:schemeClr val="tx1"/>
              </a:solidFill>
              <a:latin typeface="Times New Roman" panose="02020603050405020304" pitchFamily="18" charset="0"/>
              <a:cs typeface="Times New Roman" panose="02020603050405020304" pitchFamily="18" charset="0"/>
            </a:endParaRPr>
          </a:p>
          <a:p>
            <a:pPr lvl="1">
              <a:buClr>
                <a:srgbClr val="0E3EFF"/>
              </a:buClr>
              <a:buFont typeface="Wingdings" panose="05000000000000000000" pitchFamily="2" charset="2"/>
              <a:buChar char="ü"/>
            </a:pPr>
            <a:r>
              <a:rPr lang="en-US" sz="2800" dirty="0" smtClean="0">
                <a:solidFill>
                  <a:schemeClr val="tx1"/>
                </a:solidFill>
                <a:latin typeface="Times New Roman" panose="02020603050405020304" pitchFamily="18" charset="0"/>
                <a:cs typeface="Times New Roman" panose="02020603050405020304" pitchFamily="18" charset="0"/>
              </a:rPr>
              <a:t>Changed item “… </a:t>
            </a:r>
            <a:r>
              <a:rPr lang="en-US" sz="2800" dirty="0">
                <a:solidFill>
                  <a:schemeClr val="tx1"/>
                </a:solidFill>
                <a:latin typeface="Times New Roman" panose="02020603050405020304" pitchFamily="18" charset="0"/>
                <a:cs typeface="Times New Roman" panose="02020603050405020304" pitchFamily="18" charset="0"/>
              </a:rPr>
              <a:t>effective teaching is clearly </a:t>
            </a:r>
            <a:r>
              <a:rPr lang="en-US" sz="2800" dirty="0" smtClean="0">
                <a:solidFill>
                  <a:schemeClr val="tx1"/>
                </a:solidFill>
                <a:latin typeface="Times New Roman" panose="02020603050405020304" pitchFamily="18" charset="0"/>
                <a:cs typeface="Times New Roman" panose="02020603050405020304" pitchFamily="18" charset="0"/>
              </a:rPr>
              <a:t>defined” </a:t>
            </a:r>
            <a:r>
              <a:rPr lang="en-US" sz="2800" i="1" dirty="0" smtClean="0">
                <a:solidFill>
                  <a:schemeClr val="tx1"/>
                </a:solidFill>
                <a:latin typeface="Times New Roman" panose="02020603050405020304" pitchFamily="18" charset="0"/>
                <a:cs typeface="Times New Roman" panose="02020603050405020304" pitchFamily="18" charset="0"/>
              </a:rPr>
              <a:t>to “</a:t>
            </a:r>
            <a:r>
              <a:rPr lang="en-US" sz="2800" dirty="0">
                <a:solidFill>
                  <a:schemeClr val="tx1"/>
                </a:solidFill>
                <a:latin typeface="Times New Roman" panose="02020603050405020304" pitchFamily="18" charset="0"/>
                <a:cs typeface="Times New Roman" panose="02020603050405020304" pitchFamily="18" charset="0"/>
              </a:rPr>
              <a:t>… effective teaching is clearly defined in institutional </a:t>
            </a:r>
            <a:r>
              <a:rPr lang="en-US" sz="2800" dirty="0" smtClean="0">
                <a:solidFill>
                  <a:schemeClr val="tx1"/>
                </a:solidFill>
                <a:latin typeface="Times New Roman" panose="02020603050405020304" pitchFamily="18" charset="0"/>
                <a:cs typeface="Times New Roman" panose="02020603050405020304" pitchFamily="18" charset="0"/>
              </a:rPr>
              <a:t>documents” </a:t>
            </a:r>
          </a:p>
          <a:p>
            <a:pPr>
              <a:buClr>
                <a:srgbClr val="C00000"/>
              </a:buClr>
              <a:buFont typeface="Wingdings" panose="05000000000000000000" pitchFamily="2" charset="2"/>
              <a:buChar char="ü"/>
            </a:pPr>
            <a:endParaRPr lang="en-US" dirty="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endParaRPr lang="en-US" dirty="0">
              <a:solidFill>
                <a:schemeClr val="tx1"/>
              </a:solidFill>
              <a:latin typeface="Times New Roman" panose="02020603050405020304" pitchFamily="18" charset="0"/>
              <a:cs typeface="Times New Roman" panose="02020603050405020304" pitchFamily="18" charset="0"/>
            </a:endParaRPr>
          </a:p>
          <a:p>
            <a:endParaRPr lang="en-US" sz="24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23</a:t>
            </a:fld>
            <a:endParaRPr lang="en-US" dirty="0"/>
          </a:p>
        </p:txBody>
      </p:sp>
    </p:spTree>
    <p:extLst>
      <p:ext uri="{BB962C8B-B14F-4D97-AF65-F5344CB8AC3E}">
        <p14:creationId xmlns:p14="http://schemas.microsoft.com/office/powerpoint/2010/main" val="21569029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086600" cy="838200"/>
          </a:xfrm>
        </p:spPr>
        <p:txBody>
          <a:bodyPr>
            <a:noAutofit/>
          </a:bodyPr>
          <a:lstStyle/>
          <a:p>
            <a:r>
              <a:rPr lang="en-US" dirty="0" smtClean="0">
                <a:solidFill>
                  <a:schemeClr val="accent1"/>
                </a:solidFill>
                <a:latin typeface="Times New Roman" panose="02020603050405020304" pitchFamily="18" charset="0"/>
                <a:cs typeface="Times New Roman" panose="02020603050405020304" pitchFamily="18" charset="0"/>
              </a:rPr>
              <a:t>Next Steps…</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5575" y="1066800"/>
            <a:ext cx="8836025" cy="5105399"/>
          </a:xfrm>
        </p:spPr>
        <p:txBody>
          <a:bodyPr>
            <a:normAutofit/>
          </a:bodyPr>
          <a:lstStyle/>
          <a:p>
            <a:pPr marL="0" indent="0" algn="ctr">
              <a:buClr>
                <a:srgbClr val="C00000"/>
              </a:buClr>
              <a:buNone/>
            </a:pPr>
            <a:r>
              <a:rPr lang="en-US" sz="3800" b="1" dirty="0" smtClean="0">
                <a:solidFill>
                  <a:srgbClr val="7030A0"/>
                </a:solidFill>
                <a:latin typeface="Times New Roman" panose="02020603050405020304" pitchFamily="18" charset="0"/>
                <a:cs typeface="Times New Roman" panose="02020603050405020304" pitchFamily="18" charset="0"/>
              </a:rPr>
              <a:t>TCPS</a:t>
            </a:r>
            <a:r>
              <a:rPr lang="en-US" sz="3800" b="1" dirty="0" smtClean="0">
                <a:solidFill>
                  <a:schemeClr val="tx1"/>
                </a:solidFill>
                <a:latin typeface="Times New Roman" panose="02020603050405020304" pitchFamily="18" charset="0"/>
                <a:cs typeface="Times New Roman" panose="02020603050405020304" pitchFamily="18" charset="0"/>
              </a:rPr>
              <a:t> </a:t>
            </a:r>
          </a:p>
          <a:p>
            <a:pPr>
              <a:buClr>
                <a:srgbClr val="78002F"/>
              </a:buClr>
              <a:buFont typeface="Wingdings" panose="05000000000000000000" pitchFamily="2" charset="2"/>
              <a:buChar char="ü"/>
            </a:pPr>
            <a:r>
              <a:rPr lang="en-US" sz="3500" dirty="0" smtClean="0">
                <a:solidFill>
                  <a:schemeClr val="tx1"/>
                </a:solidFill>
                <a:latin typeface="Times New Roman" panose="02020603050405020304" pitchFamily="18" charset="0"/>
                <a:cs typeface="Times New Roman" panose="02020603050405020304" pitchFamily="18" charset="0"/>
              </a:rPr>
              <a:t>Need your feedback on two items… </a:t>
            </a:r>
          </a:p>
          <a:p>
            <a:pPr>
              <a:buClr>
                <a:srgbClr val="78002F"/>
              </a:buClr>
              <a:buFont typeface="Wingdings" panose="05000000000000000000" pitchFamily="2" charset="2"/>
              <a:buChar char="ü"/>
            </a:pPr>
            <a:endParaRPr lang="en-US" dirty="0">
              <a:solidFill>
                <a:schemeClr val="tx1"/>
              </a:solidFill>
              <a:latin typeface="Times New Roman" panose="02020603050405020304" pitchFamily="18" charset="0"/>
              <a:cs typeface="Times New Roman" panose="02020603050405020304" pitchFamily="18" charset="0"/>
            </a:endParaRPr>
          </a:p>
          <a:p>
            <a:pPr lvl="1">
              <a:buClr>
                <a:srgbClr val="082AB0"/>
              </a:buClr>
              <a:buFont typeface="Wingdings" panose="05000000000000000000" pitchFamily="2" charset="2"/>
              <a:buChar char="ü"/>
            </a:pPr>
            <a:r>
              <a:rPr lang="en-US" sz="3000" dirty="0" smtClean="0">
                <a:solidFill>
                  <a:schemeClr val="tx1"/>
                </a:solidFill>
                <a:latin typeface="Times New Roman" panose="02020603050405020304" pitchFamily="18" charset="0"/>
                <a:cs typeface="Times New Roman" panose="02020603050405020304" pitchFamily="18" charset="0"/>
              </a:rPr>
              <a:t>Q19 </a:t>
            </a:r>
            <a:r>
              <a:rPr lang="en-US" sz="3000" dirty="0">
                <a:solidFill>
                  <a:schemeClr val="tx1"/>
                </a:solidFill>
                <a:latin typeface="Times New Roman" panose="02020603050405020304" pitchFamily="18" charset="0"/>
                <a:cs typeface="Times New Roman" panose="02020603050405020304" pitchFamily="18" charset="0"/>
              </a:rPr>
              <a:t>At my institution..…teaching accomplishments, contributions, and/or awards are publicized and/or celebrated</a:t>
            </a:r>
            <a:r>
              <a:rPr lang="en-US" sz="3000" dirty="0" smtClean="0">
                <a:solidFill>
                  <a:schemeClr val="tx1"/>
                </a:solidFill>
                <a:latin typeface="Times New Roman" panose="02020603050405020304" pitchFamily="18" charset="0"/>
                <a:cs typeface="Times New Roman" panose="02020603050405020304" pitchFamily="18" charset="0"/>
              </a:rPr>
              <a:t>.</a:t>
            </a:r>
          </a:p>
          <a:p>
            <a:pPr lvl="1">
              <a:buClr>
                <a:srgbClr val="082AB0"/>
              </a:buClr>
              <a:buFont typeface="Wingdings" panose="05000000000000000000" pitchFamily="2" charset="2"/>
              <a:buChar char="ü"/>
            </a:pPr>
            <a:endParaRPr lang="en-US" sz="1200" dirty="0">
              <a:solidFill>
                <a:schemeClr val="tx1"/>
              </a:solidFill>
              <a:latin typeface="Times New Roman" panose="02020603050405020304" pitchFamily="18" charset="0"/>
              <a:cs typeface="Times New Roman" panose="02020603050405020304" pitchFamily="18" charset="0"/>
            </a:endParaRPr>
          </a:p>
          <a:p>
            <a:pPr lvl="1">
              <a:buClr>
                <a:srgbClr val="082AB0"/>
              </a:buClr>
              <a:buFont typeface="Wingdings" panose="05000000000000000000" pitchFamily="2" charset="2"/>
              <a:buChar char="ü"/>
            </a:pPr>
            <a:r>
              <a:rPr lang="en-US" sz="3000" dirty="0">
                <a:solidFill>
                  <a:schemeClr val="tx1"/>
                </a:solidFill>
                <a:latin typeface="Times New Roman" panose="02020603050405020304" pitchFamily="18" charset="0"/>
                <a:cs typeface="Times New Roman" panose="02020603050405020304" pitchFamily="18" charset="0"/>
              </a:rPr>
              <a:t>Q33 At my </a:t>
            </a:r>
            <a:r>
              <a:rPr lang="en-US" sz="3000" dirty="0" smtClean="0">
                <a:solidFill>
                  <a:schemeClr val="tx1"/>
                </a:solidFill>
                <a:latin typeface="Times New Roman" panose="02020603050405020304" pitchFamily="18" charset="0"/>
                <a:cs typeface="Times New Roman" panose="02020603050405020304" pitchFamily="18" charset="0"/>
              </a:rPr>
              <a:t>institution…student </a:t>
            </a:r>
            <a:r>
              <a:rPr lang="en-US" sz="3000" dirty="0">
                <a:solidFill>
                  <a:schemeClr val="tx1"/>
                </a:solidFill>
                <a:latin typeface="Times New Roman" panose="02020603050405020304" pitchFamily="18" charset="0"/>
                <a:cs typeface="Times New Roman" panose="02020603050405020304" pitchFamily="18" charset="0"/>
              </a:rPr>
              <a:t>evaluations of teaching contribute to improved teaching</a:t>
            </a:r>
          </a:p>
          <a:p>
            <a:pPr marL="0" indent="0">
              <a:buClr>
                <a:srgbClr val="C00000"/>
              </a:buClr>
              <a:buNone/>
            </a:pPr>
            <a:endParaRPr lang="en-US" dirty="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endParaRPr lang="en-US" dirty="0">
              <a:solidFill>
                <a:schemeClr val="tx1"/>
              </a:solidFill>
              <a:latin typeface="Times New Roman" panose="02020603050405020304" pitchFamily="18" charset="0"/>
              <a:cs typeface="Times New Roman" panose="02020603050405020304" pitchFamily="18" charset="0"/>
            </a:endParaRPr>
          </a:p>
          <a:p>
            <a:endParaRPr lang="en-US" sz="24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24</a:t>
            </a:fld>
            <a:endParaRPr lang="en-US" dirty="0"/>
          </a:p>
        </p:txBody>
      </p:sp>
    </p:spTree>
    <p:extLst>
      <p:ext uri="{BB962C8B-B14F-4D97-AF65-F5344CB8AC3E}">
        <p14:creationId xmlns:p14="http://schemas.microsoft.com/office/powerpoint/2010/main" val="147260876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5"/>
            <a:ext cx="7086600" cy="838200"/>
          </a:xfrm>
        </p:spPr>
        <p:txBody>
          <a:bodyPr>
            <a:noAutofit/>
          </a:bodyPr>
          <a:lstStyle/>
          <a:p>
            <a:r>
              <a:rPr lang="en-US" dirty="0" smtClean="0">
                <a:solidFill>
                  <a:schemeClr val="accent1"/>
                </a:solidFill>
                <a:latin typeface="Times New Roman" panose="02020603050405020304" pitchFamily="18" charset="0"/>
                <a:cs typeface="Times New Roman" panose="02020603050405020304" pitchFamily="18" charset="0"/>
              </a:rPr>
              <a:t>Next Steps…</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6050" y="1066800"/>
            <a:ext cx="8836025" cy="5105399"/>
          </a:xfrm>
        </p:spPr>
        <p:txBody>
          <a:bodyPr>
            <a:normAutofit/>
          </a:bodyPr>
          <a:lstStyle/>
          <a:p>
            <a:pPr marL="0" indent="0" algn="ctr">
              <a:buClr>
                <a:srgbClr val="C00000"/>
              </a:buClr>
              <a:buNone/>
            </a:pPr>
            <a:r>
              <a:rPr lang="en-US" sz="3200" b="1" dirty="0" smtClean="0">
                <a:solidFill>
                  <a:srgbClr val="7030A0"/>
                </a:solidFill>
                <a:latin typeface="Times New Roman" panose="02020603050405020304" pitchFamily="18" charset="0"/>
                <a:cs typeface="Times New Roman" panose="02020603050405020304" pitchFamily="18" charset="0"/>
              </a:rPr>
              <a:t>TCPS</a:t>
            </a:r>
            <a:r>
              <a:rPr lang="en-US" b="1" dirty="0" smtClean="0">
                <a:solidFill>
                  <a:schemeClr val="tx1"/>
                </a:solidFill>
                <a:latin typeface="Times New Roman" panose="02020603050405020304" pitchFamily="18" charset="0"/>
                <a:cs typeface="Times New Roman" panose="02020603050405020304" pitchFamily="18" charset="0"/>
              </a:rPr>
              <a:t> </a:t>
            </a:r>
          </a:p>
          <a:p>
            <a:pPr>
              <a:buClr>
                <a:srgbClr val="C00000"/>
              </a:buClr>
              <a:buFont typeface="Wingdings" panose="05000000000000000000" pitchFamily="2" charset="2"/>
              <a:buChar char="ü"/>
            </a:pPr>
            <a:endParaRPr lang="en-US"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Develop version of TCPS </a:t>
            </a:r>
            <a:r>
              <a:rPr lang="en-US" sz="3200" dirty="0">
                <a:solidFill>
                  <a:schemeClr val="tx1"/>
                </a:solidFill>
                <a:latin typeface="Times New Roman" panose="02020603050405020304" pitchFamily="18" charset="0"/>
                <a:cs typeface="Times New Roman" panose="02020603050405020304" pitchFamily="18" charset="0"/>
              </a:rPr>
              <a:t>for staff who support </a:t>
            </a:r>
            <a:r>
              <a:rPr lang="en-US" sz="3200" dirty="0" smtClean="0">
                <a:solidFill>
                  <a:schemeClr val="tx1"/>
                </a:solidFill>
                <a:latin typeface="Times New Roman" panose="02020603050405020304" pitchFamily="18" charset="0"/>
                <a:cs typeface="Times New Roman" panose="02020603050405020304" pitchFamily="18" charset="0"/>
              </a:rPr>
              <a:t>teaching </a:t>
            </a:r>
            <a:r>
              <a:rPr lang="en-US" sz="3200" dirty="0">
                <a:solidFill>
                  <a:schemeClr val="tx1"/>
                </a:solidFill>
                <a:latin typeface="Times New Roman" panose="02020603050405020304" pitchFamily="18" charset="0"/>
                <a:cs typeface="Times New Roman" panose="02020603050405020304" pitchFamily="18" charset="0"/>
              </a:rPr>
              <a:t>and learning </a:t>
            </a:r>
            <a:endParaRPr lang="en-US" sz="3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Validation </a:t>
            </a:r>
            <a:r>
              <a:rPr lang="en-US" sz="3200" dirty="0">
                <a:solidFill>
                  <a:schemeClr val="tx1"/>
                </a:solidFill>
                <a:latin typeface="Times New Roman" panose="02020603050405020304" pitchFamily="18" charset="0"/>
                <a:cs typeface="Times New Roman" panose="02020603050405020304" pitchFamily="18" charset="0"/>
              </a:rPr>
              <a:t>of </a:t>
            </a:r>
            <a:r>
              <a:rPr lang="en-US" sz="3200" dirty="0" smtClean="0">
                <a:solidFill>
                  <a:schemeClr val="tx1"/>
                </a:solidFill>
                <a:latin typeface="Times New Roman" panose="02020603050405020304" pitchFamily="18" charset="0"/>
                <a:cs typeface="Times New Roman" panose="02020603050405020304" pitchFamily="18" charset="0"/>
              </a:rPr>
              <a:t>surveys </a:t>
            </a:r>
          </a:p>
          <a:p>
            <a:pPr>
              <a:buClr>
                <a:srgbClr val="C00000"/>
              </a:buClr>
              <a:buFont typeface="Wingdings" panose="05000000000000000000" pitchFamily="2" charset="2"/>
              <a:buChar char="ü"/>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Establish norms for the surveys</a:t>
            </a:r>
            <a:endParaRPr lang="en-US" sz="32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4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25</a:t>
            </a:fld>
            <a:endParaRPr lang="en-US" dirty="0"/>
          </a:p>
        </p:txBody>
      </p:sp>
    </p:spTree>
    <p:extLst>
      <p:ext uri="{BB962C8B-B14F-4D97-AF65-F5344CB8AC3E}">
        <p14:creationId xmlns:p14="http://schemas.microsoft.com/office/powerpoint/2010/main" val="130974462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5"/>
            <a:ext cx="7086600" cy="838200"/>
          </a:xfrm>
        </p:spPr>
        <p:txBody>
          <a:bodyPr>
            <a:noAutofit/>
          </a:bodyPr>
          <a:lstStyle/>
          <a:p>
            <a:r>
              <a:rPr lang="en-US" dirty="0" smtClean="0">
                <a:solidFill>
                  <a:schemeClr val="accent1"/>
                </a:solidFill>
                <a:latin typeface="Times New Roman" panose="02020603050405020304" pitchFamily="18" charset="0"/>
                <a:cs typeface="Times New Roman" panose="02020603050405020304" pitchFamily="18" charset="0"/>
              </a:rPr>
              <a:t>Next Steps…</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5575" y="1371600"/>
            <a:ext cx="8836025" cy="5105399"/>
          </a:xfrm>
        </p:spPr>
        <p:txBody>
          <a:bodyPr>
            <a:normAutofit/>
          </a:bodyPr>
          <a:lstStyle/>
          <a:p>
            <a:pPr>
              <a:buClr>
                <a:srgbClr val="97003C"/>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Expand focus of research (e.g., outside Ontario, include colleges)</a:t>
            </a:r>
          </a:p>
          <a:p>
            <a:pPr>
              <a:buClr>
                <a:srgbClr val="97003C"/>
              </a:buClr>
              <a:buFont typeface="Wingdings" panose="05000000000000000000" pitchFamily="2" charset="2"/>
              <a:buChar char="ü"/>
            </a:pPr>
            <a:endParaRPr lang="en-US" sz="1200" dirty="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Secure funding (e.g., SSHRC Insight Grant)</a:t>
            </a:r>
          </a:p>
          <a:p>
            <a:pPr>
              <a:buClr>
                <a:srgbClr val="97003C"/>
              </a:buClr>
              <a:buFont typeface="Wingdings" panose="05000000000000000000" pitchFamily="2" charset="2"/>
              <a:buChar char="ü"/>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r>
              <a:rPr lang="en-US" sz="3200" dirty="0">
                <a:solidFill>
                  <a:schemeClr val="tx1"/>
                </a:solidFill>
                <a:latin typeface="Times New Roman" panose="02020603050405020304" pitchFamily="18" charset="0"/>
                <a:cs typeface="Times New Roman" panose="02020603050405020304" pitchFamily="18" charset="0"/>
              </a:rPr>
              <a:t>Prioritize and evaluate institutional indicators of a positive teaching </a:t>
            </a:r>
            <a:r>
              <a:rPr lang="en-US" sz="3200" dirty="0" smtClean="0">
                <a:solidFill>
                  <a:schemeClr val="tx1"/>
                </a:solidFill>
                <a:latin typeface="Times New Roman" panose="02020603050405020304" pitchFamily="18" charset="0"/>
                <a:cs typeface="Times New Roman" panose="02020603050405020304" pitchFamily="18" charset="0"/>
              </a:rPr>
              <a:t>culture</a:t>
            </a:r>
          </a:p>
          <a:p>
            <a:pPr>
              <a:buClr>
                <a:srgbClr val="97003C"/>
              </a:buClr>
              <a:buFont typeface="Wingdings" panose="05000000000000000000" pitchFamily="2" charset="2"/>
              <a:buChar char="ü"/>
            </a:pPr>
            <a:endParaRPr lang="en-US" sz="1200" dirty="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Develop manual </a:t>
            </a:r>
            <a:r>
              <a:rPr lang="en-US" sz="3200" dirty="0">
                <a:solidFill>
                  <a:schemeClr val="tx1"/>
                </a:solidFill>
                <a:latin typeface="Times New Roman" panose="02020603050405020304" pitchFamily="18" charset="0"/>
                <a:cs typeface="Times New Roman" panose="02020603050405020304" pitchFamily="18" charset="0"/>
              </a:rPr>
              <a:t>with recommendations to improve institutional teaching </a:t>
            </a:r>
            <a:r>
              <a:rPr lang="en-US" sz="3200" dirty="0" smtClean="0">
                <a:solidFill>
                  <a:schemeClr val="tx1"/>
                </a:solidFill>
                <a:latin typeface="Times New Roman" panose="02020603050405020304" pitchFamily="18" charset="0"/>
                <a:cs typeface="Times New Roman" panose="02020603050405020304" pitchFamily="18" charset="0"/>
              </a:rPr>
              <a:t>cultures</a:t>
            </a:r>
          </a:p>
          <a:p>
            <a:pPr>
              <a:buClr>
                <a:srgbClr val="97003C"/>
              </a:buClr>
              <a:buFont typeface="Wingdings" panose="05000000000000000000" pitchFamily="2" charset="2"/>
              <a:buChar char="ü"/>
            </a:pPr>
            <a:endParaRPr lang="en-US" sz="3200" dirty="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endParaRPr lang="en-US" dirty="0">
              <a:solidFill>
                <a:schemeClr val="tx1"/>
              </a:solidFill>
              <a:latin typeface="Times New Roman" panose="02020603050405020304" pitchFamily="18" charset="0"/>
              <a:cs typeface="Times New Roman" panose="02020603050405020304" pitchFamily="18" charset="0"/>
            </a:endParaRPr>
          </a:p>
          <a:p>
            <a:pPr>
              <a:buNone/>
            </a:pP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4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26</a:t>
            </a:fld>
            <a:endParaRPr lang="en-US" dirty="0"/>
          </a:p>
        </p:txBody>
      </p:sp>
    </p:spTree>
    <p:extLst>
      <p:ext uri="{BB962C8B-B14F-4D97-AF65-F5344CB8AC3E}">
        <p14:creationId xmlns:p14="http://schemas.microsoft.com/office/powerpoint/2010/main" val="413392558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5"/>
            <a:ext cx="7086600" cy="838200"/>
          </a:xfrm>
        </p:spPr>
        <p:txBody>
          <a:bodyPr>
            <a:noAutofit/>
          </a:bodyPr>
          <a:lstStyle/>
          <a:p>
            <a:r>
              <a:rPr lang="en-US" dirty="0" smtClean="0">
                <a:solidFill>
                  <a:schemeClr val="accent1"/>
                </a:solidFill>
                <a:latin typeface="Times New Roman" panose="02020603050405020304" pitchFamily="18" charset="0"/>
                <a:cs typeface="Times New Roman" panose="02020603050405020304" pitchFamily="18" charset="0"/>
              </a:rPr>
              <a:t>Conclusions…</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5575" y="1371600"/>
            <a:ext cx="8836025" cy="5105399"/>
          </a:xfrm>
        </p:spPr>
        <p:txBody>
          <a:bodyPr>
            <a:normAutofit lnSpcReduction="10000"/>
          </a:bodyPr>
          <a:lstStyle/>
          <a:p>
            <a:pPr marL="914400" lvl="1" indent="-457200">
              <a:buClr>
                <a:srgbClr val="78002F"/>
              </a:buClr>
              <a:buFont typeface="Wingdings" panose="05000000000000000000" pitchFamily="2" charset="2"/>
              <a:buChar char="ü"/>
            </a:pPr>
            <a:r>
              <a:rPr lang="en-US" sz="3200" dirty="0" smtClean="0">
                <a:solidFill>
                  <a:srgbClr val="000000"/>
                </a:solidFill>
                <a:latin typeface="Times New Roman" panose="02020603050405020304" pitchFamily="18" charset="0"/>
                <a:cs typeface="Times New Roman" panose="02020603050405020304" pitchFamily="18" charset="0"/>
              </a:rPr>
              <a:t>G</a:t>
            </a:r>
            <a:r>
              <a:rPr lang="en-CA" sz="3000" dirty="0" err="1" smtClean="0">
                <a:solidFill>
                  <a:srgbClr val="000000"/>
                </a:solidFill>
                <a:latin typeface="Times New Roman"/>
                <a:cs typeface="Times New Roman"/>
              </a:rPr>
              <a:t>oal</a:t>
            </a:r>
            <a:r>
              <a:rPr lang="en-CA" sz="3000" dirty="0" smtClean="0">
                <a:solidFill>
                  <a:srgbClr val="000000"/>
                </a:solidFill>
                <a:latin typeface="Times New Roman"/>
                <a:cs typeface="Times New Roman"/>
              </a:rPr>
              <a:t> of fostering institutional cultures that values quality teaching, which, ideally, translates into improved teaching &amp; learning</a:t>
            </a:r>
          </a:p>
          <a:p>
            <a:pPr marL="914400" lvl="1" indent="-457200">
              <a:buClr>
                <a:srgbClr val="78002F"/>
              </a:buClr>
              <a:buFont typeface="Wingdings" panose="05000000000000000000" pitchFamily="2" charset="2"/>
              <a:buChar char="ü"/>
            </a:pPr>
            <a:endParaRPr lang="en-CA" sz="1200" dirty="0" smtClean="0">
              <a:solidFill>
                <a:srgbClr val="000000"/>
              </a:solidFill>
              <a:latin typeface="Times New Roman"/>
              <a:cs typeface="Times New Roman"/>
            </a:endParaRPr>
          </a:p>
          <a:p>
            <a:pPr marL="914400" lvl="1" indent="-457200">
              <a:buClr>
                <a:srgbClr val="78002F"/>
              </a:buClr>
              <a:buFont typeface="Wingdings" panose="05000000000000000000" pitchFamily="2" charset="2"/>
              <a:buChar char="ü"/>
            </a:pPr>
            <a:endParaRPr lang="en-CA" sz="1200" dirty="0" smtClean="0">
              <a:solidFill>
                <a:srgbClr val="000000"/>
              </a:solidFill>
              <a:latin typeface="Times New Roman"/>
              <a:cs typeface="Times New Roman"/>
            </a:endParaRPr>
          </a:p>
          <a:p>
            <a:pPr marL="914400" lvl="1" indent="-457200">
              <a:buClr>
                <a:srgbClr val="78002F"/>
              </a:buClr>
              <a:buFont typeface="Wingdings" panose="05000000000000000000" pitchFamily="2" charset="2"/>
              <a:buChar char="ü"/>
            </a:pPr>
            <a:r>
              <a:rPr lang="en-US" sz="3000" dirty="0" smtClean="0">
                <a:solidFill>
                  <a:srgbClr val="000000"/>
                </a:solidFill>
                <a:latin typeface="Times New Roman" panose="02020603050405020304" pitchFamily="18" charset="0"/>
                <a:cs typeface="Times New Roman" panose="02020603050405020304" pitchFamily="18" charset="0"/>
              </a:rPr>
              <a:t>Creating means for institutions to evaluate their teaching culture (TCPS, indicators), determine areas for improvement, and use recommended strategies to realize improvements</a:t>
            </a:r>
          </a:p>
          <a:p>
            <a:pPr marL="914400" lvl="1" indent="-457200">
              <a:buClr>
                <a:srgbClr val="78002F"/>
              </a:buClr>
              <a:buFont typeface="Wingdings" panose="05000000000000000000" pitchFamily="2" charset="2"/>
              <a:buChar char="ü"/>
            </a:pPr>
            <a:endParaRPr lang="en-US" sz="1200" dirty="0" smtClean="0">
              <a:solidFill>
                <a:srgbClr val="000000"/>
              </a:solidFill>
              <a:latin typeface="Times New Roman" panose="02020603050405020304" pitchFamily="18" charset="0"/>
              <a:cs typeface="Times New Roman" panose="02020603050405020304" pitchFamily="18" charset="0"/>
            </a:endParaRPr>
          </a:p>
          <a:p>
            <a:pPr marL="914400" lvl="1" indent="-457200">
              <a:buClr>
                <a:srgbClr val="78002F"/>
              </a:buClr>
              <a:buFont typeface="Wingdings" panose="05000000000000000000" pitchFamily="2" charset="2"/>
              <a:buChar char="ü"/>
            </a:pPr>
            <a:endParaRPr lang="en-US" sz="1200" dirty="0" smtClean="0">
              <a:solidFill>
                <a:srgbClr val="000000"/>
              </a:solidFill>
              <a:latin typeface="Times New Roman" panose="02020603050405020304" pitchFamily="18" charset="0"/>
              <a:cs typeface="Times New Roman" panose="02020603050405020304" pitchFamily="18" charset="0"/>
            </a:endParaRPr>
          </a:p>
          <a:p>
            <a:pPr marL="914400" lvl="1" indent="-457200">
              <a:buClr>
                <a:srgbClr val="78002F"/>
              </a:buClr>
              <a:buFont typeface="Wingdings" panose="05000000000000000000" pitchFamily="2" charset="2"/>
              <a:buChar char="ü"/>
            </a:pPr>
            <a:r>
              <a:rPr lang="en-US" sz="3000" dirty="0" smtClean="0">
                <a:solidFill>
                  <a:srgbClr val="000000"/>
                </a:solidFill>
                <a:latin typeface="Times New Roman" panose="02020603050405020304" pitchFamily="18" charset="0"/>
                <a:cs typeface="Times New Roman" panose="02020603050405020304" pitchFamily="18" charset="0"/>
              </a:rPr>
              <a:t>Will institutions adopt framework &amp; dedicate resources to improve their teaching cultures?</a:t>
            </a:r>
            <a:endParaRPr lang="en-US" sz="3200" dirty="0" smtClean="0">
              <a:solidFill>
                <a:srgbClr val="000000"/>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endParaRPr lang="en-US" dirty="0">
              <a:solidFill>
                <a:schemeClr val="tx1"/>
              </a:solidFill>
              <a:latin typeface="Times New Roman" panose="02020603050405020304" pitchFamily="18" charset="0"/>
              <a:cs typeface="Times New Roman" panose="02020603050405020304" pitchFamily="18" charset="0"/>
            </a:endParaRPr>
          </a:p>
          <a:p>
            <a:pPr>
              <a:buNone/>
            </a:pP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4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27</a:t>
            </a:fld>
            <a:endParaRPr lang="en-US" dirty="0"/>
          </a:p>
        </p:txBody>
      </p:sp>
    </p:spTree>
    <p:extLst>
      <p:ext uri="{BB962C8B-B14F-4D97-AF65-F5344CB8AC3E}">
        <p14:creationId xmlns:p14="http://schemas.microsoft.com/office/powerpoint/2010/main" val="413392558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5943600"/>
          </a:xfrm>
        </p:spPr>
        <p:txBody>
          <a:bodyPr>
            <a:noAutofit/>
          </a:bodyPr>
          <a:lstStyle/>
          <a:p>
            <a:pPr algn="ctr"/>
            <a:r>
              <a:rPr lang="en-US" sz="6000" b="1" dirty="0" smtClean="0">
                <a:solidFill>
                  <a:srgbClr val="173377"/>
                </a:solidFill>
                <a:latin typeface="Times New Roman" panose="02020603050405020304" pitchFamily="18" charset="0"/>
                <a:cs typeface="Times New Roman" panose="02020603050405020304" pitchFamily="18" charset="0"/>
              </a:rPr>
              <a:t>Questions…???</a:t>
            </a:r>
            <a:br>
              <a:rPr lang="en-US" sz="6000" b="1" dirty="0" smtClean="0">
                <a:solidFill>
                  <a:srgbClr val="173377"/>
                </a:solidFill>
                <a:latin typeface="Times New Roman" panose="02020603050405020304" pitchFamily="18" charset="0"/>
                <a:cs typeface="Times New Roman" panose="02020603050405020304" pitchFamily="18" charset="0"/>
              </a:rPr>
            </a:br>
            <a:r>
              <a:rPr lang="en-US" sz="6000" dirty="0" smtClean="0">
                <a:solidFill>
                  <a:srgbClr val="173377"/>
                </a:solidFill>
                <a:latin typeface="Times New Roman" panose="02020603050405020304" pitchFamily="18" charset="0"/>
                <a:cs typeface="Times New Roman" panose="02020603050405020304" pitchFamily="18" charset="0"/>
              </a:rPr>
              <a:t/>
            </a:r>
            <a:br>
              <a:rPr lang="en-US" sz="6000" dirty="0" smtClean="0">
                <a:solidFill>
                  <a:srgbClr val="173377"/>
                </a:solidFill>
                <a:latin typeface="Times New Roman" panose="02020603050405020304" pitchFamily="18" charset="0"/>
                <a:cs typeface="Times New Roman" panose="02020603050405020304" pitchFamily="18" charset="0"/>
              </a:rPr>
            </a:br>
            <a:r>
              <a:rPr lang="en-US" sz="3200" dirty="0" smtClean="0">
                <a:solidFill>
                  <a:srgbClr val="173377"/>
                </a:solidFill>
                <a:latin typeface="Times New Roman" panose="02020603050405020304" pitchFamily="18" charset="0"/>
                <a:cs typeface="Times New Roman" panose="02020603050405020304" pitchFamily="18" charset="0"/>
              </a:rPr>
              <a:t>Lori </a:t>
            </a:r>
            <a:r>
              <a:rPr lang="en-US" sz="3200" dirty="0">
                <a:solidFill>
                  <a:srgbClr val="173377"/>
                </a:solidFill>
                <a:latin typeface="Times New Roman" panose="02020603050405020304" pitchFamily="18" charset="0"/>
                <a:cs typeface="Times New Roman" panose="02020603050405020304" pitchFamily="18" charset="0"/>
              </a:rPr>
              <a:t>Goff: </a:t>
            </a:r>
            <a:r>
              <a:rPr lang="en-US" sz="3200" dirty="0" smtClean="0">
                <a:solidFill>
                  <a:srgbClr val="173377"/>
                </a:solidFill>
                <a:latin typeface="Times New Roman" panose="02020603050405020304" pitchFamily="18" charset="0"/>
                <a:cs typeface="Times New Roman" panose="02020603050405020304" pitchFamily="18" charset="0"/>
                <a:hlinkClick r:id="rId3"/>
              </a:rPr>
              <a:t>lgoff@mcmaster.ca</a:t>
            </a:r>
            <a:r>
              <a:rPr lang="en-US" sz="3200" dirty="0" smtClean="0">
                <a:solidFill>
                  <a:srgbClr val="173377"/>
                </a:solidFill>
                <a:latin typeface="Times New Roman" panose="02020603050405020304" pitchFamily="18" charset="0"/>
                <a:cs typeface="Times New Roman" panose="02020603050405020304" pitchFamily="18" charset="0"/>
              </a:rPr>
              <a:t/>
            </a:r>
            <a:br>
              <a:rPr lang="en-US" sz="3200" dirty="0" smtClean="0">
                <a:solidFill>
                  <a:srgbClr val="173377"/>
                </a:solidFill>
                <a:latin typeface="Times New Roman" panose="02020603050405020304" pitchFamily="18" charset="0"/>
                <a:cs typeface="Times New Roman" panose="02020603050405020304" pitchFamily="18" charset="0"/>
              </a:rPr>
            </a:br>
            <a:r>
              <a:rPr lang="en-US" sz="3200" dirty="0">
                <a:solidFill>
                  <a:srgbClr val="173377"/>
                </a:solidFill>
                <a:latin typeface="Times New Roman" panose="02020603050405020304" pitchFamily="18" charset="0"/>
                <a:cs typeface="Times New Roman" panose="02020603050405020304" pitchFamily="18" charset="0"/>
              </a:rPr>
              <a:t>Florida Doci: </a:t>
            </a:r>
            <a:r>
              <a:rPr lang="en-US" sz="3200" dirty="0" smtClean="0">
                <a:solidFill>
                  <a:srgbClr val="173377"/>
                </a:solidFill>
                <a:latin typeface="Times New Roman" panose="02020603050405020304" pitchFamily="18" charset="0"/>
                <a:cs typeface="Times New Roman" panose="02020603050405020304" pitchFamily="18" charset="0"/>
                <a:hlinkClick r:id="rId4"/>
              </a:rPr>
              <a:t>docif@uwindsor.ca</a:t>
            </a:r>
            <a:r>
              <a:rPr lang="en-US" sz="3200" dirty="0">
                <a:solidFill>
                  <a:srgbClr val="173377"/>
                </a:solidFill>
                <a:latin typeface="Times New Roman" panose="02020603050405020304" pitchFamily="18" charset="0"/>
                <a:cs typeface="Times New Roman" panose="02020603050405020304" pitchFamily="18" charset="0"/>
              </a:rPr>
              <a:t/>
            </a:r>
            <a:br>
              <a:rPr lang="en-US" sz="3200" dirty="0">
                <a:solidFill>
                  <a:srgbClr val="173377"/>
                </a:solidFill>
                <a:latin typeface="Times New Roman" panose="02020603050405020304" pitchFamily="18" charset="0"/>
                <a:cs typeface="Times New Roman" panose="02020603050405020304" pitchFamily="18" charset="0"/>
              </a:rPr>
            </a:br>
            <a:r>
              <a:rPr lang="en-US" sz="3200" dirty="0">
                <a:solidFill>
                  <a:srgbClr val="173377"/>
                </a:solidFill>
                <a:latin typeface="Times New Roman" panose="02020603050405020304" pitchFamily="18" charset="0"/>
                <a:cs typeface="Times New Roman" panose="02020603050405020304" pitchFamily="18" charset="0"/>
              </a:rPr>
              <a:t>Ken </a:t>
            </a:r>
            <a:r>
              <a:rPr lang="en-US" sz="3200" dirty="0" smtClean="0">
                <a:solidFill>
                  <a:srgbClr val="173377"/>
                </a:solidFill>
                <a:latin typeface="Times New Roman" panose="02020603050405020304" pitchFamily="18" charset="0"/>
                <a:cs typeface="Times New Roman" panose="02020603050405020304" pitchFamily="18" charset="0"/>
              </a:rPr>
              <a:t>Meadows: </a:t>
            </a:r>
            <a:r>
              <a:rPr lang="en-US" sz="3200" dirty="0" smtClean="0">
                <a:solidFill>
                  <a:srgbClr val="173377"/>
                </a:solidFill>
                <a:latin typeface="Times New Roman" panose="02020603050405020304" pitchFamily="18" charset="0"/>
                <a:cs typeface="Times New Roman" panose="02020603050405020304" pitchFamily="18" charset="0"/>
                <a:hlinkClick r:id="rId5"/>
              </a:rPr>
              <a:t>kmeadow2@</a:t>
            </a:r>
            <a:r>
              <a:rPr lang="en-US" sz="3200" dirty="0" smtClean="0">
                <a:solidFill>
                  <a:srgbClr val="173377"/>
                </a:solidFill>
                <a:latin typeface="Times New Roman" panose="02020603050405020304" pitchFamily="18" charset="0"/>
                <a:cs typeface="Times New Roman" panose="02020603050405020304" pitchFamily="18" charset="0"/>
                <a:hlinkClick r:id="rId5"/>
              </a:rPr>
              <a:t>uwo.ca</a:t>
            </a:r>
            <a:r>
              <a:rPr lang="en-US" sz="3200" dirty="0" smtClean="0">
                <a:solidFill>
                  <a:srgbClr val="173377"/>
                </a:solidFill>
                <a:latin typeface="Times New Roman" panose="02020603050405020304" pitchFamily="18" charset="0"/>
                <a:cs typeface="Times New Roman" panose="02020603050405020304" pitchFamily="18" charset="0"/>
              </a:rPr>
              <a:t/>
            </a:r>
            <a:br>
              <a:rPr lang="en-US" sz="3200" dirty="0" smtClean="0">
                <a:solidFill>
                  <a:srgbClr val="173377"/>
                </a:solidFill>
                <a:latin typeface="Times New Roman" panose="02020603050405020304" pitchFamily="18" charset="0"/>
                <a:cs typeface="Times New Roman" panose="02020603050405020304" pitchFamily="18" charset="0"/>
              </a:rPr>
            </a:br>
            <a:r>
              <a:rPr lang="en-US" sz="3200" dirty="0" smtClean="0">
                <a:solidFill>
                  <a:srgbClr val="173377"/>
                </a:solidFill>
                <a:latin typeface="Times New Roman" panose="02020603050405020304" pitchFamily="18" charset="0"/>
                <a:cs typeface="Times New Roman" panose="02020603050405020304" pitchFamily="18" charset="0"/>
              </a:rPr>
              <a:t>Webpage: </a:t>
            </a:r>
            <a:r>
              <a:rPr lang="en-US" sz="3200" dirty="0" err="1" smtClean="0">
                <a:solidFill>
                  <a:srgbClr val="FF0000"/>
                </a:solidFill>
                <a:latin typeface="Times New Roman" panose="02020603050405020304" pitchFamily="18" charset="0"/>
                <a:cs typeface="Times New Roman" panose="02020603050405020304" pitchFamily="18" charset="0"/>
              </a:rPr>
              <a:t>qualityteachingculture.wordpress.com</a:t>
            </a:r>
            <a:r>
              <a:rPr lang="en-US" sz="3200" dirty="0" smtClean="0">
                <a:solidFill>
                  <a:srgbClr val="FF0000"/>
                </a:solidFill>
                <a:latin typeface="Times New Roman" panose="02020603050405020304" pitchFamily="18" charset="0"/>
                <a:cs typeface="Times New Roman" panose="02020603050405020304" pitchFamily="18" charset="0"/>
              </a:rPr>
              <a:t/>
            </a:r>
            <a:br>
              <a:rPr lang="en-US" sz="3200" dirty="0" smtClean="0">
                <a:solidFill>
                  <a:srgbClr val="FF0000"/>
                </a:solidFill>
                <a:latin typeface="Times New Roman" panose="02020603050405020304" pitchFamily="18" charset="0"/>
                <a:cs typeface="Times New Roman" panose="02020603050405020304" pitchFamily="18" charset="0"/>
              </a:rPr>
            </a:br>
            <a:r>
              <a:rPr lang="en-US" sz="3200" dirty="0" smtClean="0">
                <a:solidFill>
                  <a:srgbClr val="173377"/>
                </a:solidFill>
                <a:latin typeface="Times New Roman" panose="02020603050405020304" pitchFamily="18" charset="0"/>
                <a:cs typeface="Times New Roman" panose="02020603050405020304" pitchFamily="18" charset="0"/>
              </a:rPr>
              <a:t/>
            </a:r>
            <a:br>
              <a:rPr lang="en-US" sz="3200" dirty="0" smtClean="0">
                <a:solidFill>
                  <a:srgbClr val="173377"/>
                </a:solidFill>
                <a:latin typeface="Times New Roman" panose="02020603050405020304" pitchFamily="18" charset="0"/>
                <a:cs typeface="Times New Roman" panose="02020603050405020304" pitchFamily="18" charset="0"/>
              </a:rPr>
            </a:br>
            <a:endParaRPr lang="en-US" sz="3200" dirty="0">
              <a:solidFill>
                <a:srgbClr val="173377"/>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4"/>
          </p:nvPr>
        </p:nvSpPr>
        <p:spPr>
          <a:xfrm>
            <a:off x="8382000" y="6492875"/>
            <a:ext cx="762000" cy="365125"/>
          </a:xfrm>
        </p:spPr>
        <p:txBody>
          <a:bodyPr/>
          <a:lstStyle/>
          <a:p>
            <a:fld id="{F58E02A8-E497-47EF-BA34-DFA3D799B6A2}" type="slidenum">
              <a:rPr lang="en-US" smtClean="0"/>
              <a:pPr/>
              <a:t>28</a:t>
            </a:fld>
            <a:endParaRPr lang="en-US" dirty="0"/>
          </a:p>
        </p:txBody>
      </p:sp>
    </p:spTree>
    <p:extLst>
      <p:ext uri="{BB962C8B-B14F-4D97-AF65-F5344CB8AC3E}">
        <p14:creationId xmlns:p14="http://schemas.microsoft.com/office/powerpoint/2010/main" val="59987325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81000"/>
            <a:ext cx="7086600" cy="533400"/>
          </a:xfrm>
        </p:spPr>
        <p:txBody>
          <a:bodyPr>
            <a:noAutofit/>
          </a:bodyPr>
          <a:lstStyle/>
          <a:p>
            <a:r>
              <a:rPr lang="en-US" sz="3600" dirty="0" smtClean="0">
                <a:solidFill>
                  <a:srgbClr val="00B050"/>
                </a:solidFill>
                <a:latin typeface="Times New Roman" panose="02020603050405020304" pitchFamily="18" charset="0"/>
                <a:cs typeface="Times New Roman" panose="02020603050405020304" pitchFamily="18" charset="0"/>
              </a:rPr>
              <a:t>References</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14400"/>
            <a:ext cx="8985250" cy="5257800"/>
          </a:xfrm>
        </p:spPr>
        <p:txBody>
          <a:bodyPr>
            <a:noAutofit/>
          </a:bodyPr>
          <a:lstStyle/>
          <a:p>
            <a:pPr marL="0" lvl="1" indent="0">
              <a:spcBef>
                <a:spcPts val="0"/>
              </a:spcBef>
              <a:buNone/>
            </a:pPr>
            <a:r>
              <a:rPr lang="en-CA" sz="2000" dirty="0">
                <a:solidFill>
                  <a:schemeClr val="tx1"/>
                </a:solidFill>
                <a:latin typeface="Times New Roman" panose="02020603050405020304" pitchFamily="18" charset="0"/>
                <a:cs typeface="Times New Roman" panose="02020603050405020304" pitchFamily="18" charset="0"/>
              </a:rPr>
              <a:t>Burke, </a:t>
            </a:r>
            <a:r>
              <a:rPr lang="en-CA" sz="2000" dirty="0" smtClean="0">
                <a:solidFill>
                  <a:schemeClr val="tx1"/>
                </a:solidFill>
                <a:latin typeface="Times New Roman" panose="02020603050405020304" pitchFamily="18" charset="0"/>
                <a:cs typeface="Times New Roman" panose="02020603050405020304" pitchFamily="18" charset="0"/>
              </a:rPr>
              <a:t>J. C</a:t>
            </a:r>
            <a:r>
              <a:rPr lang="en-CA" sz="2000" dirty="0">
                <a:solidFill>
                  <a:schemeClr val="tx1"/>
                </a:solidFill>
                <a:latin typeface="Times New Roman" panose="02020603050405020304" pitchFamily="18" charset="0"/>
                <a:cs typeface="Times New Roman" panose="02020603050405020304" pitchFamily="18" charset="0"/>
              </a:rPr>
              <a:t>. </a:t>
            </a:r>
            <a:r>
              <a:rPr lang="en-CA" sz="2000" dirty="0" smtClean="0">
                <a:solidFill>
                  <a:schemeClr val="tx1"/>
                </a:solidFill>
                <a:latin typeface="Times New Roman" panose="02020603050405020304" pitchFamily="18" charset="0"/>
                <a:cs typeface="Times New Roman" panose="02020603050405020304" pitchFamily="18" charset="0"/>
              </a:rPr>
              <a:t>(1998). Performance funding indicators</a:t>
            </a:r>
            <a:r>
              <a:rPr lang="en-CA" sz="2000" dirty="0">
                <a:solidFill>
                  <a:schemeClr val="tx1"/>
                </a:solidFill>
                <a:latin typeface="Times New Roman" panose="02020603050405020304" pitchFamily="18" charset="0"/>
                <a:cs typeface="Times New Roman" panose="02020603050405020304" pitchFamily="18" charset="0"/>
              </a:rPr>
              <a:t>: Concerns, </a:t>
            </a:r>
            <a:r>
              <a:rPr lang="en-CA" sz="2000" dirty="0" smtClean="0">
                <a:solidFill>
                  <a:schemeClr val="tx1"/>
                </a:solidFill>
                <a:latin typeface="Times New Roman" panose="02020603050405020304" pitchFamily="18" charset="0"/>
                <a:cs typeface="Times New Roman" panose="02020603050405020304" pitchFamily="18" charset="0"/>
              </a:rPr>
              <a:t>values</a:t>
            </a:r>
            <a:r>
              <a:rPr lang="en-CA" sz="2000" dirty="0">
                <a:solidFill>
                  <a:schemeClr val="tx1"/>
                </a:solidFill>
                <a:latin typeface="Times New Roman" panose="02020603050405020304" pitchFamily="18" charset="0"/>
                <a:cs typeface="Times New Roman" panose="02020603050405020304" pitchFamily="18" charset="0"/>
              </a:rPr>
              <a:t>, and </a:t>
            </a:r>
            <a:r>
              <a:rPr lang="en-CA" sz="2000" dirty="0" smtClean="0">
                <a:solidFill>
                  <a:schemeClr val="tx1"/>
                </a:solidFill>
                <a:latin typeface="Times New Roman" panose="02020603050405020304" pitchFamily="18" charset="0"/>
                <a:cs typeface="Times New Roman" panose="02020603050405020304" pitchFamily="18" charset="0"/>
              </a:rPr>
              <a:t>models </a:t>
            </a:r>
          </a:p>
          <a:p>
            <a:pPr marL="228600" lvl="1" indent="0">
              <a:spcBef>
                <a:spcPts val="0"/>
              </a:spcBef>
              <a:buNone/>
            </a:pPr>
            <a:r>
              <a:rPr lang="en-CA" sz="2000" dirty="0" smtClean="0">
                <a:solidFill>
                  <a:schemeClr val="tx1"/>
                </a:solidFill>
                <a:latin typeface="Times New Roman" panose="02020603050405020304" pitchFamily="18" charset="0"/>
                <a:cs typeface="Times New Roman" panose="02020603050405020304" pitchFamily="18" charset="0"/>
              </a:rPr>
              <a:t>for state colleges </a:t>
            </a:r>
            <a:r>
              <a:rPr lang="en-CA" sz="2000" dirty="0">
                <a:solidFill>
                  <a:schemeClr val="tx1"/>
                </a:solidFill>
                <a:latin typeface="Times New Roman" panose="02020603050405020304" pitchFamily="18" charset="0"/>
                <a:cs typeface="Times New Roman" panose="02020603050405020304" pitchFamily="18" charset="0"/>
              </a:rPr>
              <a:t>and </a:t>
            </a:r>
            <a:r>
              <a:rPr lang="en-CA" sz="2000" dirty="0" smtClean="0">
                <a:solidFill>
                  <a:schemeClr val="tx1"/>
                </a:solidFill>
                <a:latin typeface="Times New Roman" panose="02020603050405020304" pitchFamily="18" charset="0"/>
                <a:cs typeface="Times New Roman" panose="02020603050405020304" pitchFamily="18" charset="0"/>
              </a:rPr>
              <a:t>universities. </a:t>
            </a:r>
            <a:r>
              <a:rPr lang="en-CA" sz="2000" i="1" dirty="0">
                <a:solidFill>
                  <a:schemeClr val="tx1"/>
                </a:solidFill>
                <a:latin typeface="Times New Roman" panose="02020603050405020304" pitchFamily="18" charset="0"/>
                <a:cs typeface="Times New Roman" panose="02020603050405020304" pitchFamily="18" charset="0"/>
              </a:rPr>
              <a:t>New Directions for Institutional </a:t>
            </a:r>
            <a:r>
              <a:rPr lang="en-CA" sz="2000" i="1" dirty="0" smtClean="0">
                <a:solidFill>
                  <a:schemeClr val="tx1"/>
                </a:solidFill>
                <a:latin typeface="Times New Roman" panose="02020603050405020304" pitchFamily="18" charset="0"/>
                <a:cs typeface="Times New Roman" panose="02020603050405020304" pitchFamily="18" charset="0"/>
              </a:rPr>
              <a:t>Research, </a:t>
            </a:r>
          </a:p>
          <a:p>
            <a:pPr marL="223838" lvl="1" indent="0">
              <a:spcBef>
                <a:spcPts val="0"/>
              </a:spcBef>
              <a:buNone/>
            </a:pPr>
            <a:r>
              <a:rPr lang="en-CA" sz="2000" dirty="0" smtClean="0">
                <a:solidFill>
                  <a:schemeClr val="tx1"/>
                </a:solidFill>
                <a:latin typeface="Times New Roman" panose="02020603050405020304" pitchFamily="18" charset="0"/>
                <a:cs typeface="Times New Roman" panose="02020603050405020304" pitchFamily="18" charset="0"/>
              </a:rPr>
              <a:t>97, 49 – 60.</a:t>
            </a:r>
          </a:p>
          <a:p>
            <a:pPr marL="223838" lvl="1"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GB" sz="2200" dirty="0">
                <a:solidFill>
                  <a:schemeClr val="tx1"/>
                </a:solidFill>
                <a:latin typeface="Times New Roman" panose="02020603050405020304" pitchFamily="18" charset="0"/>
                <a:cs typeface="Times New Roman" panose="02020603050405020304" pitchFamily="18" charset="0"/>
              </a:rPr>
              <a:t>Chalmers, D. (2008</a:t>
            </a:r>
            <a:r>
              <a:rPr lang="en-GB" sz="2200" dirty="0" smtClean="0">
                <a:solidFill>
                  <a:schemeClr val="tx1"/>
                </a:solidFill>
                <a:latin typeface="Times New Roman" panose="02020603050405020304" pitchFamily="18" charset="0"/>
                <a:cs typeface="Times New Roman" panose="02020603050405020304" pitchFamily="18" charset="0"/>
              </a:rPr>
              <a:t>). Teaching </a:t>
            </a:r>
            <a:r>
              <a:rPr lang="en-GB" sz="2200" dirty="0">
                <a:solidFill>
                  <a:schemeClr val="tx1"/>
                </a:solidFill>
                <a:latin typeface="Times New Roman" panose="02020603050405020304" pitchFamily="18" charset="0"/>
                <a:cs typeface="Times New Roman" panose="02020603050405020304" pitchFamily="18" charset="0"/>
              </a:rPr>
              <a:t>and Learning Quality Indicators in </a:t>
            </a:r>
            <a:endParaRPr lang="en-GB" sz="2200" dirty="0" smtClean="0">
              <a:solidFill>
                <a:schemeClr val="tx1"/>
              </a:solidFill>
              <a:latin typeface="Times New Roman" panose="02020603050405020304" pitchFamily="18" charset="0"/>
              <a:cs typeface="Times New Roman" panose="02020603050405020304" pitchFamily="18" charset="0"/>
            </a:endParaRPr>
          </a:p>
          <a:p>
            <a:pPr marL="228600" lvl="1" indent="0">
              <a:spcBef>
                <a:spcPts val="0"/>
              </a:spcBef>
              <a:buNone/>
            </a:pPr>
            <a:r>
              <a:rPr lang="en-GB" sz="2000" dirty="0" smtClean="0">
                <a:solidFill>
                  <a:schemeClr val="tx1"/>
                </a:solidFill>
                <a:latin typeface="Times New Roman" panose="02020603050405020304" pitchFamily="18" charset="0"/>
                <a:cs typeface="Times New Roman" panose="02020603050405020304" pitchFamily="18" charset="0"/>
              </a:rPr>
              <a:t>Australian </a:t>
            </a:r>
            <a:r>
              <a:rPr lang="en-GB" sz="2000" dirty="0">
                <a:solidFill>
                  <a:schemeClr val="tx1"/>
                </a:solidFill>
                <a:latin typeface="Times New Roman" panose="02020603050405020304" pitchFamily="18" charset="0"/>
                <a:cs typeface="Times New Roman" panose="02020603050405020304" pitchFamily="18" charset="0"/>
              </a:rPr>
              <a:t>Universities, Conference proceedings of Institutional Management </a:t>
            </a:r>
            <a:r>
              <a:rPr lang="en-GB" sz="2000" dirty="0" smtClean="0">
                <a:solidFill>
                  <a:schemeClr val="tx1"/>
                </a:solidFill>
                <a:latin typeface="Times New Roman" panose="02020603050405020304" pitchFamily="18" charset="0"/>
                <a:cs typeface="Times New Roman" panose="02020603050405020304" pitchFamily="18" charset="0"/>
              </a:rPr>
              <a:t>	in </a:t>
            </a:r>
            <a:r>
              <a:rPr lang="en-GB" sz="2000" dirty="0">
                <a:solidFill>
                  <a:schemeClr val="tx1"/>
                </a:solidFill>
                <a:latin typeface="Times New Roman" panose="02020603050405020304" pitchFamily="18" charset="0"/>
                <a:cs typeface="Times New Roman" panose="02020603050405020304" pitchFamily="18" charset="0"/>
              </a:rPr>
              <a:t>Higher Education (IMHE), Paris France, September 8-12</a:t>
            </a:r>
            <a:r>
              <a:rPr lang="en-GB" sz="2000" dirty="0" smtClean="0">
                <a:solidFill>
                  <a:schemeClr val="tx1"/>
                </a:solidFill>
                <a:latin typeface="Times New Roman" panose="02020603050405020304" pitchFamily="18" charset="0"/>
                <a:cs typeface="Times New Roman" panose="02020603050405020304" pitchFamily="18" charset="0"/>
              </a:rPr>
              <a:t>.</a:t>
            </a:r>
          </a:p>
          <a:p>
            <a:pPr marL="228600" lvl="1"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CA" sz="2200" dirty="0">
                <a:solidFill>
                  <a:schemeClr val="tx1"/>
                </a:solidFill>
                <a:latin typeface="Times New Roman" panose="02020603050405020304" pitchFamily="18" charset="0"/>
                <a:cs typeface="Times New Roman" panose="02020603050405020304" pitchFamily="18" charset="0"/>
              </a:rPr>
              <a:t>Denison, D. R. </a:t>
            </a:r>
            <a:r>
              <a:rPr lang="en-CA" sz="2200" dirty="0" smtClean="0">
                <a:solidFill>
                  <a:schemeClr val="tx1"/>
                </a:solidFill>
                <a:latin typeface="Times New Roman" panose="02020603050405020304" pitchFamily="18" charset="0"/>
                <a:cs typeface="Times New Roman" panose="02020603050405020304" pitchFamily="18" charset="0"/>
              </a:rPr>
              <a:t>(1996). What </a:t>
            </a:r>
            <a:r>
              <a:rPr lang="en-CA" sz="2200" dirty="0">
                <a:solidFill>
                  <a:schemeClr val="tx1"/>
                </a:solidFill>
                <a:latin typeface="Times New Roman" panose="02020603050405020304" pitchFamily="18" charset="0"/>
                <a:cs typeface="Times New Roman" panose="02020603050405020304" pitchFamily="18" charset="0"/>
              </a:rPr>
              <a:t>is the difference between organizational culture </a:t>
            </a:r>
            <a:endParaRPr lang="en-CA" sz="2200" dirty="0" smtClean="0">
              <a:solidFill>
                <a:schemeClr val="tx1"/>
              </a:solidFill>
              <a:latin typeface="Times New Roman" panose="02020603050405020304" pitchFamily="18" charset="0"/>
              <a:cs typeface="Times New Roman" panose="02020603050405020304" pitchFamily="18" charset="0"/>
            </a:endParaRPr>
          </a:p>
          <a:p>
            <a:pPr marL="228600" indent="0">
              <a:spcBef>
                <a:spcPts val="0"/>
              </a:spcBef>
              <a:buNone/>
            </a:pPr>
            <a:r>
              <a:rPr lang="en-CA" sz="2200" dirty="0" smtClean="0">
                <a:solidFill>
                  <a:schemeClr val="tx1"/>
                </a:solidFill>
                <a:latin typeface="Times New Roman" panose="02020603050405020304" pitchFamily="18" charset="0"/>
                <a:cs typeface="Times New Roman" panose="02020603050405020304" pitchFamily="18" charset="0"/>
              </a:rPr>
              <a:t>and </a:t>
            </a:r>
            <a:r>
              <a:rPr lang="en-CA" sz="2200" dirty="0">
                <a:solidFill>
                  <a:schemeClr val="tx1"/>
                </a:solidFill>
                <a:latin typeface="Times New Roman" panose="02020603050405020304" pitchFamily="18" charset="0"/>
                <a:cs typeface="Times New Roman" panose="02020603050405020304" pitchFamily="18" charset="0"/>
              </a:rPr>
              <a:t>organizational climate? A native’s point of view on a decade of </a:t>
            </a:r>
            <a:r>
              <a:rPr lang="en-CA" sz="2200" dirty="0" smtClean="0">
                <a:solidFill>
                  <a:schemeClr val="tx1"/>
                </a:solidFill>
                <a:latin typeface="Times New Roman" panose="02020603050405020304" pitchFamily="18" charset="0"/>
                <a:cs typeface="Times New Roman" panose="02020603050405020304" pitchFamily="18" charset="0"/>
              </a:rPr>
              <a:t>paradigm </a:t>
            </a:r>
            <a:r>
              <a:rPr lang="en-CA" sz="2200" dirty="0">
                <a:solidFill>
                  <a:schemeClr val="tx1"/>
                </a:solidFill>
                <a:latin typeface="Times New Roman" panose="02020603050405020304" pitchFamily="18" charset="0"/>
                <a:cs typeface="Times New Roman" panose="02020603050405020304" pitchFamily="18" charset="0"/>
              </a:rPr>
              <a:t>wars</a:t>
            </a:r>
            <a:r>
              <a:rPr lang="en-CA" sz="2200" dirty="0" smtClean="0">
                <a:solidFill>
                  <a:schemeClr val="tx1"/>
                </a:solidFill>
                <a:latin typeface="Times New Roman" panose="02020603050405020304" pitchFamily="18" charset="0"/>
                <a:cs typeface="Times New Roman" panose="02020603050405020304" pitchFamily="18" charset="0"/>
              </a:rPr>
              <a:t>. </a:t>
            </a:r>
            <a:r>
              <a:rPr lang="en-CA" sz="2200" i="1" dirty="0">
                <a:solidFill>
                  <a:schemeClr val="tx1"/>
                </a:solidFill>
                <a:latin typeface="Times New Roman" panose="02020603050405020304" pitchFamily="18" charset="0"/>
                <a:cs typeface="Times New Roman" panose="02020603050405020304" pitchFamily="18" charset="0"/>
              </a:rPr>
              <a:t>Academy of Management </a:t>
            </a:r>
            <a:r>
              <a:rPr lang="en-CA" sz="2200" i="1" dirty="0" smtClean="0">
                <a:solidFill>
                  <a:schemeClr val="tx1"/>
                </a:solidFill>
                <a:latin typeface="Times New Roman" panose="02020603050405020304" pitchFamily="18" charset="0"/>
                <a:cs typeface="Times New Roman" panose="02020603050405020304" pitchFamily="18" charset="0"/>
              </a:rPr>
              <a:t>Review,</a:t>
            </a:r>
            <a:r>
              <a:rPr lang="en-CA" sz="2200" dirty="0" smtClean="0">
                <a:solidFill>
                  <a:schemeClr val="tx1"/>
                </a:solidFill>
                <a:latin typeface="Times New Roman" panose="02020603050405020304" pitchFamily="18" charset="0"/>
                <a:cs typeface="Times New Roman" panose="02020603050405020304" pitchFamily="18" charset="0"/>
              </a:rPr>
              <a:t> </a:t>
            </a:r>
            <a:r>
              <a:rPr lang="en-CA" sz="2200" i="1" dirty="0" smtClean="0">
                <a:solidFill>
                  <a:schemeClr val="tx1"/>
                </a:solidFill>
                <a:latin typeface="Times New Roman" panose="02020603050405020304" pitchFamily="18" charset="0"/>
                <a:cs typeface="Times New Roman" panose="02020603050405020304" pitchFamily="18" charset="0"/>
              </a:rPr>
              <a:t>21</a:t>
            </a:r>
            <a:r>
              <a:rPr lang="en-CA" sz="2200" dirty="0" smtClean="0">
                <a:solidFill>
                  <a:schemeClr val="tx1"/>
                </a:solidFill>
                <a:latin typeface="Times New Roman" panose="02020603050405020304" pitchFamily="18" charset="0"/>
                <a:cs typeface="Times New Roman" panose="02020603050405020304" pitchFamily="18" charset="0"/>
              </a:rPr>
              <a:t>(3), 619 – 54.</a:t>
            </a:r>
          </a:p>
          <a:p>
            <a:pPr marL="228600"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US" sz="2200" dirty="0" err="1">
                <a:solidFill>
                  <a:schemeClr val="tx1"/>
                </a:solidFill>
                <a:latin typeface="Times New Roman" panose="02020603050405020304" pitchFamily="18" charset="0"/>
                <a:cs typeface="Times New Roman" panose="02020603050405020304" pitchFamily="18" charset="0"/>
              </a:rPr>
              <a:t>Hénard</a:t>
            </a:r>
            <a:r>
              <a:rPr lang="en-US" sz="2200" dirty="0">
                <a:solidFill>
                  <a:schemeClr val="tx1"/>
                </a:solidFill>
                <a:latin typeface="Times New Roman" panose="02020603050405020304" pitchFamily="18" charset="0"/>
                <a:cs typeface="Times New Roman" panose="02020603050405020304" pitchFamily="18" charset="0"/>
              </a:rPr>
              <a:t>, F. &amp; </a:t>
            </a:r>
            <a:r>
              <a:rPr lang="en-US" sz="2200" dirty="0" err="1">
                <a:solidFill>
                  <a:schemeClr val="tx1"/>
                </a:solidFill>
                <a:latin typeface="Times New Roman" panose="02020603050405020304" pitchFamily="18" charset="0"/>
                <a:cs typeface="Times New Roman" panose="02020603050405020304" pitchFamily="18" charset="0"/>
              </a:rPr>
              <a:t>Roseveare</a:t>
            </a:r>
            <a:r>
              <a:rPr lang="en-US" sz="2200" dirty="0">
                <a:solidFill>
                  <a:schemeClr val="tx1"/>
                </a:solidFill>
                <a:latin typeface="Times New Roman" panose="02020603050405020304" pitchFamily="18" charset="0"/>
                <a:cs typeface="Times New Roman" panose="02020603050405020304" pitchFamily="18" charset="0"/>
              </a:rPr>
              <a:t>, D. (2012). </a:t>
            </a:r>
            <a:r>
              <a:rPr lang="en-US" sz="2200" i="1" dirty="0">
                <a:solidFill>
                  <a:schemeClr val="tx1"/>
                </a:solidFill>
                <a:latin typeface="Times New Roman" panose="02020603050405020304" pitchFamily="18" charset="0"/>
                <a:cs typeface="Times New Roman" panose="02020603050405020304" pitchFamily="18" charset="0"/>
              </a:rPr>
              <a:t>Fostering quality teaching in higher </a:t>
            </a:r>
            <a:endParaRPr lang="en-US" sz="2200" i="1" dirty="0" smtClean="0">
              <a:solidFill>
                <a:schemeClr val="tx1"/>
              </a:solidFill>
              <a:latin typeface="Times New Roman" panose="02020603050405020304" pitchFamily="18" charset="0"/>
              <a:cs typeface="Times New Roman" panose="02020603050405020304" pitchFamily="18" charset="0"/>
            </a:endParaRPr>
          </a:p>
          <a:p>
            <a:pPr marL="228600" indent="0">
              <a:spcBef>
                <a:spcPts val="0"/>
              </a:spcBef>
              <a:buNone/>
            </a:pPr>
            <a:r>
              <a:rPr lang="en-US" sz="2200" i="1" dirty="0" smtClean="0">
                <a:solidFill>
                  <a:schemeClr val="tx1"/>
                </a:solidFill>
                <a:latin typeface="Times New Roman" panose="02020603050405020304" pitchFamily="18" charset="0"/>
                <a:cs typeface="Times New Roman" panose="02020603050405020304" pitchFamily="18" charset="0"/>
              </a:rPr>
              <a:t>education</a:t>
            </a:r>
            <a:r>
              <a:rPr lang="en-US" sz="2200" i="1" dirty="0">
                <a:solidFill>
                  <a:schemeClr val="tx1"/>
                </a:solidFill>
                <a:latin typeface="Times New Roman" panose="02020603050405020304" pitchFamily="18" charset="0"/>
                <a:cs typeface="Times New Roman" panose="02020603050405020304" pitchFamily="18" charset="0"/>
              </a:rPr>
              <a:t>: Policies </a:t>
            </a:r>
            <a:r>
              <a:rPr lang="en-US" sz="2200" i="1" dirty="0" smtClean="0">
                <a:solidFill>
                  <a:schemeClr val="tx1"/>
                </a:solidFill>
                <a:latin typeface="Times New Roman" panose="02020603050405020304" pitchFamily="18" charset="0"/>
                <a:cs typeface="Times New Roman" panose="02020603050405020304" pitchFamily="18" charset="0"/>
              </a:rPr>
              <a:t>and practices</a:t>
            </a:r>
            <a:r>
              <a:rPr lang="en-US" sz="2200" dirty="0">
                <a:solidFill>
                  <a:schemeClr val="tx1"/>
                </a:solidFill>
                <a:latin typeface="Times New Roman" panose="02020603050405020304" pitchFamily="18" charset="0"/>
                <a:cs typeface="Times New Roman" panose="02020603050405020304" pitchFamily="18" charset="0"/>
              </a:rPr>
              <a:t>. France: Organization for Economic </a:t>
            </a:r>
            <a:r>
              <a:rPr lang="en-US" sz="2200" dirty="0" smtClean="0">
                <a:solidFill>
                  <a:schemeClr val="tx1"/>
                </a:solidFill>
                <a:latin typeface="Times New Roman" panose="02020603050405020304" pitchFamily="18" charset="0"/>
                <a:cs typeface="Times New Roman" panose="02020603050405020304" pitchFamily="18" charset="0"/>
              </a:rPr>
              <a:t>	Co-operation </a:t>
            </a:r>
            <a:r>
              <a:rPr lang="en-US" sz="2200" dirty="0">
                <a:solidFill>
                  <a:schemeClr val="tx1"/>
                </a:solidFill>
                <a:latin typeface="Times New Roman" panose="02020603050405020304" pitchFamily="18" charset="0"/>
                <a:cs typeface="Times New Roman" panose="02020603050405020304" pitchFamily="18" charset="0"/>
              </a:rPr>
              <a:t>and Development</a:t>
            </a:r>
            <a:r>
              <a:rPr lang="en-US" sz="2200" dirty="0" smtClean="0">
                <a:solidFill>
                  <a:schemeClr val="tx1"/>
                </a:solidFill>
                <a:latin typeface="Times New Roman" panose="02020603050405020304" pitchFamily="18" charset="0"/>
                <a:cs typeface="Times New Roman" panose="02020603050405020304" pitchFamily="18" charset="0"/>
              </a:rPr>
              <a:t>.</a:t>
            </a:r>
          </a:p>
          <a:p>
            <a:pPr marL="228600"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GB" sz="2200" dirty="0" err="1">
                <a:solidFill>
                  <a:schemeClr val="tx1"/>
                </a:solidFill>
                <a:latin typeface="Times New Roman" panose="02020603050405020304" pitchFamily="18" charset="0"/>
                <a:cs typeface="Times New Roman" panose="02020603050405020304" pitchFamily="18" charset="0"/>
              </a:rPr>
              <a:t>Warglien</a:t>
            </a:r>
            <a:r>
              <a:rPr lang="en-GB" sz="2200" dirty="0">
                <a:solidFill>
                  <a:schemeClr val="tx1"/>
                </a:solidFill>
                <a:latin typeface="Times New Roman" panose="02020603050405020304" pitchFamily="18" charset="0"/>
                <a:cs typeface="Times New Roman" panose="02020603050405020304" pitchFamily="18" charset="0"/>
              </a:rPr>
              <a:t>, M., &amp; </a:t>
            </a:r>
            <a:r>
              <a:rPr lang="en-GB" sz="2200" dirty="0" err="1">
                <a:solidFill>
                  <a:schemeClr val="tx1"/>
                </a:solidFill>
                <a:latin typeface="Times New Roman" panose="02020603050405020304" pitchFamily="18" charset="0"/>
                <a:cs typeface="Times New Roman" panose="02020603050405020304" pitchFamily="18" charset="0"/>
              </a:rPr>
              <a:t>Savoia</a:t>
            </a:r>
            <a:r>
              <a:rPr lang="en-GB" sz="2200" dirty="0">
                <a:solidFill>
                  <a:schemeClr val="tx1"/>
                </a:solidFill>
                <a:latin typeface="Times New Roman" panose="02020603050405020304" pitchFamily="18" charset="0"/>
                <a:cs typeface="Times New Roman" panose="02020603050405020304" pitchFamily="18" charset="0"/>
              </a:rPr>
              <a:t>, M. </a:t>
            </a:r>
            <a:r>
              <a:rPr lang="en-GB" sz="2200" dirty="0" smtClean="0">
                <a:solidFill>
                  <a:schemeClr val="tx1"/>
                </a:solidFill>
                <a:latin typeface="Times New Roman" panose="02020603050405020304" pitchFamily="18" charset="0"/>
                <a:cs typeface="Times New Roman" panose="02020603050405020304" pitchFamily="18" charset="0"/>
              </a:rPr>
              <a:t>(2001). </a:t>
            </a:r>
            <a:r>
              <a:rPr lang="en-GB" sz="2200" dirty="0">
                <a:solidFill>
                  <a:schemeClr val="tx1"/>
                </a:solidFill>
                <a:latin typeface="Times New Roman" panose="02020603050405020304" pitchFamily="18" charset="0"/>
                <a:cs typeface="Times New Roman" panose="02020603050405020304" pitchFamily="18" charset="0"/>
              </a:rPr>
              <a:t>Institutional Experiences of Quality </a:t>
            </a:r>
            <a:endParaRPr lang="en-GB" sz="2200" dirty="0" smtClean="0">
              <a:solidFill>
                <a:schemeClr val="tx1"/>
              </a:solidFill>
              <a:latin typeface="Times New Roman" panose="02020603050405020304" pitchFamily="18" charset="0"/>
              <a:cs typeface="Times New Roman" panose="02020603050405020304" pitchFamily="18" charset="0"/>
            </a:endParaRPr>
          </a:p>
          <a:p>
            <a:pPr marL="228600" indent="0">
              <a:spcBef>
                <a:spcPts val="0"/>
              </a:spcBef>
              <a:buNone/>
            </a:pPr>
            <a:r>
              <a:rPr lang="en-GB" sz="2200" dirty="0" smtClean="0">
                <a:solidFill>
                  <a:schemeClr val="tx1"/>
                </a:solidFill>
                <a:latin typeface="Times New Roman" panose="02020603050405020304" pitchFamily="18" charset="0"/>
                <a:cs typeface="Times New Roman" panose="02020603050405020304" pitchFamily="18" charset="0"/>
              </a:rPr>
              <a:t>Assessment </a:t>
            </a:r>
            <a:r>
              <a:rPr lang="en-GB" sz="2200" dirty="0">
                <a:solidFill>
                  <a:schemeClr val="tx1"/>
                </a:solidFill>
                <a:latin typeface="Times New Roman" panose="02020603050405020304" pitchFamily="18" charset="0"/>
                <a:cs typeface="Times New Roman" panose="02020603050405020304" pitchFamily="18" charset="0"/>
              </a:rPr>
              <a:t>in  Higher Education - The University of Venice (Italy</a:t>
            </a:r>
            <a:r>
              <a:rPr lang="en-GB" sz="2200" dirty="0" smtClean="0">
                <a:solidFill>
                  <a:schemeClr val="tx1"/>
                </a:solidFill>
                <a:latin typeface="Times New Roman" panose="02020603050405020304" pitchFamily="18" charset="0"/>
                <a:cs typeface="Times New Roman" panose="02020603050405020304" pitchFamily="18" charset="0"/>
              </a:rPr>
              <a:t>).Organisation </a:t>
            </a:r>
            <a:r>
              <a:rPr lang="en-GB" sz="2200" dirty="0">
                <a:solidFill>
                  <a:schemeClr val="tx1"/>
                </a:solidFill>
                <a:latin typeface="Times New Roman" panose="02020603050405020304" pitchFamily="18" charset="0"/>
                <a:cs typeface="Times New Roman" panose="02020603050405020304" pitchFamily="18" charset="0"/>
              </a:rPr>
              <a:t>for Economic Cooperation and Development (OECD).</a:t>
            </a:r>
            <a:endParaRPr lang="en-CA" sz="2200" dirty="0">
              <a:solidFill>
                <a:schemeClr val="tx1"/>
              </a:solidFill>
              <a:latin typeface="Times New Roman" panose="02020603050405020304" pitchFamily="18" charset="0"/>
              <a:cs typeface="Times New Roman" panose="02020603050405020304" pitchFamily="18" charset="0"/>
            </a:endParaRPr>
          </a:p>
          <a:p>
            <a:pPr>
              <a:lnSpc>
                <a:spcPct val="170000"/>
              </a:lnSpc>
            </a:pPr>
            <a:endParaRPr lang="en-US" sz="20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29</a:t>
            </a:fld>
            <a:endParaRPr lang="en-US" dirty="0"/>
          </a:p>
        </p:txBody>
      </p:sp>
    </p:spTree>
    <p:extLst>
      <p:ext uri="{BB962C8B-B14F-4D97-AF65-F5344CB8AC3E}">
        <p14:creationId xmlns:p14="http://schemas.microsoft.com/office/powerpoint/2010/main" val="85895183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5229" y="2970444"/>
            <a:ext cx="184666" cy="369332"/>
          </a:xfrm>
          <a:prstGeom prst="rect">
            <a:avLst/>
          </a:prstGeom>
          <a:noFill/>
        </p:spPr>
        <p:txBody>
          <a:bodyPr wrap="none" rtlCol="0">
            <a:spAutoFit/>
          </a:bodyPr>
          <a:lstStyle/>
          <a:p>
            <a:endParaRPr lang="en-US" dirty="0"/>
          </a:p>
        </p:txBody>
      </p:sp>
      <p:sp>
        <p:nvSpPr>
          <p:cNvPr id="18" name="Rectangle 17"/>
          <p:cNvSpPr/>
          <p:nvPr/>
        </p:nvSpPr>
        <p:spPr>
          <a:xfrm>
            <a:off x="579120" y="609600"/>
            <a:ext cx="7924800" cy="1754326"/>
          </a:xfrm>
          <a:prstGeom prst="rect">
            <a:avLst/>
          </a:prstGeom>
        </p:spPr>
        <p:txBody>
          <a:bodyPr wrap="square">
            <a:spAutoFit/>
          </a:bodyPr>
          <a:lstStyle/>
          <a:p>
            <a:pPr algn="ctr"/>
            <a:r>
              <a:rPr lang="en-CA" sz="6000" dirty="0" smtClean="0">
                <a:solidFill>
                  <a:schemeClr val="accent2">
                    <a:lumMod val="50000"/>
                  </a:schemeClr>
                </a:solidFill>
              </a:rPr>
              <a:t>The </a:t>
            </a:r>
            <a:r>
              <a:rPr lang="en-CA" sz="6000" dirty="0">
                <a:solidFill>
                  <a:schemeClr val="accent2">
                    <a:lumMod val="50000"/>
                  </a:schemeClr>
                </a:solidFill>
              </a:rPr>
              <a:t>P</a:t>
            </a:r>
            <a:r>
              <a:rPr lang="en-CA" sz="6000" dirty="0" smtClean="0">
                <a:solidFill>
                  <a:schemeClr val="accent2">
                    <a:lumMod val="50000"/>
                  </a:schemeClr>
                </a:solidFill>
              </a:rPr>
              <a:t>olitical </a:t>
            </a:r>
            <a:r>
              <a:rPr lang="en-CA" sz="6000" dirty="0">
                <a:solidFill>
                  <a:schemeClr val="accent2">
                    <a:lumMod val="50000"/>
                  </a:schemeClr>
                </a:solidFill>
              </a:rPr>
              <a:t>T</a:t>
            </a:r>
            <a:r>
              <a:rPr lang="en-CA" sz="6000" dirty="0" smtClean="0">
                <a:solidFill>
                  <a:schemeClr val="accent2">
                    <a:lumMod val="50000"/>
                  </a:schemeClr>
                </a:solidFill>
              </a:rPr>
              <a:t>errain</a:t>
            </a:r>
          </a:p>
          <a:p>
            <a:pPr algn="ctr"/>
            <a:r>
              <a:rPr lang="en-CA" sz="4400" dirty="0" smtClean="0">
                <a:solidFill>
                  <a:schemeClr val="accent2">
                    <a:lumMod val="50000"/>
                  </a:schemeClr>
                </a:solidFill>
              </a:rPr>
              <a:t>in Ontario  </a:t>
            </a:r>
          </a:p>
        </p:txBody>
      </p:sp>
      <p:sp>
        <p:nvSpPr>
          <p:cNvPr id="7" name="TextBox 6"/>
          <p:cNvSpPr txBox="1"/>
          <p:nvPr/>
        </p:nvSpPr>
        <p:spPr>
          <a:xfrm rot="337816">
            <a:off x="118814" y="2431835"/>
            <a:ext cx="4240250" cy="1077218"/>
          </a:xfrm>
          <a:prstGeom prst="rect">
            <a:avLst/>
          </a:prstGeom>
          <a:noFill/>
        </p:spPr>
        <p:txBody>
          <a:bodyPr wrap="square" rtlCol="0">
            <a:spAutoFit/>
          </a:bodyPr>
          <a:lstStyle/>
          <a:p>
            <a:pPr algn="ctr"/>
            <a:r>
              <a:rPr lang="en-CA" sz="3200" dirty="0" smtClean="0"/>
              <a:t>Productivity and Innovation</a:t>
            </a:r>
            <a:endParaRPr lang="en-CA" sz="3200" dirty="0"/>
          </a:p>
        </p:txBody>
      </p:sp>
      <p:sp>
        <p:nvSpPr>
          <p:cNvPr id="8" name="TextBox 7"/>
          <p:cNvSpPr txBox="1"/>
          <p:nvPr/>
        </p:nvSpPr>
        <p:spPr>
          <a:xfrm rot="908752">
            <a:off x="4137291" y="4081325"/>
            <a:ext cx="4912992" cy="1569660"/>
          </a:xfrm>
          <a:prstGeom prst="rect">
            <a:avLst/>
          </a:prstGeom>
          <a:noFill/>
        </p:spPr>
        <p:txBody>
          <a:bodyPr wrap="square" rtlCol="0">
            <a:spAutoFit/>
          </a:bodyPr>
          <a:lstStyle/>
          <a:p>
            <a:pPr algn="ctr"/>
            <a:r>
              <a:rPr lang="en-CA" sz="3200" dirty="0" smtClean="0"/>
              <a:t>Strengthening </a:t>
            </a:r>
          </a:p>
          <a:p>
            <a:pPr algn="ctr"/>
            <a:r>
              <a:rPr lang="en-CA" sz="3200" dirty="0" smtClean="0"/>
              <a:t>centres of creativity innovation and knowledge</a:t>
            </a:r>
            <a:endParaRPr lang="en-CA" sz="3200" dirty="0"/>
          </a:p>
        </p:txBody>
      </p:sp>
      <p:sp>
        <p:nvSpPr>
          <p:cNvPr id="9" name="TextBox 8"/>
          <p:cNvSpPr txBox="1"/>
          <p:nvPr/>
        </p:nvSpPr>
        <p:spPr>
          <a:xfrm rot="20797704">
            <a:off x="627508" y="4121890"/>
            <a:ext cx="3462718" cy="584775"/>
          </a:xfrm>
          <a:prstGeom prst="rect">
            <a:avLst/>
          </a:prstGeom>
          <a:noFill/>
        </p:spPr>
        <p:txBody>
          <a:bodyPr wrap="square" rtlCol="0">
            <a:spAutoFit/>
          </a:bodyPr>
          <a:lstStyle/>
          <a:p>
            <a:pPr algn="ctr"/>
            <a:r>
              <a:rPr lang="en-CA" sz="3200" dirty="0" smtClean="0"/>
              <a:t>Differentiation</a:t>
            </a:r>
          </a:p>
        </p:txBody>
      </p:sp>
      <p:sp>
        <p:nvSpPr>
          <p:cNvPr id="10" name="TextBox 9"/>
          <p:cNvSpPr txBox="1"/>
          <p:nvPr/>
        </p:nvSpPr>
        <p:spPr>
          <a:xfrm>
            <a:off x="381000" y="5410200"/>
            <a:ext cx="4343400" cy="584775"/>
          </a:xfrm>
          <a:prstGeom prst="rect">
            <a:avLst/>
          </a:prstGeom>
          <a:noFill/>
        </p:spPr>
        <p:txBody>
          <a:bodyPr wrap="square" rtlCol="0">
            <a:spAutoFit/>
          </a:bodyPr>
          <a:lstStyle/>
          <a:p>
            <a:pPr algn="ctr"/>
            <a:r>
              <a:rPr lang="en-CA" sz="3200" dirty="0" smtClean="0"/>
              <a:t>Strategic Mandates</a:t>
            </a:r>
            <a:endParaRPr lang="en-CA" sz="3200" dirty="0"/>
          </a:p>
        </p:txBody>
      </p:sp>
      <p:sp>
        <p:nvSpPr>
          <p:cNvPr id="11" name="TextBox 10"/>
          <p:cNvSpPr txBox="1"/>
          <p:nvPr/>
        </p:nvSpPr>
        <p:spPr>
          <a:xfrm rot="20942687">
            <a:off x="5025139" y="2287781"/>
            <a:ext cx="4048311" cy="1077218"/>
          </a:xfrm>
          <a:prstGeom prst="rect">
            <a:avLst/>
          </a:prstGeom>
          <a:noFill/>
        </p:spPr>
        <p:txBody>
          <a:bodyPr wrap="square" rtlCol="0">
            <a:spAutoFit/>
          </a:bodyPr>
          <a:lstStyle/>
          <a:p>
            <a:pPr algn="ctr"/>
            <a:r>
              <a:rPr lang="en-CA" sz="3200" dirty="0" smtClean="0"/>
              <a:t>Metrics, metrics, metrics</a:t>
            </a:r>
            <a:endParaRPr lang="en-CA" sz="3200" dirty="0"/>
          </a:p>
        </p:txBody>
      </p:sp>
      <p:sp>
        <p:nvSpPr>
          <p:cNvPr id="13" name="Slide Number Placeholder 3"/>
          <p:cNvSpPr>
            <a:spLocks noGrp="1"/>
          </p:cNvSpPr>
          <p:nvPr>
            <p:ph type="sldNum" sz="quarter" idx="4294967295"/>
          </p:nvPr>
        </p:nvSpPr>
        <p:spPr>
          <a:xfrm>
            <a:off x="8382000" y="6645275"/>
            <a:ext cx="762000" cy="365125"/>
          </a:xfrm>
          <a:prstGeom prst="rect">
            <a:avLst/>
          </a:prstGeom>
        </p:spPr>
        <p:txBody>
          <a:bodyPr/>
          <a:lstStyle/>
          <a:p>
            <a:fld id="{F58E02A8-E497-47EF-BA34-DFA3D799B6A2}" type="slidenum">
              <a:rPr lang="en-US" smtClean="0"/>
              <a:pPr/>
              <a:t>3</a:t>
            </a:fld>
            <a:endParaRPr lang="en-US" dirty="0"/>
          </a:p>
        </p:txBody>
      </p:sp>
    </p:spTree>
    <p:extLst>
      <p:ext uri="{BB962C8B-B14F-4D97-AF65-F5344CB8AC3E}">
        <p14:creationId xmlns:p14="http://schemas.microsoft.com/office/powerpoint/2010/main" val="3000410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5229" y="2970444"/>
            <a:ext cx="184666" cy="369332"/>
          </a:xfrm>
          <a:prstGeom prst="rect">
            <a:avLst/>
          </a:prstGeom>
          <a:noFill/>
        </p:spPr>
        <p:txBody>
          <a:bodyPr wrap="none" rtlCol="0">
            <a:spAutoFit/>
          </a:bodyPr>
          <a:lstStyle/>
          <a:p>
            <a:endParaRPr lang="en-US" dirty="0"/>
          </a:p>
        </p:txBody>
      </p:sp>
      <p:sp>
        <p:nvSpPr>
          <p:cNvPr id="18" name="Rectangle 17"/>
          <p:cNvSpPr/>
          <p:nvPr/>
        </p:nvSpPr>
        <p:spPr>
          <a:xfrm>
            <a:off x="609600" y="478572"/>
            <a:ext cx="7924800" cy="4093428"/>
          </a:xfrm>
          <a:prstGeom prst="rect">
            <a:avLst/>
          </a:prstGeom>
        </p:spPr>
        <p:txBody>
          <a:bodyPr wrap="square">
            <a:spAutoFit/>
          </a:bodyPr>
          <a:lstStyle/>
          <a:p>
            <a:pPr algn="ctr"/>
            <a:r>
              <a:rPr lang="en-CA" sz="3200" dirty="0" smtClean="0">
                <a:solidFill>
                  <a:schemeClr val="accent2">
                    <a:lumMod val="50000"/>
                  </a:schemeClr>
                </a:solidFill>
              </a:rPr>
              <a:t>The </a:t>
            </a:r>
            <a:r>
              <a:rPr lang="en-CA" sz="8800" b="1" dirty="0" smtClean="0">
                <a:solidFill>
                  <a:schemeClr val="accent2">
                    <a:lumMod val="50000"/>
                  </a:schemeClr>
                </a:solidFill>
              </a:rPr>
              <a:t>value </a:t>
            </a:r>
            <a:r>
              <a:rPr lang="en-CA" sz="3200" dirty="0" smtClean="0">
                <a:solidFill>
                  <a:schemeClr val="accent2">
                    <a:lumMod val="50000"/>
                  </a:schemeClr>
                </a:solidFill>
              </a:rPr>
              <a:t>that institutions </a:t>
            </a:r>
          </a:p>
          <a:p>
            <a:pPr algn="ctr"/>
            <a:r>
              <a:rPr lang="en-CA" sz="3200" dirty="0" smtClean="0">
                <a:solidFill>
                  <a:schemeClr val="accent2">
                    <a:lumMod val="50000"/>
                  </a:schemeClr>
                </a:solidFill>
              </a:rPr>
              <a:t>place on </a:t>
            </a:r>
            <a:r>
              <a:rPr lang="en-CA" sz="6000" b="1" dirty="0" smtClean="0">
                <a:solidFill>
                  <a:schemeClr val="accent2">
                    <a:lumMod val="50000"/>
                  </a:schemeClr>
                </a:solidFill>
              </a:rPr>
              <a:t>teaching</a:t>
            </a:r>
            <a:r>
              <a:rPr lang="en-CA" sz="4000" b="1" dirty="0" smtClean="0">
                <a:solidFill>
                  <a:schemeClr val="accent2">
                    <a:lumMod val="50000"/>
                  </a:schemeClr>
                </a:solidFill>
              </a:rPr>
              <a:t> </a:t>
            </a:r>
            <a:r>
              <a:rPr lang="en-CA" sz="3200" dirty="0" smtClean="0">
                <a:solidFill>
                  <a:schemeClr val="accent2">
                    <a:lumMod val="50000"/>
                  </a:schemeClr>
                </a:solidFill>
              </a:rPr>
              <a:t>is  </a:t>
            </a:r>
          </a:p>
          <a:p>
            <a:pPr algn="r"/>
            <a:r>
              <a:rPr lang="en-CA" sz="8000" b="1" dirty="0" smtClean="0">
                <a:solidFill>
                  <a:schemeClr val="accent2">
                    <a:lumMod val="50000"/>
                  </a:schemeClr>
                </a:solidFill>
              </a:rPr>
              <a:t>important </a:t>
            </a:r>
            <a:r>
              <a:rPr lang="en-CA" sz="3200" dirty="0" smtClean="0">
                <a:solidFill>
                  <a:schemeClr val="accent2">
                    <a:lumMod val="50000"/>
                  </a:schemeClr>
                </a:solidFill>
              </a:rPr>
              <a:t>to us</a:t>
            </a:r>
          </a:p>
          <a:p>
            <a:pPr algn="ctr"/>
            <a:r>
              <a:rPr lang="en-CA" sz="3200" dirty="0" smtClean="0">
                <a:solidFill>
                  <a:schemeClr val="accent2">
                    <a:lumMod val="50000"/>
                  </a:schemeClr>
                </a:solidFill>
              </a:rPr>
              <a:t>  </a:t>
            </a:r>
          </a:p>
        </p:txBody>
      </p:sp>
      <p:sp>
        <p:nvSpPr>
          <p:cNvPr id="19" name="Rectangle 18"/>
          <p:cNvSpPr/>
          <p:nvPr/>
        </p:nvSpPr>
        <p:spPr>
          <a:xfrm>
            <a:off x="152400" y="4267200"/>
            <a:ext cx="6705600" cy="2092881"/>
          </a:xfrm>
          <a:prstGeom prst="rect">
            <a:avLst/>
          </a:prstGeom>
        </p:spPr>
        <p:txBody>
          <a:bodyPr wrap="square">
            <a:spAutoFit/>
          </a:bodyPr>
          <a:lstStyle/>
          <a:p>
            <a:pPr algn="ctr"/>
            <a:r>
              <a:rPr lang="en-CA" sz="2400" dirty="0" smtClean="0">
                <a:solidFill>
                  <a:schemeClr val="accent2">
                    <a:lumMod val="50000"/>
                  </a:schemeClr>
                </a:solidFill>
              </a:rPr>
              <a:t>We</a:t>
            </a:r>
            <a:r>
              <a:rPr lang="en-CA" sz="2800" dirty="0" smtClean="0">
                <a:solidFill>
                  <a:schemeClr val="accent2">
                    <a:lumMod val="50000"/>
                  </a:schemeClr>
                </a:solidFill>
              </a:rPr>
              <a:t> </a:t>
            </a:r>
            <a:r>
              <a:rPr lang="en-CA" sz="2400" dirty="0" smtClean="0">
                <a:solidFill>
                  <a:schemeClr val="accent2">
                    <a:lumMod val="50000"/>
                  </a:schemeClr>
                </a:solidFill>
              </a:rPr>
              <a:t>aim to contribute to </a:t>
            </a:r>
            <a:r>
              <a:rPr lang="en-CA" sz="4000" b="1" dirty="0" smtClean="0">
                <a:solidFill>
                  <a:schemeClr val="accent2">
                    <a:lumMod val="50000"/>
                  </a:schemeClr>
                </a:solidFill>
              </a:rPr>
              <a:t>fostering </a:t>
            </a:r>
            <a:r>
              <a:rPr lang="en-CA" sz="2400" dirty="0" smtClean="0">
                <a:solidFill>
                  <a:schemeClr val="accent2">
                    <a:lumMod val="50000"/>
                  </a:schemeClr>
                </a:solidFill>
              </a:rPr>
              <a:t>an</a:t>
            </a:r>
          </a:p>
          <a:p>
            <a:pPr algn="ctr"/>
            <a:r>
              <a:rPr lang="en-CA" sz="5000" b="1" dirty="0" smtClean="0">
                <a:solidFill>
                  <a:schemeClr val="accent2">
                    <a:lumMod val="50000"/>
                  </a:schemeClr>
                </a:solidFill>
              </a:rPr>
              <a:t>institutional culture </a:t>
            </a:r>
            <a:r>
              <a:rPr lang="en-CA" sz="2800" dirty="0" smtClean="0">
                <a:solidFill>
                  <a:schemeClr val="accent2">
                    <a:lumMod val="50000"/>
                  </a:schemeClr>
                </a:solidFill>
              </a:rPr>
              <a:t>that</a:t>
            </a:r>
            <a:r>
              <a:rPr lang="en-CA" sz="4000" b="1" dirty="0" smtClean="0">
                <a:solidFill>
                  <a:schemeClr val="accent2">
                    <a:lumMod val="50000"/>
                  </a:schemeClr>
                </a:solidFill>
              </a:rPr>
              <a:t> values quality teaching</a:t>
            </a:r>
            <a:endParaRPr lang="en-CA" sz="4000" b="1" dirty="0">
              <a:solidFill>
                <a:schemeClr val="accent2">
                  <a:lumMod val="50000"/>
                </a:schemeClr>
              </a:solidFill>
            </a:endParaRPr>
          </a:p>
        </p:txBody>
      </p:sp>
      <p:sp>
        <p:nvSpPr>
          <p:cNvPr id="20" name="Slide Number Placeholder 3"/>
          <p:cNvSpPr>
            <a:spLocks noGrp="1"/>
          </p:cNvSpPr>
          <p:nvPr>
            <p:ph type="sldNum" sz="quarter" idx="4294967295"/>
          </p:nvPr>
        </p:nvSpPr>
        <p:spPr>
          <a:xfrm>
            <a:off x="8382000" y="6645275"/>
            <a:ext cx="762000" cy="365125"/>
          </a:xfrm>
          <a:prstGeom prst="rect">
            <a:avLst/>
          </a:prstGeom>
        </p:spPr>
        <p:txBody>
          <a:bodyPr/>
          <a:lstStyle/>
          <a:p>
            <a:fld id="{F58E02A8-E497-47EF-BA34-DFA3D799B6A2}" type="slidenum">
              <a:rPr lang="en-US" smtClean="0"/>
              <a:pPr/>
              <a:t>4</a:t>
            </a:fld>
            <a:endParaRPr lang="en-US" dirty="0"/>
          </a:p>
        </p:txBody>
      </p:sp>
    </p:spTree>
    <p:extLst>
      <p:ext uri="{BB962C8B-B14F-4D97-AF65-F5344CB8AC3E}">
        <p14:creationId xmlns:p14="http://schemas.microsoft.com/office/powerpoint/2010/main" val="3000410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18"/>
                                        </p:tgtEl>
                                      </p:cBhvr>
                                    </p:animEffect>
                                    <p:set>
                                      <p:cBhvr>
                                        <p:cTn id="7" dur="1" fill="hold">
                                          <p:stCondLst>
                                            <p:cond delay="2999"/>
                                          </p:stCondLst>
                                        </p:cTn>
                                        <p:tgtEl>
                                          <p:spTgt spid="18"/>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457200"/>
            <a:ext cx="8534400" cy="838200"/>
          </a:xfrm>
        </p:spPr>
        <p:txBody>
          <a:bodyPr>
            <a:normAutofit fontScale="90000"/>
          </a:bodyPr>
          <a:lstStyle/>
          <a:p>
            <a:r>
              <a:rPr lang="en-US" dirty="0" smtClean="0">
                <a:solidFill>
                  <a:schemeClr val="accent2">
                    <a:lumMod val="50000"/>
                  </a:schemeClr>
                </a:solidFill>
                <a:latin typeface="+mn-lt"/>
              </a:rPr>
              <a:t>What do we mean by </a:t>
            </a:r>
            <a:r>
              <a:rPr lang="en-US" b="1" dirty="0" smtClean="0">
                <a:solidFill>
                  <a:schemeClr val="accent2">
                    <a:lumMod val="50000"/>
                  </a:schemeClr>
                </a:solidFill>
                <a:latin typeface="+mn-lt"/>
              </a:rPr>
              <a:t>teaching</a:t>
            </a:r>
            <a:r>
              <a:rPr lang="en-US" dirty="0" smtClean="0">
                <a:solidFill>
                  <a:schemeClr val="accent2">
                    <a:lumMod val="50000"/>
                  </a:schemeClr>
                </a:solidFill>
                <a:latin typeface="+mn-lt"/>
              </a:rPr>
              <a:t> </a:t>
            </a:r>
            <a:r>
              <a:rPr lang="en-US" b="1" dirty="0" smtClean="0">
                <a:solidFill>
                  <a:schemeClr val="accent2">
                    <a:lumMod val="50000"/>
                  </a:schemeClr>
                </a:solidFill>
                <a:latin typeface="+mn-lt"/>
              </a:rPr>
              <a:t>culture</a:t>
            </a:r>
            <a:r>
              <a:rPr lang="en-US" dirty="0" smtClean="0">
                <a:solidFill>
                  <a:schemeClr val="accent2">
                    <a:lumMod val="50000"/>
                  </a:schemeClr>
                </a:solidFill>
                <a:latin typeface="+mn-lt"/>
              </a:rPr>
              <a:t>?</a:t>
            </a:r>
            <a:endParaRPr lang="en-US" dirty="0">
              <a:solidFill>
                <a:schemeClr val="accent2">
                  <a:lumMod val="50000"/>
                </a:schemeClr>
              </a:solidFill>
              <a:latin typeface="+mn-lt"/>
            </a:endParaRPr>
          </a:p>
        </p:txBody>
      </p:sp>
      <p:sp>
        <p:nvSpPr>
          <p:cNvPr id="7" name="Content Placeholder 6"/>
          <p:cNvSpPr>
            <a:spLocks noGrp="1"/>
          </p:cNvSpPr>
          <p:nvPr>
            <p:ph idx="1"/>
          </p:nvPr>
        </p:nvSpPr>
        <p:spPr>
          <a:xfrm>
            <a:off x="762000" y="1524000"/>
            <a:ext cx="8001000" cy="4495800"/>
          </a:xfrm>
        </p:spPr>
        <p:txBody>
          <a:bodyPr>
            <a:noAutofit/>
          </a:bodyPr>
          <a:lstStyle/>
          <a:p>
            <a:r>
              <a:rPr lang="en-US" sz="2800" dirty="0" smtClean="0">
                <a:solidFill>
                  <a:srgbClr val="000000"/>
                </a:solidFill>
              </a:rPr>
              <a:t>Organizational culture = </a:t>
            </a:r>
            <a:r>
              <a:rPr lang="en-US" sz="2800" b="1" dirty="0" smtClean="0">
                <a:solidFill>
                  <a:srgbClr val="000000"/>
                </a:solidFill>
              </a:rPr>
              <a:t>Deep structure </a:t>
            </a:r>
            <a:r>
              <a:rPr lang="en-US" sz="2800" dirty="0" smtClean="0">
                <a:solidFill>
                  <a:srgbClr val="000000"/>
                </a:solidFill>
              </a:rPr>
              <a:t>of an organization, rooted in organizational members’ </a:t>
            </a:r>
            <a:r>
              <a:rPr lang="en-US" sz="2800" b="1" dirty="0" smtClean="0">
                <a:solidFill>
                  <a:srgbClr val="000000"/>
                </a:solidFill>
              </a:rPr>
              <a:t>values, beliefs, and assumptions </a:t>
            </a:r>
            <a:r>
              <a:rPr lang="en-US" sz="1800" dirty="0" smtClean="0">
                <a:solidFill>
                  <a:srgbClr val="000000"/>
                </a:solidFill>
              </a:rPr>
              <a:t>(Denison, 1996)</a:t>
            </a:r>
          </a:p>
          <a:p>
            <a:r>
              <a:rPr lang="en-US" sz="2800" dirty="0">
                <a:solidFill>
                  <a:srgbClr val="000000"/>
                </a:solidFill>
              </a:rPr>
              <a:t>We believe that one </a:t>
            </a:r>
            <a:r>
              <a:rPr lang="en-US" sz="2800" dirty="0" smtClean="0">
                <a:solidFill>
                  <a:srgbClr val="000000"/>
                </a:solidFill>
              </a:rPr>
              <a:t>fundamental way </a:t>
            </a:r>
            <a:r>
              <a:rPr lang="en-US" sz="2800" dirty="0">
                <a:solidFill>
                  <a:srgbClr val="000000"/>
                </a:solidFill>
              </a:rPr>
              <a:t>to ensure quality </a:t>
            </a:r>
            <a:r>
              <a:rPr lang="en-US" sz="2800" dirty="0" smtClean="0">
                <a:solidFill>
                  <a:srgbClr val="000000"/>
                </a:solidFill>
              </a:rPr>
              <a:t>teaching is </a:t>
            </a:r>
            <a:r>
              <a:rPr lang="en-US" sz="2800" dirty="0">
                <a:solidFill>
                  <a:srgbClr val="000000"/>
                </a:solidFill>
              </a:rPr>
              <a:t>to foster an institutional culture that values teaching</a:t>
            </a:r>
          </a:p>
          <a:p>
            <a:pPr marL="0" indent="0">
              <a:buNone/>
            </a:pPr>
            <a:endParaRPr lang="en-US" sz="2800" dirty="0" smtClean="0"/>
          </a:p>
          <a:p>
            <a:endParaRPr lang="en-US" sz="2800" dirty="0" smtClean="0"/>
          </a:p>
          <a:p>
            <a:endParaRPr lang="en-US" sz="2800" dirty="0" smtClean="0"/>
          </a:p>
          <a:p>
            <a:endParaRPr lang="en-US" sz="2800" dirty="0"/>
          </a:p>
        </p:txBody>
      </p:sp>
      <p:sp>
        <p:nvSpPr>
          <p:cNvPr id="2" name="Slide Number Placeholder 1"/>
          <p:cNvSpPr>
            <a:spLocks noGrp="1"/>
          </p:cNvSpPr>
          <p:nvPr>
            <p:ph type="sldNum" sz="quarter" idx="4"/>
          </p:nvPr>
        </p:nvSpPr>
        <p:spPr>
          <a:xfrm>
            <a:off x="8382000" y="6645275"/>
            <a:ext cx="762000" cy="365125"/>
          </a:xfrm>
        </p:spPr>
        <p:txBody>
          <a:bodyPr/>
          <a:lstStyle/>
          <a:p>
            <a:fld id="{F58E02A8-E497-47EF-BA34-DFA3D799B6A2}" type="slidenum">
              <a:rPr lang="en-US" smtClean="0"/>
              <a:pPr/>
              <a:t>5</a:t>
            </a:fld>
            <a:endParaRPr lang="en-US" dirty="0"/>
          </a:p>
        </p:txBody>
      </p:sp>
    </p:spTree>
    <p:extLst>
      <p:ext uri="{BB962C8B-B14F-4D97-AF65-F5344CB8AC3E}">
        <p14:creationId xmlns:p14="http://schemas.microsoft.com/office/powerpoint/2010/main" val="30440491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838200"/>
          </a:xfrm>
        </p:spPr>
        <p:txBody>
          <a:bodyPr/>
          <a:lstStyle/>
          <a:p>
            <a:r>
              <a:rPr lang="en-CA" dirty="0" smtClean="0">
                <a:solidFill>
                  <a:schemeClr val="accent2">
                    <a:lumMod val="50000"/>
                  </a:schemeClr>
                </a:solidFill>
              </a:rPr>
              <a:t>Political terrains?</a:t>
            </a:r>
            <a:endParaRPr lang="en-CA" dirty="0">
              <a:solidFill>
                <a:schemeClr val="accent2">
                  <a:lumMod val="50000"/>
                </a:schemeClr>
              </a:solidFill>
            </a:endParaRPr>
          </a:p>
        </p:txBody>
      </p:sp>
      <p:sp>
        <p:nvSpPr>
          <p:cNvPr id="3" name="Content Placeholder 2"/>
          <p:cNvSpPr>
            <a:spLocks noGrp="1"/>
          </p:cNvSpPr>
          <p:nvPr>
            <p:ph idx="1"/>
          </p:nvPr>
        </p:nvSpPr>
        <p:spPr/>
        <p:txBody>
          <a:bodyPr>
            <a:normAutofit/>
          </a:bodyPr>
          <a:lstStyle/>
          <a:p>
            <a:r>
              <a:rPr lang="en-CA" sz="3200" dirty="0" smtClean="0">
                <a:solidFill>
                  <a:schemeClr val="tx1"/>
                </a:solidFill>
              </a:rPr>
              <a:t>In small groups, introduce yourselves and discuss the political terrain impacting in your region</a:t>
            </a:r>
            <a:endParaRPr lang="en-CA" sz="3200" dirty="0">
              <a:solidFill>
                <a:schemeClr val="tx1"/>
              </a:solidFill>
            </a:endParaRPr>
          </a:p>
        </p:txBody>
      </p:sp>
      <p:sp>
        <p:nvSpPr>
          <p:cNvPr id="4" name="Slide Number Placeholder 3"/>
          <p:cNvSpPr>
            <a:spLocks noGrp="1"/>
          </p:cNvSpPr>
          <p:nvPr>
            <p:ph type="sldNum" sz="quarter" idx="4"/>
          </p:nvPr>
        </p:nvSpPr>
        <p:spPr/>
        <p:txBody>
          <a:bodyPr/>
          <a:lstStyle/>
          <a:p>
            <a:fld id="{F58E02A8-E497-47EF-BA34-DFA3D799B6A2}" type="slidenum">
              <a:rPr lang="en-US" smtClean="0"/>
              <a:pPr/>
              <a:t>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838200"/>
          </a:xfrm>
        </p:spPr>
        <p:txBody>
          <a:bodyPr>
            <a:normAutofit/>
          </a:bodyPr>
          <a:lstStyle/>
          <a:p>
            <a:r>
              <a:rPr lang="en-CA" dirty="0" smtClean="0">
                <a:solidFill>
                  <a:schemeClr val="accent2">
                    <a:lumMod val="50000"/>
                  </a:schemeClr>
                </a:solidFill>
              </a:rPr>
              <a:t>Indicators of teaching cultures</a:t>
            </a:r>
            <a:endParaRPr lang="en-CA" dirty="0">
              <a:solidFill>
                <a:schemeClr val="accent2">
                  <a:lumMod val="50000"/>
                </a:schemeClr>
              </a:solidFill>
            </a:endParaRPr>
          </a:p>
        </p:txBody>
      </p:sp>
      <p:sp>
        <p:nvSpPr>
          <p:cNvPr id="3" name="Content Placeholder 2"/>
          <p:cNvSpPr>
            <a:spLocks noGrp="1"/>
          </p:cNvSpPr>
          <p:nvPr>
            <p:ph idx="1"/>
          </p:nvPr>
        </p:nvSpPr>
        <p:spPr/>
        <p:txBody>
          <a:bodyPr>
            <a:normAutofit fontScale="92500"/>
          </a:bodyPr>
          <a:lstStyle/>
          <a:p>
            <a:pPr>
              <a:buNone/>
            </a:pPr>
            <a:r>
              <a:rPr lang="en-CA" sz="3200" dirty="0" smtClean="0">
                <a:solidFill>
                  <a:schemeClr val="tx1"/>
                </a:solidFill>
              </a:rPr>
              <a:t>Brainstorm a list of measures or indicators that might be suggestive of a teaching culture.</a:t>
            </a:r>
          </a:p>
          <a:p>
            <a:pPr>
              <a:buNone/>
            </a:pPr>
            <a:endParaRPr lang="en-CA" sz="2800" dirty="0" smtClean="0">
              <a:solidFill>
                <a:schemeClr val="tx1"/>
              </a:solidFill>
            </a:endParaRPr>
          </a:p>
          <a:p>
            <a:pPr>
              <a:buNone/>
            </a:pPr>
            <a:r>
              <a:rPr lang="en-CA" sz="2800" b="1" dirty="0" smtClean="0">
                <a:solidFill>
                  <a:schemeClr val="tx1"/>
                </a:solidFill>
              </a:rPr>
              <a:t>Instructions (Part A)</a:t>
            </a:r>
          </a:p>
          <a:p>
            <a:r>
              <a:rPr lang="en-CA" sz="2800" dirty="0" smtClean="0">
                <a:solidFill>
                  <a:schemeClr val="tx1"/>
                </a:solidFill>
              </a:rPr>
              <a:t>One idea per post-it note please!</a:t>
            </a:r>
          </a:p>
          <a:p>
            <a:r>
              <a:rPr lang="en-CA" sz="2800" dirty="0" smtClean="0">
                <a:solidFill>
                  <a:schemeClr val="tx1"/>
                </a:solidFill>
              </a:rPr>
              <a:t>As many post-it notes as possible!</a:t>
            </a:r>
          </a:p>
          <a:p>
            <a:pPr>
              <a:buNone/>
            </a:pPr>
            <a:r>
              <a:rPr lang="en-CA" sz="2800" b="1" dirty="0" smtClean="0">
                <a:solidFill>
                  <a:schemeClr val="tx1"/>
                </a:solidFill>
              </a:rPr>
              <a:t>Instructions (Part B)</a:t>
            </a:r>
          </a:p>
          <a:p>
            <a:r>
              <a:rPr lang="en-CA" sz="2800" dirty="0" smtClean="0">
                <a:solidFill>
                  <a:schemeClr val="tx1"/>
                </a:solidFill>
              </a:rPr>
              <a:t>Post each idea</a:t>
            </a:r>
          </a:p>
          <a:p>
            <a:r>
              <a:rPr lang="en-CA" sz="2800" dirty="0" smtClean="0">
                <a:solidFill>
                  <a:schemeClr val="tx1"/>
                </a:solidFill>
              </a:rPr>
              <a:t>Arrange post-it notes into themes</a:t>
            </a:r>
          </a:p>
          <a:p>
            <a:pPr>
              <a:buNone/>
            </a:pPr>
            <a:endParaRPr lang="en-CA" sz="2800" dirty="0" smtClean="0">
              <a:solidFill>
                <a:schemeClr val="tx1"/>
              </a:solidFill>
            </a:endParaRPr>
          </a:p>
          <a:p>
            <a:pPr>
              <a:buNone/>
            </a:pPr>
            <a:endParaRPr lang="en-CA" sz="2800" dirty="0">
              <a:solidFill>
                <a:schemeClr val="tx1"/>
              </a:solidFill>
            </a:endParaRPr>
          </a:p>
        </p:txBody>
      </p:sp>
      <p:sp>
        <p:nvSpPr>
          <p:cNvPr id="4" name="Slide Number Placeholder 3"/>
          <p:cNvSpPr>
            <a:spLocks noGrp="1"/>
          </p:cNvSpPr>
          <p:nvPr>
            <p:ph type="sldNum" sz="quarter" idx="4"/>
          </p:nvPr>
        </p:nvSpPr>
        <p:spPr/>
        <p:txBody>
          <a:bodyPr/>
          <a:lstStyle/>
          <a:p>
            <a:fld id="{F58E02A8-E497-47EF-BA34-DFA3D799B6A2}" type="slidenum">
              <a:rPr lang="en-US" smtClean="0"/>
              <a:pPr/>
              <a:t>7</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38357">
            <a:off x="58518" y="1519182"/>
            <a:ext cx="2946723" cy="339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381000"/>
            <a:ext cx="8610600" cy="838200"/>
          </a:xfrm>
        </p:spPr>
        <p:txBody>
          <a:bodyPr>
            <a:normAutofit/>
          </a:bodyPr>
          <a:lstStyle/>
          <a:p>
            <a:pPr algn="ctr"/>
            <a:r>
              <a:rPr lang="en-US" dirty="0" smtClean="0">
                <a:solidFill>
                  <a:schemeClr val="accent2">
                    <a:lumMod val="50000"/>
                  </a:schemeClr>
                </a:solidFill>
                <a:latin typeface="+mn-lt"/>
              </a:rPr>
              <a:t>Teaching Culture – Initial Elements</a:t>
            </a:r>
            <a:endParaRPr lang="en-US" dirty="0">
              <a:solidFill>
                <a:schemeClr val="accent2">
                  <a:lumMod val="50000"/>
                </a:schemeClr>
              </a:solidFill>
              <a:latin typeface="+mn-lt"/>
            </a:endParaRPr>
          </a:p>
        </p:txBody>
      </p:sp>
      <p:grpSp>
        <p:nvGrpSpPr>
          <p:cNvPr id="14" name="Group 13"/>
          <p:cNvGrpSpPr/>
          <p:nvPr/>
        </p:nvGrpSpPr>
        <p:grpSpPr>
          <a:xfrm>
            <a:off x="0" y="4495800"/>
            <a:ext cx="4825021" cy="2362200"/>
            <a:chOff x="381000" y="4573824"/>
            <a:chExt cx="3362177" cy="1646031"/>
          </a:xfrm>
        </p:grpSpPr>
        <p:sp>
          <p:nvSpPr>
            <p:cNvPr id="6" name="Rectangle 5"/>
            <p:cNvSpPr/>
            <p:nvPr/>
          </p:nvSpPr>
          <p:spPr>
            <a:xfrm>
              <a:off x="390988" y="6019800"/>
              <a:ext cx="3342201" cy="200055"/>
            </a:xfrm>
            <a:prstGeom prst="rect">
              <a:avLst/>
            </a:prstGeom>
            <a:solidFill>
              <a:schemeClr val="bg1"/>
            </a:solidFill>
            <a:ln>
              <a:noFill/>
            </a:ln>
          </p:spPr>
          <p:txBody>
            <a:bodyPr wrap="square">
              <a:spAutoFit/>
            </a:bodyPr>
            <a:lstStyle/>
            <a:p>
              <a:r>
                <a:rPr lang="en-US" sz="700" dirty="0" smtClean="0"/>
                <a:t>http://www.oecd.org/edu/imhe/QT%20policies%20and%20practices.pdf</a:t>
              </a:r>
              <a:endParaRPr lang="en-US" sz="7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573824"/>
              <a:ext cx="3362177" cy="136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Slide Number Placeholder 3"/>
          <p:cNvSpPr>
            <a:spLocks noGrp="1"/>
          </p:cNvSpPr>
          <p:nvPr>
            <p:ph type="sldNum" sz="quarter" idx="4"/>
          </p:nvPr>
        </p:nvSpPr>
        <p:spPr>
          <a:xfrm>
            <a:off x="8382000" y="6645275"/>
            <a:ext cx="762000" cy="365125"/>
          </a:xfrm>
        </p:spPr>
        <p:txBody>
          <a:bodyPr/>
          <a:lstStyle/>
          <a:p>
            <a:fld id="{F58E02A8-E497-47EF-BA34-DFA3D799B6A2}" type="slidenum">
              <a:rPr lang="en-US" smtClean="0"/>
              <a:pPr/>
              <a:t>8</a:t>
            </a:fld>
            <a:endParaRPr lang="en-US" dirty="0"/>
          </a:p>
        </p:txBody>
      </p:sp>
      <p:graphicFrame>
        <p:nvGraphicFramePr>
          <p:cNvPr id="16" name="Diagram 15"/>
          <p:cNvGraphicFramePr/>
          <p:nvPr>
            <p:extLst>
              <p:ext uri="{D42A27DB-BD31-4B8C-83A1-F6EECF244321}">
                <p14:modId xmlns:p14="http://schemas.microsoft.com/office/powerpoint/2010/main" val="524960920"/>
              </p:ext>
            </p:extLst>
          </p:nvPr>
        </p:nvGraphicFramePr>
        <p:xfrm>
          <a:off x="2971800" y="457200"/>
          <a:ext cx="6781800" cy="670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6680770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4"/>
                                        </p:tgtEl>
                                      </p:cBhvr>
                                    </p:animEffect>
                                    <p:set>
                                      <p:cBhvr>
                                        <p:cTn id="10" dur="1" fill="hold">
                                          <p:stCondLst>
                                            <p:cond delay="19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543800" cy="838200"/>
          </a:xfrm>
        </p:spPr>
        <p:txBody>
          <a:bodyPr>
            <a:normAutofit/>
          </a:bodyPr>
          <a:lstStyle/>
          <a:p>
            <a:r>
              <a:rPr lang="en-US" dirty="0" smtClean="0">
                <a:solidFill>
                  <a:schemeClr val="accent2">
                    <a:lumMod val="50000"/>
                  </a:schemeClr>
                </a:solidFill>
                <a:latin typeface="+mn-lt"/>
              </a:rPr>
              <a:t>Overall Project Focus</a:t>
            </a:r>
            <a:endParaRPr lang="en-US" dirty="0">
              <a:solidFill>
                <a:schemeClr val="accent2">
                  <a:lumMod val="50000"/>
                </a:schemeClr>
              </a:solidFill>
              <a:latin typeface="+mn-lt"/>
            </a:endParaRPr>
          </a:p>
        </p:txBody>
      </p:sp>
      <p:sp>
        <p:nvSpPr>
          <p:cNvPr id="3" name="Content Placeholder 2"/>
          <p:cNvSpPr>
            <a:spLocks noGrp="1"/>
          </p:cNvSpPr>
          <p:nvPr>
            <p:ph idx="1"/>
          </p:nvPr>
        </p:nvSpPr>
        <p:spPr>
          <a:xfrm>
            <a:off x="304800" y="1371600"/>
            <a:ext cx="8382000" cy="5181600"/>
          </a:xfrm>
        </p:spPr>
        <p:txBody>
          <a:bodyPr>
            <a:noAutofit/>
          </a:bodyPr>
          <a:lstStyle/>
          <a:p>
            <a:pPr marL="0" indent="0" algn="ctr">
              <a:spcBef>
                <a:spcPts val="0"/>
              </a:spcBef>
              <a:buNone/>
            </a:pPr>
            <a:r>
              <a:rPr lang="it-IT" sz="3200" dirty="0" smtClean="0">
                <a:solidFill>
                  <a:schemeClr val="tx1"/>
                </a:solidFill>
              </a:rPr>
              <a:t>Evidence &amp; enhance</a:t>
            </a:r>
          </a:p>
          <a:p>
            <a:pPr marL="0" indent="0" algn="ctr">
              <a:spcBef>
                <a:spcPts val="0"/>
              </a:spcBef>
              <a:buNone/>
            </a:pPr>
            <a:r>
              <a:rPr lang="it-IT" sz="3200" dirty="0" smtClean="0">
                <a:solidFill>
                  <a:schemeClr val="tx1"/>
                </a:solidFill>
              </a:rPr>
              <a:t>institutional </a:t>
            </a:r>
            <a:r>
              <a:rPr lang="it-IT" sz="3200" dirty="0">
                <a:solidFill>
                  <a:schemeClr val="tx1"/>
                </a:solidFill>
              </a:rPr>
              <a:t>teaching culture </a:t>
            </a:r>
            <a:endParaRPr lang="it-IT" sz="3200" dirty="0" smtClean="0">
              <a:solidFill>
                <a:schemeClr val="tx1"/>
              </a:solidFill>
            </a:endParaRPr>
          </a:p>
          <a:p>
            <a:pPr marL="0" indent="0" algn="ctr">
              <a:spcBef>
                <a:spcPts val="0"/>
              </a:spcBef>
              <a:buNone/>
            </a:pPr>
            <a:r>
              <a:rPr lang="it-IT" sz="3200" dirty="0" smtClean="0">
                <a:solidFill>
                  <a:schemeClr val="tx1"/>
                </a:solidFill>
              </a:rPr>
              <a:t>at </a:t>
            </a:r>
            <a:r>
              <a:rPr lang="it-IT" sz="3200" dirty="0" err="1" smtClean="0">
                <a:solidFill>
                  <a:schemeClr val="tx1"/>
                </a:solidFill>
              </a:rPr>
              <a:t>post-secondary</a:t>
            </a:r>
            <a:r>
              <a:rPr lang="it-IT" sz="3200" dirty="0" smtClean="0">
                <a:solidFill>
                  <a:schemeClr val="tx1"/>
                </a:solidFill>
              </a:rPr>
              <a:t> </a:t>
            </a:r>
            <a:r>
              <a:rPr lang="it-IT" sz="3200" dirty="0" err="1" smtClean="0">
                <a:solidFill>
                  <a:schemeClr val="tx1"/>
                </a:solidFill>
              </a:rPr>
              <a:t>institutions</a:t>
            </a:r>
            <a:endParaRPr lang="it-IT" sz="3200" dirty="0" smtClean="0">
              <a:solidFill>
                <a:schemeClr val="tx1"/>
              </a:solidFill>
            </a:endParaRPr>
          </a:p>
          <a:p>
            <a:pPr marL="0" lvl="2" indent="0" algn="ctr">
              <a:buNone/>
            </a:pPr>
            <a:r>
              <a:rPr lang="it-IT" sz="2400" i="1" dirty="0" smtClean="0">
                <a:solidFill>
                  <a:schemeClr val="tx1"/>
                </a:solidFill>
              </a:rPr>
              <a:t>t</a:t>
            </a:r>
            <a:r>
              <a:rPr lang="en-US" sz="2400" i="1" dirty="0" err="1" smtClean="0">
                <a:solidFill>
                  <a:schemeClr val="tx1"/>
                </a:solidFill>
              </a:rPr>
              <a:t>hrough</a:t>
            </a:r>
            <a:endParaRPr lang="en-US" sz="1600" i="1" dirty="0">
              <a:solidFill>
                <a:schemeClr val="tx1"/>
              </a:solidFill>
            </a:endParaRPr>
          </a:p>
          <a:p>
            <a:pPr marL="0" lvl="1" indent="0" algn="ctr">
              <a:buNone/>
            </a:pPr>
            <a:r>
              <a:rPr lang="en-US" sz="3400" dirty="0" smtClean="0">
                <a:solidFill>
                  <a:schemeClr val="tx1"/>
                </a:solidFill>
              </a:rPr>
              <a:t>direct feedback from constituents</a:t>
            </a:r>
          </a:p>
          <a:p>
            <a:pPr marL="0" lvl="2" indent="0" algn="ctr">
              <a:buNone/>
            </a:pPr>
            <a:r>
              <a:rPr lang="en-US" sz="2400" i="1" dirty="0" smtClean="0">
                <a:solidFill>
                  <a:schemeClr val="tx1"/>
                </a:solidFill>
              </a:rPr>
              <a:t>and </a:t>
            </a:r>
            <a:endParaRPr lang="en-US" sz="1600" i="1" dirty="0" smtClean="0">
              <a:solidFill>
                <a:schemeClr val="tx1"/>
              </a:solidFill>
            </a:endParaRPr>
          </a:p>
          <a:p>
            <a:pPr marL="0" lvl="2" indent="0" algn="ctr">
              <a:buNone/>
            </a:pPr>
            <a:r>
              <a:rPr lang="en-US" sz="3200" dirty="0" smtClean="0">
                <a:solidFill>
                  <a:schemeClr val="tx1"/>
                </a:solidFill>
              </a:rPr>
              <a:t>key institutional indicators</a:t>
            </a:r>
          </a:p>
          <a:p>
            <a:pPr marL="0" lvl="2" indent="0" algn="ctr">
              <a:buNone/>
            </a:pPr>
            <a:r>
              <a:rPr lang="en-US" sz="2400" i="1" dirty="0" smtClean="0">
                <a:solidFill>
                  <a:schemeClr val="tx1"/>
                </a:solidFill>
              </a:rPr>
              <a:t>in order to</a:t>
            </a:r>
          </a:p>
          <a:p>
            <a:pPr marL="0" lvl="2" indent="0" algn="ctr">
              <a:buNone/>
            </a:pPr>
            <a:r>
              <a:rPr lang="en-US" sz="3200" dirty="0" smtClean="0">
                <a:solidFill>
                  <a:schemeClr val="tx1"/>
                </a:solidFill>
              </a:rPr>
              <a:t>provide </a:t>
            </a:r>
            <a:r>
              <a:rPr lang="en-US" sz="3200" dirty="0">
                <a:solidFill>
                  <a:schemeClr val="tx1"/>
                </a:solidFill>
              </a:rPr>
              <a:t>concrete feedback </a:t>
            </a:r>
            <a:r>
              <a:rPr lang="en-US" sz="3200" dirty="0" smtClean="0">
                <a:solidFill>
                  <a:schemeClr val="tx1"/>
                </a:solidFill>
              </a:rPr>
              <a:t>and recommendations for continuous improvement</a:t>
            </a:r>
            <a:endParaRPr lang="en-US" sz="3200" dirty="0">
              <a:solidFill>
                <a:schemeClr val="tx1"/>
              </a:solidFill>
            </a:endParaRPr>
          </a:p>
          <a:p>
            <a:pPr marL="0" indent="0" algn="ctr">
              <a:buNone/>
            </a:pPr>
            <a:endParaRPr lang="en-US" sz="3000" dirty="0"/>
          </a:p>
        </p:txBody>
      </p:sp>
      <p:sp>
        <p:nvSpPr>
          <p:cNvPr id="4" name="Slide Number Placeholder 3"/>
          <p:cNvSpPr>
            <a:spLocks noGrp="1"/>
          </p:cNvSpPr>
          <p:nvPr>
            <p:ph type="sldNum" sz="quarter" idx="4"/>
          </p:nvPr>
        </p:nvSpPr>
        <p:spPr>
          <a:xfrm>
            <a:off x="8382000" y="6645275"/>
            <a:ext cx="762000" cy="365125"/>
          </a:xfrm>
        </p:spPr>
        <p:txBody>
          <a:bodyPr/>
          <a:lstStyle/>
          <a:p>
            <a:fld id="{F58E02A8-E497-47EF-BA34-DFA3D799B6A2}" type="slidenum">
              <a:rPr lang="en-US" smtClean="0"/>
              <a:pPr/>
              <a:t>9</a:t>
            </a:fld>
            <a:endParaRPr lang="en-US" dirty="0"/>
          </a:p>
        </p:txBody>
      </p:sp>
    </p:spTree>
    <p:extLst>
      <p:ext uri="{BB962C8B-B14F-4D97-AF65-F5344CB8AC3E}">
        <p14:creationId xmlns:p14="http://schemas.microsoft.com/office/powerpoint/2010/main" val="220570437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hatch">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Newsprint.thmx</Template>
  <TotalTime>18965</TotalTime>
  <Words>2485</Words>
  <Application>Microsoft Macintosh PowerPoint</Application>
  <PresentationFormat>On-screen Show (4:3)</PresentationFormat>
  <Paragraphs>442</Paragraphs>
  <Slides>29</Slides>
  <Notes>28</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NewsPrint</vt:lpstr>
      <vt:lpstr>Thatch</vt:lpstr>
      <vt:lpstr>Documenting and Transforming Institutional Teaching Cultures</vt:lpstr>
      <vt:lpstr>Session Overview</vt:lpstr>
      <vt:lpstr>PowerPoint Presentation</vt:lpstr>
      <vt:lpstr>PowerPoint Presentation</vt:lpstr>
      <vt:lpstr>What do we mean by teaching culture?</vt:lpstr>
      <vt:lpstr>Political terrains?</vt:lpstr>
      <vt:lpstr>Indicators of teaching cultures</vt:lpstr>
      <vt:lpstr>Teaching Culture – Initial Elements</vt:lpstr>
      <vt:lpstr>Overall Project Focus</vt:lpstr>
      <vt:lpstr>Anticipated Project Outcomes</vt:lpstr>
      <vt:lpstr>The Consultative Process</vt:lpstr>
      <vt:lpstr>Phase 1 – Pilot Study – Teaching Culture Perception Survey</vt:lpstr>
      <vt:lpstr>Phase 1 – Pilot Study – Identification and validation of indicators</vt:lpstr>
      <vt:lpstr>Phase 1: Pilot Study–Teaching Culture Perception Survey (TCPS)</vt:lpstr>
      <vt:lpstr>Phase 1 –Indicators</vt:lpstr>
      <vt:lpstr>Phase 1 – TCPS</vt:lpstr>
      <vt:lpstr>Phase 1 – TCPS</vt:lpstr>
      <vt:lpstr>Phase 1 – TCPS</vt:lpstr>
      <vt:lpstr>Phase 1 – TCPS &amp; Focus Groups</vt:lpstr>
      <vt:lpstr>PowerPoint Presentation</vt:lpstr>
      <vt:lpstr>PowerPoint Presentation</vt:lpstr>
      <vt:lpstr>Pilot Study Qualitative Results</vt:lpstr>
      <vt:lpstr>Next Steps…</vt:lpstr>
      <vt:lpstr>Next Steps…</vt:lpstr>
      <vt:lpstr>Next Steps…</vt:lpstr>
      <vt:lpstr>Next Steps…</vt:lpstr>
      <vt:lpstr>Conclusions…</vt:lpstr>
      <vt:lpstr>Questions…???  Lori Goff: lgoff@mcmaster.ca Florida Doci: docif@uwindsor.ca Ken Meadows: kmeadow2@uwo.ca Webpage: qualityteachingculture.wordpress.com  </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Wolf</dc:creator>
  <cp:lastModifiedBy>Florida Doci</cp:lastModifiedBy>
  <cp:revision>207</cp:revision>
  <cp:lastPrinted>2014-06-03T18:03:34Z</cp:lastPrinted>
  <dcterms:created xsi:type="dcterms:W3CDTF">2014-10-22T12:15:00Z</dcterms:created>
  <dcterms:modified xsi:type="dcterms:W3CDTF">2014-10-24T01:41:09Z</dcterms:modified>
</cp:coreProperties>
</file>