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4"/>
  </p:notesMasterIdLst>
  <p:handoutMasterIdLst>
    <p:handoutMasterId r:id="rId15"/>
  </p:handoutMasterIdLst>
  <p:sldIdLst>
    <p:sldId id="289" r:id="rId2"/>
    <p:sldId id="294" r:id="rId3"/>
    <p:sldId id="295" r:id="rId4"/>
    <p:sldId id="296" r:id="rId5"/>
    <p:sldId id="293" r:id="rId6"/>
    <p:sldId id="282" r:id="rId7"/>
    <p:sldId id="263" r:id="rId8"/>
    <p:sldId id="283" r:id="rId9"/>
    <p:sldId id="284" r:id="rId10"/>
    <p:sldId id="285" r:id="rId11"/>
    <p:sldId id="292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B51"/>
    <a:srgbClr val="FF8215"/>
    <a:srgbClr val="14B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40156" autoAdjust="0"/>
  </p:normalViewPr>
  <p:slideViewPr>
    <p:cSldViewPr snapToGrid="0" snapToObjects="1">
      <p:cViewPr varScale="1">
        <p:scale>
          <a:sx n="27" d="100"/>
          <a:sy n="27" d="100"/>
        </p:scale>
        <p:origin x="24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87049-2281-F747-98E8-FCE05013812E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20DD45-724E-1845-B87A-17A99F476B8C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819464F4-405A-7645-9959-A48232CDD513}" type="parTrans" cxnId="{538F91A4-EB09-B54C-BD95-309C613A442B}">
      <dgm:prSet/>
      <dgm:spPr/>
      <dgm:t>
        <a:bodyPr/>
        <a:lstStyle/>
        <a:p>
          <a:endParaRPr lang="en-US"/>
        </a:p>
      </dgm:t>
    </dgm:pt>
    <dgm:pt modelId="{BB8327CF-AB47-4642-B83F-88A0B93F6334}" type="sibTrans" cxnId="{538F91A4-EB09-B54C-BD95-309C613A442B}">
      <dgm:prSet/>
      <dgm:spPr/>
      <dgm:t>
        <a:bodyPr/>
        <a:lstStyle/>
        <a:p>
          <a:endParaRPr lang="en-US"/>
        </a:p>
      </dgm:t>
    </dgm:pt>
    <dgm:pt modelId="{EE5793BD-7264-5A42-A14D-1900F9DEC769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Institutional, strategic initiatives &amp; practices prioritize effective teaching </a:t>
          </a:r>
        </a:p>
      </dgm:t>
    </dgm:pt>
    <dgm:pt modelId="{4A60878E-42F1-9446-A606-4A6BD03AD76F}" type="parTrans" cxnId="{C7D7BCF3-244B-F449-883B-809D31223CEC}">
      <dgm:prSet/>
      <dgm:spPr/>
      <dgm:t>
        <a:bodyPr/>
        <a:lstStyle/>
        <a:p>
          <a:endParaRPr lang="en-US"/>
        </a:p>
      </dgm:t>
    </dgm:pt>
    <dgm:pt modelId="{8331BBF7-FE38-6544-BF98-85F2BCC20E55}" type="sibTrans" cxnId="{C7D7BCF3-244B-F449-883B-809D31223CEC}">
      <dgm:prSet/>
      <dgm:spPr/>
      <dgm:t>
        <a:bodyPr/>
        <a:lstStyle/>
        <a:p>
          <a:endParaRPr lang="en-US"/>
        </a:p>
      </dgm:t>
    </dgm:pt>
    <dgm:pt modelId="{DB28195D-16EE-6F4E-A0F3-75C1FDB45CDD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863776CA-1C5D-CD49-BADD-CA087589B695}" type="parTrans" cxnId="{0F0571B0-562A-FC46-BED1-D87DD55FFF3F}">
      <dgm:prSet/>
      <dgm:spPr/>
      <dgm:t>
        <a:bodyPr/>
        <a:lstStyle/>
        <a:p>
          <a:endParaRPr lang="en-US"/>
        </a:p>
      </dgm:t>
    </dgm:pt>
    <dgm:pt modelId="{46786A3A-0698-C443-B971-EA72793D7927}" type="sibTrans" cxnId="{0F0571B0-562A-FC46-BED1-D87DD55FFF3F}">
      <dgm:prSet/>
      <dgm:spPr/>
      <dgm:t>
        <a:bodyPr/>
        <a:lstStyle/>
        <a:p>
          <a:endParaRPr lang="en-US"/>
        </a:p>
      </dgm:t>
    </dgm:pt>
    <dgm:pt modelId="{F110CC2C-E27D-D24D-A6EF-341DF103EDC9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Assessment of teaching is constructive &amp; flexible </a:t>
          </a:r>
        </a:p>
      </dgm:t>
    </dgm:pt>
    <dgm:pt modelId="{42019A76-E280-6A41-99FA-2344174D387B}" type="parTrans" cxnId="{C4DC88E6-D26E-0941-9C6F-194E939B39A1}">
      <dgm:prSet/>
      <dgm:spPr/>
      <dgm:t>
        <a:bodyPr/>
        <a:lstStyle/>
        <a:p>
          <a:endParaRPr lang="en-US"/>
        </a:p>
      </dgm:t>
    </dgm:pt>
    <dgm:pt modelId="{110241C1-C6D4-DD49-9C23-D09771F33319}" type="sibTrans" cxnId="{C4DC88E6-D26E-0941-9C6F-194E939B39A1}">
      <dgm:prSet/>
      <dgm:spPr/>
      <dgm:t>
        <a:bodyPr/>
        <a:lstStyle/>
        <a:p>
          <a:endParaRPr lang="en-US"/>
        </a:p>
      </dgm:t>
    </dgm:pt>
    <dgm:pt modelId="{B32CB771-B2D9-8B42-8DA0-3BE316D59529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67F74173-83B0-0C46-920F-0835CDCACE41}" type="parTrans" cxnId="{CF519811-4D57-C14C-8E8B-4501A05DDF28}">
      <dgm:prSet/>
      <dgm:spPr/>
      <dgm:t>
        <a:bodyPr/>
        <a:lstStyle/>
        <a:p>
          <a:endParaRPr lang="en-US"/>
        </a:p>
      </dgm:t>
    </dgm:pt>
    <dgm:pt modelId="{852AC03C-7E6A-564F-9225-7D1BB2BEB28A}" type="sibTrans" cxnId="{CF519811-4D57-C14C-8E8B-4501A05DDF28}">
      <dgm:prSet/>
      <dgm:spPr/>
      <dgm:t>
        <a:bodyPr/>
        <a:lstStyle/>
        <a:p>
          <a:endParaRPr lang="en-US"/>
        </a:p>
      </dgm:t>
    </dgm:pt>
    <dgm:pt modelId="{EA5156E5-AF80-1745-BD19-5BC9E00BBB83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Effective teaching is implemented</a:t>
          </a:r>
        </a:p>
      </dgm:t>
    </dgm:pt>
    <dgm:pt modelId="{3245BD8E-C3C8-E24A-B0D9-CAB0C44565C1}" type="parTrans" cxnId="{4AA23908-7644-E647-A2C3-6B4CF453F68F}">
      <dgm:prSet/>
      <dgm:spPr/>
      <dgm:t>
        <a:bodyPr/>
        <a:lstStyle/>
        <a:p>
          <a:endParaRPr lang="en-US"/>
        </a:p>
      </dgm:t>
    </dgm:pt>
    <dgm:pt modelId="{43442EE9-C383-A44D-8EF1-A82B0F219B1E}" type="sibTrans" cxnId="{4AA23908-7644-E647-A2C3-6B4CF453F68F}">
      <dgm:prSet/>
      <dgm:spPr/>
      <dgm:t>
        <a:bodyPr/>
        <a:lstStyle/>
        <a:p>
          <a:endParaRPr lang="en-US"/>
        </a:p>
      </dgm:t>
    </dgm:pt>
    <dgm:pt modelId="{78C4519B-92D6-0144-9F0A-0208C8A78084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DDC5CB8F-9A57-724E-826B-F9FD8EF631C7}" type="parTrans" cxnId="{62A10AFA-7062-A145-8FE8-9252DBB1675D}">
      <dgm:prSet/>
      <dgm:spPr/>
      <dgm:t>
        <a:bodyPr/>
        <a:lstStyle/>
        <a:p>
          <a:endParaRPr lang="en-US"/>
        </a:p>
      </dgm:t>
    </dgm:pt>
    <dgm:pt modelId="{C91278B7-1F3D-BA4B-A89B-0A904596CB23}" type="sibTrans" cxnId="{62A10AFA-7062-A145-8FE8-9252DBB1675D}">
      <dgm:prSet/>
      <dgm:spPr/>
      <dgm:t>
        <a:bodyPr/>
        <a:lstStyle/>
        <a:p>
          <a:endParaRPr lang="en-US"/>
        </a:p>
      </dgm:t>
    </dgm:pt>
    <dgm:pt modelId="{7A4C44D8-6A73-6A46-AEAC-DED69008808A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5</a:t>
          </a:r>
        </a:p>
      </dgm:t>
    </dgm:pt>
    <dgm:pt modelId="{A14767E6-7955-5A4D-A27B-135C214AC24B}" type="parTrans" cxnId="{BE0A52DC-7325-7F49-A231-0F327C9EFAC3}">
      <dgm:prSet/>
      <dgm:spPr/>
      <dgm:t>
        <a:bodyPr/>
        <a:lstStyle/>
        <a:p>
          <a:endParaRPr lang="en-US"/>
        </a:p>
      </dgm:t>
    </dgm:pt>
    <dgm:pt modelId="{BD4C570D-158C-7745-8393-07D94BC9A482}" type="sibTrans" cxnId="{BE0A52DC-7325-7F49-A231-0F327C9EFAC3}">
      <dgm:prSet/>
      <dgm:spPr/>
      <dgm:t>
        <a:bodyPr/>
        <a:lstStyle/>
        <a:p>
          <a:endParaRPr lang="en-US"/>
        </a:p>
      </dgm:t>
    </dgm:pt>
    <dgm:pt modelId="{8148964D-96C1-A34D-873E-5D42A286EC4F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Infrastructure exists to support teaching </a:t>
          </a:r>
        </a:p>
      </dgm:t>
    </dgm:pt>
    <dgm:pt modelId="{576DF872-63AD-7440-88D3-9B3C1F28DA7A}" type="parTrans" cxnId="{F98217F3-205B-1A4D-B50D-C9320F621A0C}">
      <dgm:prSet/>
      <dgm:spPr/>
      <dgm:t>
        <a:bodyPr/>
        <a:lstStyle/>
        <a:p>
          <a:endParaRPr lang="en-US"/>
        </a:p>
      </dgm:t>
    </dgm:pt>
    <dgm:pt modelId="{3BF505C6-5996-7C4F-B13A-365697CD3EA3}" type="sibTrans" cxnId="{F98217F3-205B-1A4D-B50D-C9320F621A0C}">
      <dgm:prSet/>
      <dgm:spPr/>
      <dgm:t>
        <a:bodyPr/>
        <a:lstStyle/>
        <a:p>
          <a:endParaRPr lang="en-US"/>
        </a:p>
      </dgm:t>
    </dgm:pt>
    <dgm:pt modelId="{A6D88A92-A28A-3249-A8F3-E1656B643A52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6</a:t>
          </a:r>
        </a:p>
      </dgm:t>
    </dgm:pt>
    <dgm:pt modelId="{EFC0974D-C738-6148-A008-E8547FFFA877}" type="parTrans" cxnId="{A9D81F4A-0E01-C549-84D0-7AD67C7A1741}">
      <dgm:prSet/>
      <dgm:spPr/>
      <dgm:t>
        <a:bodyPr/>
        <a:lstStyle/>
        <a:p>
          <a:endParaRPr lang="en-US"/>
        </a:p>
      </dgm:t>
    </dgm:pt>
    <dgm:pt modelId="{9C9E2E4E-6F19-E14E-A5C4-CCC535340969}" type="sibTrans" cxnId="{A9D81F4A-0E01-C549-84D0-7AD67C7A1741}">
      <dgm:prSet/>
      <dgm:spPr/>
      <dgm:t>
        <a:bodyPr/>
        <a:lstStyle/>
        <a:p>
          <a:endParaRPr lang="en-US"/>
        </a:p>
      </dgm:t>
    </dgm:pt>
    <dgm:pt modelId="{6088AAEB-E8B7-BD44-8201-73BC665718D4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Broad engagement occurs around teaching </a:t>
          </a:r>
        </a:p>
      </dgm:t>
    </dgm:pt>
    <dgm:pt modelId="{E66EACDB-2581-C844-B19F-A51A5555B0F3}" type="parTrans" cxnId="{265D8920-D7BC-AB49-9316-0B054E4BC15D}">
      <dgm:prSet/>
      <dgm:spPr/>
      <dgm:t>
        <a:bodyPr/>
        <a:lstStyle/>
        <a:p>
          <a:endParaRPr lang="en-US"/>
        </a:p>
      </dgm:t>
    </dgm:pt>
    <dgm:pt modelId="{414699DC-76E5-5545-836E-855FF080B705}" type="sibTrans" cxnId="{265D8920-D7BC-AB49-9316-0B054E4BC15D}">
      <dgm:prSet/>
      <dgm:spPr/>
      <dgm:t>
        <a:bodyPr/>
        <a:lstStyle/>
        <a:p>
          <a:endParaRPr lang="en-US"/>
        </a:p>
      </dgm:t>
    </dgm:pt>
    <dgm:pt modelId="{8AB01E87-5ECA-7645-B55D-AC5FF1232433}">
      <dgm:prSet phldrT="[Text]"/>
      <dgm:spPr>
        <a:ln>
          <a:solidFill>
            <a:srgbClr val="0000FF"/>
          </a:solidFill>
        </a:ln>
      </dgm:spPr>
      <dgm:t>
        <a:bodyPr/>
        <a:lstStyle/>
        <a:p>
          <a:r>
            <a:rPr lang="en-US" b="0" dirty="0"/>
            <a:t>Effective teaching is recognized &amp; rewarded</a:t>
          </a:r>
        </a:p>
      </dgm:t>
    </dgm:pt>
    <dgm:pt modelId="{52FA2593-7FCF-7448-94F9-DDAA81734B14}" type="parTrans" cxnId="{435DAA9C-2BEE-DA4B-B70F-BEBF9BF3DD04}">
      <dgm:prSet/>
      <dgm:spPr/>
      <dgm:t>
        <a:bodyPr/>
        <a:lstStyle/>
        <a:p>
          <a:endParaRPr lang="en-US"/>
        </a:p>
      </dgm:t>
    </dgm:pt>
    <dgm:pt modelId="{3EF13B56-6551-E84C-AF03-2B5F3ADFAD60}" type="sibTrans" cxnId="{435DAA9C-2BEE-DA4B-B70F-BEBF9BF3DD04}">
      <dgm:prSet/>
      <dgm:spPr/>
      <dgm:t>
        <a:bodyPr/>
        <a:lstStyle/>
        <a:p>
          <a:endParaRPr lang="en-US"/>
        </a:p>
      </dgm:t>
    </dgm:pt>
    <dgm:pt modelId="{A6C9459C-A4C6-B54C-B529-CBCF17CB9CE8}" type="pres">
      <dgm:prSet presAssocID="{98087049-2281-F747-98E8-FCE05013812E}" presName="linearFlow" presStyleCnt="0">
        <dgm:presLayoutVars>
          <dgm:dir/>
          <dgm:animLvl val="lvl"/>
          <dgm:resizeHandles val="exact"/>
        </dgm:presLayoutVars>
      </dgm:prSet>
      <dgm:spPr/>
    </dgm:pt>
    <dgm:pt modelId="{7452179D-5C1A-6343-B5FF-7559622F8787}" type="pres">
      <dgm:prSet presAssocID="{5820DD45-724E-1845-B87A-17A99F476B8C}" presName="composite" presStyleCnt="0"/>
      <dgm:spPr/>
    </dgm:pt>
    <dgm:pt modelId="{EEFA4CC2-1C87-C74C-9343-0E64EE248D40}" type="pres">
      <dgm:prSet presAssocID="{5820DD45-724E-1845-B87A-17A99F476B8C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C8C74DD-8594-AB41-8384-CA35E986B838}" type="pres">
      <dgm:prSet presAssocID="{5820DD45-724E-1845-B87A-17A99F476B8C}" presName="descendantText" presStyleLbl="alignAcc1" presStyleIdx="0" presStyleCnt="6" custScaleX="92844">
        <dgm:presLayoutVars>
          <dgm:bulletEnabled val="1"/>
        </dgm:presLayoutVars>
      </dgm:prSet>
      <dgm:spPr/>
    </dgm:pt>
    <dgm:pt modelId="{27623AA3-9681-3549-836B-811E286A6776}" type="pres">
      <dgm:prSet presAssocID="{BB8327CF-AB47-4642-B83F-88A0B93F6334}" presName="sp" presStyleCnt="0"/>
      <dgm:spPr/>
    </dgm:pt>
    <dgm:pt modelId="{C7EBA6F2-DF55-3E42-A4EF-6E8CE239D364}" type="pres">
      <dgm:prSet presAssocID="{DB28195D-16EE-6F4E-A0F3-75C1FDB45CDD}" presName="composite" presStyleCnt="0"/>
      <dgm:spPr/>
    </dgm:pt>
    <dgm:pt modelId="{814C309F-2FE2-6E4A-8489-2DB72A627CDF}" type="pres">
      <dgm:prSet presAssocID="{DB28195D-16EE-6F4E-A0F3-75C1FDB45CDD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1758AD24-24E3-B946-8F1A-D8C9694889DB}" type="pres">
      <dgm:prSet presAssocID="{DB28195D-16EE-6F4E-A0F3-75C1FDB45CDD}" presName="descendantText" presStyleLbl="alignAcc1" presStyleIdx="1" presStyleCnt="6" custScaleX="93500">
        <dgm:presLayoutVars>
          <dgm:bulletEnabled val="1"/>
        </dgm:presLayoutVars>
      </dgm:prSet>
      <dgm:spPr/>
    </dgm:pt>
    <dgm:pt modelId="{A9C75037-89AB-EF4A-B91F-522C5537D852}" type="pres">
      <dgm:prSet presAssocID="{46786A3A-0698-C443-B971-EA72793D7927}" presName="sp" presStyleCnt="0"/>
      <dgm:spPr/>
    </dgm:pt>
    <dgm:pt modelId="{FDB4BBA0-AB7C-F94D-B15E-421B574FA937}" type="pres">
      <dgm:prSet presAssocID="{B32CB771-B2D9-8B42-8DA0-3BE316D59529}" presName="composite" presStyleCnt="0"/>
      <dgm:spPr/>
    </dgm:pt>
    <dgm:pt modelId="{082A094D-C037-5645-B35E-6D496AB84E82}" type="pres">
      <dgm:prSet presAssocID="{B32CB771-B2D9-8B42-8DA0-3BE316D59529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688091B-2ACC-3F40-8653-FAEF10C03018}" type="pres">
      <dgm:prSet presAssocID="{B32CB771-B2D9-8B42-8DA0-3BE316D59529}" presName="descendantText" presStyleLbl="alignAcc1" presStyleIdx="2" presStyleCnt="6" custScaleX="93500">
        <dgm:presLayoutVars>
          <dgm:bulletEnabled val="1"/>
        </dgm:presLayoutVars>
      </dgm:prSet>
      <dgm:spPr/>
    </dgm:pt>
    <dgm:pt modelId="{D47ADD76-3F6A-5B43-9EAB-C3CE434AD8CB}" type="pres">
      <dgm:prSet presAssocID="{852AC03C-7E6A-564F-9225-7D1BB2BEB28A}" presName="sp" presStyleCnt="0"/>
      <dgm:spPr/>
    </dgm:pt>
    <dgm:pt modelId="{B7E3A388-17C5-9145-896F-5EF736A314CE}" type="pres">
      <dgm:prSet presAssocID="{78C4519B-92D6-0144-9F0A-0208C8A78084}" presName="composite" presStyleCnt="0"/>
      <dgm:spPr/>
    </dgm:pt>
    <dgm:pt modelId="{646998FF-752E-3340-B21A-24F67CDAFB2A}" type="pres">
      <dgm:prSet presAssocID="{78C4519B-92D6-0144-9F0A-0208C8A7808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C83989AF-3E48-F347-9500-4CA7616CAB0C}" type="pres">
      <dgm:prSet presAssocID="{78C4519B-92D6-0144-9F0A-0208C8A78084}" presName="descendantText" presStyleLbl="alignAcc1" presStyleIdx="3" presStyleCnt="6" custScaleX="93500">
        <dgm:presLayoutVars>
          <dgm:bulletEnabled val="1"/>
        </dgm:presLayoutVars>
      </dgm:prSet>
      <dgm:spPr/>
    </dgm:pt>
    <dgm:pt modelId="{8AB94FC4-FE66-804E-B4B3-B280B79C4693}" type="pres">
      <dgm:prSet presAssocID="{C91278B7-1F3D-BA4B-A89B-0A904596CB23}" presName="sp" presStyleCnt="0"/>
      <dgm:spPr/>
    </dgm:pt>
    <dgm:pt modelId="{69DFB12A-9BDB-C94F-B29E-05AB7587DCD9}" type="pres">
      <dgm:prSet presAssocID="{7A4C44D8-6A73-6A46-AEAC-DED69008808A}" presName="composite" presStyleCnt="0"/>
      <dgm:spPr/>
    </dgm:pt>
    <dgm:pt modelId="{9B38C4C9-C9AB-1846-8A8F-C35C723F8D81}" type="pres">
      <dgm:prSet presAssocID="{7A4C44D8-6A73-6A46-AEAC-DED69008808A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0EA405D-309B-5946-A3E4-CE0F5BD08635}" type="pres">
      <dgm:prSet presAssocID="{7A4C44D8-6A73-6A46-AEAC-DED69008808A}" presName="descendantText" presStyleLbl="alignAcc1" presStyleIdx="4" presStyleCnt="6" custScaleX="93500">
        <dgm:presLayoutVars>
          <dgm:bulletEnabled val="1"/>
        </dgm:presLayoutVars>
      </dgm:prSet>
      <dgm:spPr/>
    </dgm:pt>
    <dgm:pt modelId="{E38D4F82-F726-5B40-8B36-7444DE36B8FA}" type="pres">
      <dgm:prSet presAssocID="{BD4C570D-158C-7745-8393-07D94BC9A482}" presName="sp" presStyleCnt="0"/>
      <dgm:spPr/>
    </dgm:pt>
    <dgm:pt modelId="{88A57429-4E99-FF41-A43E-C2978A18499F}" type="pres">
      <dgm:prSet presAssocID="{A6D88A92-A28A-3249-A8F3-E1656B643A52}" presName="composite" presStyleCnt="0"/>
      <dgm:spPr/>
    </dgm:pt>
    <dgm:pt modelId="{B497CD3A-6929-F345-80DC-B0B02138B0AA}" type="pres">
      <dgm:prSet presAssocID="{A6D88A92-A28A-3249-A8F3-E1656B643A5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B2FBEEBF-C593-DD43-B586-487996F90C05}" type="pres">
      <dgm:prSet presAssocID="{A6D88A92-A28A-3249-A8F3-E1656B643A52}" presName="descendantText" presStyleLbl="alignAcc1" presStyleIdx="5" presStyleCnt="6" custScaleX="93500">
        <dgm:presLayoutVars>
          <dgm:bulletEnabled val="1"/>
        </dgm:presLayoutVars>
      </dgm:prSet>
      <dgm:spPr/>
    </dgm:pt>
  </dgm:ptLst>
  <dgm:cxnLst>
    <dgm:cxn modelId="{4AA23908-7644-E647-A2C3-6B4CF453F68F}" srcId="{B32CB771-B2D9-8B42-8DA0-3BE316D59529}" destId="{EA5156E5-AF80-1745-BD19-5BC9E00BBB83}" srcOrd="0" destOrd="0" parTransId="{3245BD8E-C3C8-E24A-B0D9-CAB0C44565C1}" sibTransId="{43442EE9-C383-A44D-8EF1-A82B0F219B1E}"/>
    <dgm:cxn modelId="{E666710E-00EF-EB40-8643-263E78E7CB73}" type="presOf" srcId="{F110CC2C-E27D-D24D-A6EF-341DF103EDC9}" destId="{1758AD24-24E3-B946-8F1A-D8C9694889DB}" srcOrd="0" destOrd="0" presId="urn:microsoft.com/office/officeart/2005/8/layout/chevron2"/>
    <dgm:cxn modelId="{CF519811-4D57-C14C-8E8B-4501A05DDF28}" srcId="{98087049-2281-F747-98E8-FCE05013812E}" destId="{B32CB771-B2D9-8B42-8DA0-3BE316D59529}" srcOrd="2" destOrd="0" parTransId="{67F74173-83B0-0C46-920F-0835CDCACE41}" sibTransId="{852AC03C-7E6A-564F-9225-7D1BB2BEB28A}"/>
    <dgm:cxn modelId="{265D8920-D7BC-AB49-9316-0B054E4BC15D}" srcId="{7A4C44D8-6A73-6A46-AEAC-DED69008808A}" destId="{6088AAEB-E8B7-BD44-8201-73BC665718D4}" srcOrd="0" destOrd="0" parTransId="{E66EACDB-2581-C844-B19F-A51A5555B0F3}" sibTransId="{414699DC-76E5-5545-836E-855FF080B705}"/>
    <dgm:cxn modelId="{31F83835-15FC-0A4E-8164-5B9F5EE9B117}" type="presOf" srcId="{B32CB771-B2D9-8B42-8DA0-3BE316D59529}" destId="{082A094D-C037-5645-B35E-6D496AB84E82}" srcOrd="0" destOrd="0" presId="urn:microsoft.com/office/officeart/2005/8/layout/chevron2"/>
    <dgm:cxn modelId="{0C184747-394E-4542-99DC-0FF098026F3D}" type="presOf" srcId="{7A4C44D8-6A73-6A46-AEAC-DED69008808A}" destId="{9B38C4C9-C9AB-1846-8A8F-C35C723F8D81}" srcOrd="0" destOrd="0" presId="urn:microsoft.com/office/officeart/2005/8/layout/chevron2"/>
    <dgm:cxn modelId="{0922B667-3367-B040-83BA-DCF28792D828}" type="presOf" srcId="{A6D88A92-A28A-3249-A8F3-E1656B643A52}" destId="{B497CD3A-6929-F345-80DC-B0B02138B0AA}" srcOrd="0" destOrd="0" presId="urn:microsoft.com/office/officeart/2005/8/layout/chevron2"/>
    <dgm:cxn modelId="{A9D81F4A-0E01-C549-84D0-7AD67C7A1741}" srcId="{98087049-2281-F747-98E8-FCE05013812E}" destId="{A6D88A92-A28A-3249-A8F3-E1656B643A52}" srcOrd="5" destOrd="0" parTransId="{EFC0974D-C738-6148-A008-E8547FFFA877}" sibTransId="{9C9E2E4E-6F19-E14E-A5C4-CCC535340969}"/>
    <dgm:cxn modelId="{558A2C79-A50A-E644-B5F0-26AD20D247D7}" type="presOf" srcId="{8148964D-96C1-A34D-873E-5D42A286EC4F}" destId="{C83989AF-3E48-F347-9500-4CA7616CAB0C}" srcOrd="0" destOrd="0" presId="urn:microsoft.com/office/officeart/2005/8/layout/chevron2"/>
    <dgm:cxn modelId="{435DAA9C-2BEE-DA4B-B70F-BEBF9BF3DD04}" srcId="{A6D88A92-A28A-3249-A8F3-E1656B643A52}" destId="{8AB01E87-5ECA-7645-B55D-AC5FF1232433}" srcOrd="0" destOrd="0" parTransId="{52FA2593-7FCF-7448-94F9-DDAA81734B14}" sibTransId="{3EF13B56-6551-E84C-AF03-2B5F3ADFAD60}"/>
    <dgm:cxn modelId="{3EFEB2A2-398D-F340-9248-37BDCB84F790}" type="presOf" srcId="{78C4519B-92D6-0144-9F0A-0208C8A78084}" destId="{646998FF-752E-3340-B21A-24F67CDAFB2A}" srcOrd="0" destOrd="0" presId="urn:microsoft.com/office/officeart/2005/8/layout/chevron2"/>
    <dgm:cxn modelId="{538F91A4-EB09-B54C-BD95-309C613A442B}" srcId="{98087049-2281-F747-98E8-FCE05013812E}" destId="{5820DD45-724E-1845-B87A-17A99F476B8C}" srcOrd="0" destOrd="0" parTransId="{819464F4-405A-7645-9959-A48232CDD513}" sibTransId="{BB8327CF-AB47-4642-B83F-88A0B93F6334}"/>
    <dgm:cxn modelId="{69553AA9-EB97-5E4B-9E34-F8DEF0BC1699}" type="presOf" srcId="{8AB01E87-5ECA-7645-B55D-AC5FF1232433}" destId="{B2FBEEBF-C593-DD43-B586-487996F90C05}" srcOrd="0" destOrd="0" presId="urn:microsoft.com/office/officeart/2005/8/layout/chevron2"/>
    <dgm:cxn modelId="{0F0571B0-562A-FC46-BED1-D87DD55FFF3F}" srcId="{98087049-2281-F747-98E8-FCE05013812E}" destId="{DB28195D-16EE-6F4E-A0F3-75C1FDB45CDD}" srcOrd="1" destOrd="0" parTransId="{863776CA-1C5D-CD49-BADD-CA087589B695}" sibTransId="{46786A3A-0698-C443-B971-EA72793D7927}"/>
    <dgm:cxn modelId="{65FE6AB4-3533-6343-BAA5-6AC499E68A99}" type="presOf" srcId="{DB28195D-16EE-6F4E-A0F3-75C1FDB45CDD}" destId="{814C309F-2FE2-6E4A-8489-2DB72A627CDF}" srcOrd="0" destOrd="0" presId="urn:microsoft.com/office/officeart/2005/8/layout/chevron2"/>
    <dgm:cxn modelId="{BE0A52DC-7325-7F49-A231-0F327C9EFAC3}" srcId="{98087049-2281-F747-98E8-FCE05013812E}" destId="{7A4C44D8-6A73-6A46-AEAC-DED69008808A}" srcOrd="4" destOrd="0" parTransId="{A14767E6-7955-5A4D-A27B-135C214AC24B}" sibTransId="{BD4C570D-158C-7745-8393-07D94BC9A482}"/>
    <dgm:cxn modelId="{0A26EAE3-EE84-C148-A514-C84C50A4A695}" type="presOf" srcId="{6088AAEB-E8B7-BD44-8201-73BC665718D4}" destId="{40EA405D-309B-5946-A3E4-CE0F5BD08635}" srcOrd="0" destOrd="0" presId="urn:microsoft.com/office/officeart/2005/8/layout/chevron2"/>
    <dgm:cxn modelId="{C4DC88E6-D26E-0941-9C6F-194E939B39A1}" srcId="{DB28195D-16EE-6F4E-A0F3-75C1FDB45CDD}" destId="{F110CC2C-E27D-D24D-A6EF-341DF103EDC9}" srcOrd="0" destOrd="0" parTransId="{42019A76-E280-6A41-99FA-2344174D387B}" sibTransId="{110241C1-C6D4-DD49-9C23-D09771F33319}"/>
    <dgm:cxn modelId="{CE6F08E8-F244-774E-ACA1-3CE4CF2CFA7C}" type="presOf" srcId="{EA5156E5-AF80-1745-BD19-5BC9E00BBB83}" destId="{4688091B-2ACC-3F40-8653-FAEF10C03018}" srcOrd="0" destOrd="0" presId="urn:microsoft.com/office/officeart/2005/8/layout/chevron2"/>
    <dgm:cxn modelId="{22570FEA-6A24-6A4A-A859-1C0EF57A8B41}" type="presOf" srcId="{5820DD45-724E-1845-B87A-17A99F476B8C}" destId="{EEFA4CC2-1C87-C74C-9343-0E64EE248D40}" srcOrd="0" destOrd="0" presId="urn:microsoft.com/office/officeart/2005/8/layout/chevron2"/>
    <dgm:cxn modelId="{DE877EF0-261F-5E41-B00A-28D179067EDC}" type="presOf" srcId="{98087049-2281-F747-98E8-FCE05013812E}" destId="{A6C9459C-A4C6-B54C-B529-CBCF17CB9CE8}" srcOrd="0" destOrd="0" presId="urn:microsoft.com/office/officeart/2005/8/layout/chevron2"/>
    <dgm:cxn modelId="{F98217F3-205B-1A4D-B50D-C9320F621A0C}" srcId="{78C4519B-92D6-0144-9F0A-0208C8A78084}" destId="{8148964D-96C1-A34D-873E-5D42A286EC4F}" srcOrd="0" destOrd="0" parTransId="{576DF872-63AD-7440-88D3-9B3C1F28DA7A}" sibTransId="{3BF505C6-5996-7C4F-B13A-365697CD3EA3}"/>
    <dgm:cxn modelId="{C7D7BCF3-244B-F449-883B-809D31223CEC}" srcId="{5820DD45-724E-1845-B87A-17A99F476B8C}" destId="{EE5793BD-7264-5A42-A14D-1900F9DEC769}" srcOrd="0" destOrd="0" parTransId="{4A60878E-42F1-9446-A606-4A6BD03AD76F}" sibTransId="{8331BBF7-FE38-6544-BF98-85F2BCC20E55}"/>
    <dgm:cxn modelId="{62A10AFA-7062-A145-8FE8-9252DBB1675D}" srcId="{98087049-2281-F747-98E8-FCE05013812E}" destId="{78C4519B-92D6-0144-9F0A-0208C8A78084}" srcOrd="3" destOrd="0" parTransId="{DDC5CB8F-9A57-724E-826B-F9FD8EF631C7}" sibTransId="{C91278B7-1F3D-BA4B-A89B-0A904596CB23}"/>
    <dgm:cxn modelId="{661E88FE-3EB4-2946-9BCD-468F0529777E}" type="presOf" srcId="{EE5793BD-7264-5A42-A14D-1900F9DEC769}" destId="{6C8C74DD-8594-AB41-8384-CA35E986B838}" srcOrd="0" destOrd="0" presId="urn:microsoft.com/office/officeart/2005/8/layout/chevron2"/>
    <dgm:cxn modelId="{86004D97-8A48-A145-916B-5666E4E18BF1}" type="presParOf" srcId="{A6C9459C-A4C6-B54C-B529-CBCF17CB9CE8}" destId="{7452179D-5C1A-6343-B5FF-7559622F8787}" srcOrd="0" destOrd="0" presId="urn:microsoft.com/office/officeart/2005/8/layout/chevron2"/>
    <dgm:cxn modelId="{C8DCA7D1-9CA3-B94D-801B-FFA57990C031}" type="presParOf" srcId="{7452179D-5C1A-6343-B5FF-7559622F8787}" destId="{EEFA4CC2-1C87-C74C-9343-0E64EE248D40}" srcOrd="0" destOrd="0" presId="urn:microsoft.com/office/officeart/2005/8/layout/chevron2"/>
    <dgm:cxn modelId="{8B70EB11-4AD1-6E4C-9DB5-5283EA00F061}" type="presParOf" srcId="{7452179D-5C1A-6343-B5FF-7559622F8787}" destId="{6C8C74DD-8594-AB41-8384-CA35E986B838}" srcOrd="1" destOrd="0" presId="urn:microsoft.com/office/officeart/2005/8/layout/chevron2"/>
    <dgm:cxn modelId="{BAC3C6C7-4F55-234E-BE42-EFDF1223EC46}" type="presParOf" srcId="{A6C9459C-A4C6-B54C-B529-CBCF17CB9CE8}" destId="{27623AA3-9681-3549-836B-811E286A6776}" srcOrd="1" destOrd="0" presId="urn:microsoft.com/office/officeart/2005/8/layout/chevron2"/>
    <dgm:cxn modelId="{24E9D7DF-4E0D-D646-93FD-9DD444ED3FEB}" type="presParOf" srcId="{A6C9459C-A4C6-B54C-B529-CBCF17CB9CE8}" destId="{C7EBA6F2-DF55-3E42-A4EF-6E8CE239D364}" srcOrd="2" destOrd="0" presId="urn:microsoft.com/office/officeart/2005/8/layout/chevron2"/>
    <dgm:cxn modelId="{774B763E-CAEF-764C-B3A7-E2FF68F1C41A}" type="presParOf" srcId="{C7EBA6F2-DF55-3E42-A4EF-6E8CE239D364}" destId="{814C309F-2FE2-6E4A-8489-2DB72A627CDF}" srcOrd="0" destOrd="0" presId="urn:microsoft.com/office/officeart/2005/8/layout/chevron2"/>
    <dgm:cxn modelId="{C35FAAA2-45C4-9D4D-9507-4200C684EB39}" type="presParOf" srcId="{C7EBA6F2-DF55-3E42-A4EF-6E8CE239D364}" destId="{1758AD24-24E3-B946-8F1A-D8C9694889DB}" srcOrd="1" destOrd="0" presId="urn:microsoft.com/office/officeart/2005/8/layout/chevron2"/>
    <dgm:cxn modelId="{C77A2AE4-79AB-9C4C-8EB8-80FFCECA9201}" type="presParOf" srcId="{A6C9459C-A4C6-B54C-B529-CBCF17CB9CE8}" destId="{A9C75037-89AB-EF4A-B91F-522C5537D852}" srcOrd="3" destOrd="0" presId="urn:microsoft.com/office/officeart/2005/8/layout/chevron2"/>
    <dgm:cxn modelId="{17159DCE-85C6-7D43-B542-D60BBBC94744}" type="presParOf" srcId="{A6C9459C-A4C6-B54C-B529-CBCF17CB9CE8}" destId="{FDB4BBA0-AB7C-F94D-B15E-421B574FA937}" srcOrd="4" destOrd="0" presId="urn:microsoft.com/office/officeart/2005/8/layout/chevron2"/>
    <dgm:cxn modelId="{23A146F9-3E6A-5A4F-BDD9-2433BF7A7BC1}" type="presParOf" srcId="{FDB4BBA0-AB7C-F94D-B15E-421B574FA937}" destId="{082A094D-C037-5645-B35E-6D496AB84E82}" srcOrd="0" destOrd="0" presId="urn:microsoft.com/office/officeart/2005/8/layout/chevron2"/>
    <dgm:cxn modelId="{F0AB7EBE-1A38-B34B-94D8-062985CD36DE}" type="presParOf" srcId="{FDB4BBA0-AB7C-F94D-B15E-421B574FA937}" destId="{4688091B-2ACC-3F40-8653-FAEF10C03018}" srcOrd="1" destOrd="0" presId="urn:microsoft.com/office/officeart/2005/8/layout/chevron2"/>
    <dgm:cxn modelId="{B6A25520-BEFD-3A41-B95E-40F35B857AF0}" type="presParOf" srcId="{A6C9459C-A4C6-B54C-B529-CBCF17CB9CE8}" destId="{D47ADD76-3F6A-5B43-9EAB-C3CE434AD8CB}" srcOrd="5" destOrd="0" presId="urn:microsoft.com/office/officeart/2005/8/layout/chevron2"/>
    <dgm:cxn modelId="{3A41B17C-05B7-C44A-ADA3-855837EFBF84}" type="presParOf" srcId="{A6C9459C-A4C6-B54C-B529-CBCF17CB9CE8}" destId="{B7E3A388-17C5-9145-896F-5EF736A314CE}" srcOrd="6" destOrd="0" presId="urn:microsoft.com/office/officeart/2005/8/layout/chevron2"/>
    <dgm:cxn modelId="{B0BA154A-6686-EA44-BD37-4C6FC0204B7F}" type="presParOf" srcId="{B7E3A388-17C5-9145-896F-5EF736A314CE}" destId="{646998FF-752E-3340-B21A-24F67CDAFB2A}" srcOrd="0" destOrd="0" presId="urn:microsoft.com/office/officeart/2005/8/layout/chevron2"/>
    <dgm:cxn modelId="{AE36B4A5-597E-C44C-A3BE-BC8C4C7496B9}" type="presParOf" srcId="{B7E3A388-17C5-9145-896F-5EF736A314CE}" destId="{C83989AF-3E48-F347-9500-4CA7616CAB0C}" srcOrd="1" destOrd="0" presId="urn:microsoft.com/office/officeart/2005/8/layout/chevron2"/>
    <dgm:cxn modelId="{9F1B6B9A-CF7C-0248-808E-DDB22E8C823F}" type="presParOf" srcId="{A6C9459C-A4C6-B54C-B529-CBCF17CB9CE8}" destId="{8AB94FC4-FE66-804E-B4B3-B280B79C4693}" srcOrd="7" destOrd="0" presId="urn:microsoft.com/office/officeart/2005/8/layout/chevron2"/>
    <dgm:cxn modelId="{E6D7279D-7E27-3040-A7F3-ADE763362CA6}" type="presParOf" srcId="{A6C9459C-A4C6-B54C-B529-CBCF17CB9CE8}" destId="{69DFB12A-9BDB-C94F-B29E-05AB7587DCD9}" srcOrd="8" destOrd="0" presId="urn:microsoft.com/office/officeart/2005/8/layout/chevron2"/>
    <dgm:cxn modelId="{5F5B41D3-D893-EA41-B0C4-94110FFC7853}" type="presParOf" srcId="{69DFB12A-9BDB-C94F-B29E-05AB7587DCD9}" destId="{9B38C4C9-C9AB-1846-8A8F-C35C723F8D81}" srcOrd="0" destOrd="0" presId="urn:microsoft.com/office/officeart/2005/8/layout/chevron2"/>
    <dgm:cxn modelId="{EE5AA35C-6661-8641-BDDD-88B461D5F9B2}" type="presParOf" srcId="{69DFB12A-9BDB-C94F-B29E-05AB7587DCD9}" destId="{40EA405D-309B-5946-A3E4-CE0F5BD08635}" srcOrd="1" destOrd="0" presId="urn:microsoft.com/office/officeart/2005/8/layout/chevron2"/>
    <dgm:cxn modelId="{6157B9CB-5D67-0641-802F-DB23E09BE243}" type="presParOf" srcId="{A6C9459C-A4C6-B54C-B529-CBCF17CB9CE8}" destId="{E38D4F82-F726-5B40-8B36-7444DE36B8FA}" srcOrd="9" destOrd="0" presId="urn:microsoft.com/office/officeart/2005/8/layout/chevron2"/>
    <dgm:cxn modelId="{20EB5C63-DA0F-3D40-9193-A09F73B75DA9}" type="presParOf" srcId="{A6C9459C-A4C6-B54C-B529-CBCF17CB9CE8}" destId="{88A57429-4E99-FF41-A43E-C2978A18499F}" srcOrd="10" destOrd="0" presId="urn:microsoft.com/office/officeart/2005/8/layout/chevron2"/>
    <dgm:cxn modelId="{88F3F06E-2C9E-6F49-AEE8-7354C653F649}" type="presParOf" srcId="{88A57429-4E99-FF41-A43E-C2978A18499F}" destId="{B497CD3A-6929-F345-80DC-B0B02138B0AA}" srcOrd="0" destOrd="0" presId="urn:microsoft.com/office/officeart/2005/8/layout/chevron2"/>
    <dgm:cxn modelId="{B502CF32-C22E-9742-8363-EBABE4FD61EB}" type="presParOf" srcId="{88A57429-4E99-FF41-A43E-C2978A18499F}" destId="{B2FBEEBF-C593-DD43-B586-487996F90C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A4CC2-1C87-C74C-9343-0E64EE248D40}">
      <dsp:nvSpPr>
        <dsp:cNvPr id="0" name=""/>
        <dsp:cNvSpPr/>
      </dsp:nvSpPr>
      <dsp:spPr>
        <a:xfrm rot="5400000">
          <a:off x="-54591" y="125227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</a:p>
      </dsp:txBody>
      <dsp:txXfrm rot="-5400000">
        <a:off x="69542" y="290736"/>
        <a:ext cx="579281" cy="248264"/>
      </dsp:txXfrm>
    </dsp:sp>
    <dsp:sp modelId="{6C8C74DD-8594-AB41-8384-CA35E986B838}">
      <dsp:nvSpPr>
        <dsp:cNvPr id="0" name=""/>
        <dsp:cNvSpPr/>
      </dsp:nvSpPr>
      <dsp:spPr>
        <a:xfrm rot="5400000">
          <a:off x="2519576" y="-1716541"/>
          <a:ext cx="537904" cy="3973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Institutional, strategic initiatives &amp; practices prioritize effective teaching </a:t>
          </a:r>
        </a:p>
      </dsp:txBody>
      <dsp:txXfrm rot="-5400000">
        <a:off x="801939" y="27354"/>
        <a:ext cx="3946920" cy="485388"/>
      </dsp:txXfrm>
    </dsp:sp>
    <dsp:sp modelId="{814C309F-2FE2-6E4A-8489-2DB72A627CDF}">
      <dsp:nvSpPr>
        <dsp:cNvPr id="0" name=""/>
        <dsp:cNvSpPr/>
      </dsp:nvSpPr>
      <dsp:spPr>
        <a:xfrm rot="5400000">
          <a:off x="-54591" y="853639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</a:p>
      </dsp:txBody>
      <dsp:txXfrm rot="-5400000">
        <a:off x="69542" y="1019148"/>
        <a:ext cx="579281" cy="248264"/>
      </dsp:txXfrm>
    </dsp:sp>
    <dsp:sp modelId="{1758AD24-24E3-B946-8F1A-D8C9694889DB}">
      <dsp:nvSpPr>
        <dsp:cNvPr id="0" name=""/>
        <dsp:cNvSpPr/>
      </dsp:nvSpPr>
      <dsp:spPr>
        <a:xfrm rot="5400000">
          <a:off x="2519576" y="-1002165"/>
          <a:ext cx="537904" cy="400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Assessment of teaching is constructive &amp; flexible </a:t>
          </a:r>
        </a:p>
      </dsp:txBody>
      <dsp:txXfrm rot="-5400000">
        <a:off x="787903" y="755766"/>
        <a:ext cx="3974993" cy="485388"/>
      </dsp:txXfrm>
    </dsp:sp>
    <dsp:sp modelId="{082A094D-C037-5645-B35E-6D496AB84E82}">
      <dsp:nvSpPr>
        <dsp:cNvPr id="0" name=""/>
        <dsp:cNvSpPr/>
      </dsp:nvSpPr>
      <dsp:spPr>
        <a:xfrm rot="5400000">
          <a:off x="-54591" y="1582052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</a:p>
      </dsp:txBody>
      <dsp:txXfrm rot="-5400000">
        <a:off x="69542" y="1747561"/>
        <a:ext cx="579281" cy="248264"/>
      </dsp:txXfrm>
    </dsp:sp>
    <dsp:sp modelId="{4688091B-2ACC-3F40-8653-FAEF10C03018}">
      <dsp:nvSpPr>
        <dsp:cNvPr id="0" name=""/>
        <dsp:cNvSpPr/>
      </dsp:nvSpPr>
      <dsp:spPr>
        <a:xfrm rot="5400000">
          <a:off x="2519576" y="-273752"/>
          <a:ext cx="537904" cy="400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Effective teaching is implemented</a:t>
          </a:r>
        </a:p>
      </dsp:txBody>
      <dsp:txXfrm rot="-5400000">
        <a:off x="787903" y="1484179"/>
        <a:ext cx="3974993" cy="485388"/>
      </dsp:txXfrm>
    </dsp:sp>
    <dsp:sp modelId="{646998FF-752E-3340-B21A-24F67CDAFB2A}">
      <dsp:nvSpPr>
        <dsp:cNvPr id="0" name=""/>
        <dsp:cNvSpPr/>
      </dsp:nvSpPr>
      <dsp:spPr>
        <a:xfrm rot="5400000">
          <a:off x="-54591" y="2310465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</a:t>
          </a:r>
        </a:p>
      </dsp:txBody>
      <dsp:txXfrm rot="-5400000">
        <a:off x="69542" y="2475974"/>
        <a:ext cx="579281" cy="248264"/>
      </dsp:txXfrm>
    </dsp:sp>
    <dsp:sp modelId="{C83989AF-3E48-F347-9500-4CA7616CAB0C}">
      <dsp:nvSpPr>
        <dsp:cNvPr id="0" name=""/>
        <dsp:cNvSpPr/>
      </dsp:nvSpPr>
      <dsp:spPr>
        <a:xfrm rot="5400000">
          <a:off x="2519576" y="454660"/>
          <a:ext cx="537904" cy="400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Infrastructure exists to support teaching </a:t>
          </a:r>
        </a:p>
      </dsp:txBody>
      <dsp:txXfrm rot="-5400000">
        <a:off x="787903" y="2212591"/>
        <a:ext cx="3974993" cy="485388"/>
      </dsp:txXfrm>
    </dsp:sp>
    <dsp:sp modelId="{9B38C4C9-C9AB-1846-8A8F-C35C723F8D81}">
      <dsp:nvSpPr>
        <dsp:cNvPr id="0" name=""/>
        <dsp:cNvSpPr/>
      </dsp:nvSpPr>
      <dsp:spPr>
        <a:xfrm rot="5400000">
          <a:off x="-54591" y="3038878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</a:t>
          </a:r>
        </a:p>
      </dsp:txBody>
      <dsp:txXfrm rot="-5400000">
        <a:off x="69542" y="3204387"/>
        <a:ext cx="579281" cy="248264"/>
      </dsp:txXfrm>
    </dsp:sp>
    <dsp:sp modelId="{40EA405D-309B-5946-A3E4-CE0F5BD08635}">
      <dsp:nvSpPr>
        <dsp:cNvPr id="0" name=""/>
        <dsp:cNvSpPr/>
      </dsp:nvSpPr>
      <dsp:spPr>
        <a:xfrm rot="5400000">
          <a:off x="2519576" y="1183073"/>
          <a:ext cx="537904" cy="400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Broad engagement occurs around teaching </a:t>
          </a:r>
        </a:p>
      </dsp:txBody>
      <dsp:txXfrm rot="-5400000">
        <a:off x="787903" y="2941004"/>
        <a:ext cx="3974993" cy="485388"/>
      </dsp:txXfrm>
    </dsp:sp>
    <dsp:sp modelId="{B497CD3A-6929-F345-80DC-B0B02138B0AA}">
      <dsp:nvSpPr>
        <dsp:cNvPr id="0" name=""/>
        <dsp:cNvSpPr/>
      </dsp:nvSpPr>
      <dsp:spPr>
        <a:xfrm rot="5400000">
          <a:off x="-54591" y="3767291"/>
          <a:ext cx="827545" cy="579281"/>
        </a:xfrm>
        <a:prstGeom prst="chevron">
          <a:avLst/>
        </a:prstGeom>
        <a:solidFill>
          <a:srgbClr val="0000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</a:t>
          </a:r>
        </a:p>
      </dsp:txBody>
      <dsp:txXfrm rot="-5400000">
        <a:off x="69542" y="3932800"/>
        <a:ext cx="579281" cy="248264"/>
      </dsp:txXfrm>
    </dsp:sp>
    <dsp:sp modelId="{B2FBEEBF-C593-DD43-B586-487996F90C05}">
      <dsp:nvSpPr>
        <dsp:cNvPr id="0" name=""/>
        <dsp:cNvSpPr/>
      </dsp:nvSpPr>
      <dsp:spPr>
        <a:xfrm rot="5400000">
          <a:off x="2519576" y="1911485"/>
          <a:ext cx="537904" cy="4001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Effective teaching is recognized &amp; rewarded</a:t>
          </a:r>
        </a:p>
      </dsp:txBody>
      <dsp:txXfrm rot="-5400000">
        <a:off x="787903" y="3669416"/>
        <a:ext cx="3974993" cy="48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7A37-9516-DB46-94F0-F0ADB1814500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123CA-4645-9343-A9BA-33783921F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1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14F1E-2D80-614E-B571-36F15CF967AA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AA1B-876E-3741-AB77-35632FB98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2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59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61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4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9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7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626100" cy="36004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3A11-859C-7548-85DE-4B7CEFB13B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2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8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20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6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6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23582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313471" y="2803012"/>
            <a:ext cx="8514207" cy="137411"/>
            <a:chOff x="284163" y="1759424"/>
            <a:chExt cx="8509067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166366" cy="137411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163" y="3116191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dirty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r>
              <a:rPr lang="en-CA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90" y="2133600"/>
            <a:ext cx="8067823" cy="3992563"/>
          </a:xfrm>
        </p:spPr>
        <p:txBody>
          <a:bodyPr/>
          <a:lstStyle>
            <a:lvl1pPr marL="454025" indent="-454025">
              <a:buClr>
                <a:schemeClr val="accent1">
                  <a:lumMod val="75000"/>
                </a:schemeClr>
              </a:buClr>
              <a:buFont typeface="Wingdings" charset="2"/>
              <a:buChar char="u"/>
              <a:defRPr>
                <a:solidFill>
                  <a:schemeClr val="accent4">
                    <a:lumMod val="10000"/>
                  </a:schemeClr>
                </a:solidFill>
              </a:defRPr>
            </a:lvl1pPr>
            <a:lvl2pPr marL="914400" indent="-457200">
              <a:buFont typeface="Courier New"/>
              <a:buChar char="o"/>
              <a:defRPr>
                <a:solidFill>
                  <a:schemeClr val="accent4">
                    <a:lumMod val="10000"/>
                  </a:schemeClr>
                </a:solidFill>
              </a:defRPr>
            </a:lvl2pPr>
            <a:lvl3pPr marL="1260475" indent="-346075">
              <a:buFont typeface="Wingdings" charset="2"/>
              <a:buChar char="u"/>
              <a:defRPr>
                <a:solidFill>
                  <a:schemeClr val="accent4">
                    <a:lumMod val="10000"/>
                  </a:schemeClr>
                </a:solidFill>
              </a:defRPr>
            </a:lvl3pPr>
            <a:lvl4pPr marL="1600200" indent="-339725">
              <a:buFont typeface="Wingdings" charset="2"/>
              <a:buChar char="u"/>
              <a:defRPr>
                <a:solidFill>
                  <a:schemeClr val="accent4">
                    <a:lumMod val="10000"/>
                  </a:schemeClr>
                </a:solidFill>
              </a:defRPr>
            </a:lvl4pPr>
            <a:lvl5pPr marL="1939925" indent="-331788">
              <a:buFont typeface="Wingdings" charset="2"/>
              <a:buChar char="u"/>
              <a:defRPr>
                <a:solidFill>
                  <a:schemeClr val="accent4">
                    <a:lumMod val="10000"/>
                  </a:schemeClr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dirty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38405" y="2353298"/>
            <a:ext cx="8574087" cy="113394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38405" y="3475372"/>
            <a:ext cx="8576373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8405" y="2527907"/>
            <a:ext cx="8574087" cy="94746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b" anchorCtr="0">
            <a:normAutofit/>
          </a:bodyPr>
          <a:lstStyle>
            <a:lvl1pPr algn="ctr">
              <a:defRPr sz="4200" b="0" i="0" cap="none" baseline="0"/>
            </a:lvl1pPr>
          </a:lstStyle>
          <a:p>
            <a:r>
              <a:rPr lang="en-CA" dirty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dirty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CA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34D070A-D83B-FB4B-9920-E3403934FFFB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D52492A-4D20-2748-BA2D-4744EC0E8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ynn.taylor@ucalgary.ca" TargetMode="External"/><Relationship Id="rId2" Type="http://schemas.openxmlformats.org/officeDocument/2006/relationships/hyperlink" Target="mailto:kmeadow2@uwo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nnae@uwaterloo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57" y="550870"/>
            <a:ext cx="8574087" cy="840610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Assessing Institutional Teaching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90" y="1855304"/>
            <a:ext cx="8067823" cy="46647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Understanding the Enablers and Challenges to Integrating the Scholarship of Teaching and Learning in Academic Work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/>
          </a:p>
          <a:p>
            <a:pPr marL="0" indent="0" algn="ctr">
              <a:spcBef>
                <a:spcPts val="0"/>
              </a:spcBef>
              <a:buNone/>
            </a:pPr>
            <a:endParaRPr lang="en-US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Ken N. Meadows, Lynn Taylor, Donna Ellis,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Erika Kustra, and Peter Wolf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International Society for the Scholarship of Teaching and Learning Conference</a:t>
            </a:r>
          </a:p>
          <a:p>
            <a:pPr marL="0" indent="0" algn="ctr">
              <a:buNone/>
            </a:pPr>
            <a:r>
              <a:rPr lang="en-US" dirty="0"/>
              <a:t>October 13, 2017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Results: G</a:t>
            </a:r>
            <a:r>
              <a:rPr lang="en-US" dirty="0"/>
              <a:t>raduate Students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725770"/>
            <a:ext cx="7598535" cy="51322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Means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3.25 (Lever 3) to 3.88 (Lever 4)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3.95 (Lever 5) to 4.29 (Lever 4)</a:t>
            </a:r>
          </a:p>
          <a:p>
            <a:pPr lvl="1">
              <a:spcBef>
                <a:spcPts val="0"/>
              </a:spcBef>
            </a:pPr>
            <a:endParaRPr lang="en-CA" dirty="0"/>
          </a:p>
          <a:p>
            <a:pPr>
              <a:spcBef>
                <a:spcPts val="0"/>
              </a:spcBef>
            </a:pPr>
            <a:r>
              <a:rPr lang="en-US" dirty="0"/>
              <a:t>Correlations with Emotional Engagement (EE)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</a:t>
            </a:r>
            <a:r>
              <a:rPr lang="en-US" i="1" dirty="0"/>
              <a:t>r</a:t>
            </a:r>
            <a:r>
              <a:rPr lang="en-US" dirty="0"/>
              <a:t>’s  = 0.28 (Lever 4) to 0.40 (Lever 5)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</a:t>
            </a:r>
            <a:r>
              <a:rPr lang="en-US" i="1" dirty="0"/>
              <a:t>r</a:t>
            </a:r>
            <a:r>
              <a:rPr lang="en-US" dirty="0"/>
              <a:t>’s  = 0.06 (Lever 2) to 0.17 (Lever 4)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Regressions: Agreement Lever 5 is the only significant predictor in the regression for EE (R</a:t>
            </a:r>
            <a:r>
              <a:rPr lang="en-US" baseline="30000" dirty="0"/>
              <a:t>2</a:t>
            </a:r>
            <a:r>
              <a:rPr lang="en-US" dirty="0"/>
              <a:t> = .16) </a:t>
            </a:r>
          </a:p>
        </p:txBody>
      </p:sp>
    </p:spTree>
    <p:extLst>
      <p:ext uri="{BB962C8B-B14F-4D97-AF65-F5344CB8AC3E}">
        <p14:creationId xmlns:p14="http://schemas.microsoft.com/office/powerpoint/2010/main" val="196774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the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90" y="2133600"/>
            <a:ext cx="8067823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Teaching and learning are valued</a:t>
            </a:r>
          </a:p>
          <a:p>
            <a:r>
              <a:rPr lang="en-US" dirty="0"/>
              <a:t>There is a consistent gap between agreement and importance = key area for organizational development</a:t>
            </a:r>
          </a:p>
          <a:p>
            <a:r>
              <a:rPr lang="en-US" dirty="0"/>
              <a:t>What happens at an institution matters more to teaching satisfaction and emotional engagement than what we say</a:t>
            </a:r>
          </a:p>
          <a:p>
            <a:r>
              <a:rPr lang="en-US" dirty="0"/>
              <a:t>For faculty: need to provide infrastructure and policies and practices to support the SoTL</a:t>
            </a:r>
          </a:p>
          <a:p>
            <a:r>
              <a:rPr lang="en-US" dirty="0"/>
              <a:t>For students: need to hear about institutional initiatives that prioritize effective teaching and be involved in teaching as TAs and researchers</a:t>
            </a:r>
          </a:p>
        </p:txBody>
      </p:sp>
    </p:spTree>
    <p:extLst>
      <p:ext uri="{BB962C8B-B14F-4D97-AF65-F5344CB8AC3E}">
        <p14:creationId xmlns:p14="http://schemas.microsoft.com/office/powerpoint/2010/main" val="14092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2243070"/>
            <a:ext cx="8886422" cy="4614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Questions?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kmeadow2@uwo.ca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hlinkClick r:id="rId3"/>
              </a:rPr>
              <a:t>lynn.taylor@ucalgary.ca</a:t>
            </a:r>
            <a:endParaRPr lang="en-US" sz="2800"/>
          </a:p>
          <a:p>
            <a:pPr marL="0" indent="0" algn="ctr">
              <a:buNone/>
            </a:pPr>
            <a:r>
              <a:rPr lang="en-US" sz="2800" dirty="0">
                <a:hlinkClick r:id="rId4"/>
              </a:rPr>
              <a:t>donnae@uwaterloo.ca</a:t>
            </a:r>
            <a:endParaRPr lang="en-US" sz="280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717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57" y="573355"/>
            <a:ext cx="8574087" cy="967840"/>
          </a:xfrm>
        </p:spPr>
        <p:txBody>
          <a:bodyPr/>
          <a:lstStyle/>
          <a:p>
            <a:r>
              <a:rPr lang="en-US" dirty="0">
                <a:latin typeface="+mn-lt"/>
              </a:rPr>
              <a:t>What is Teaching Culture?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Institutional culture:  </a:t>
            </a:r>
            <a:r>
              <a:rPr lang="en-CA" dirty="0"/>
              <a:t>embedded patterns, behaviours, shared values, beliefs, and ideologies which help define educator and learner experiences, and can have numerous micro-cultures</a:t>
            </a:r>
          </a:p>
          <a:p>
            <a:pPr marL="0" indent="0" algn="r">
              <a:buNone/>
            </a:pPr>
            <a:r>
              <a:rPr lang="da-DK" sz="1500" dirty="0"/>
              <a:t>(Cox et al., 2011; Kustra et al. 2014; Mårtensson &amp; Roxå, 2016)</a:t>
            </a:r>
          </a:p>
        </p:txBody>
      </p:sp>
      <p:pic>
        <p:nvPicPr>
          <p:cNvPr id="4" name="Picture 3" descr="8482316842_26733dc429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4286251"/>
            <a:ext cx="3498573" cy="2134427"/>
          </a:xfrm>
          <a:prstGeom prst="rect">
            <a:avLst/>
          </a:prstGeom>
        </p:spPr>
      </p:pic>
      <p:pic>
        <p:nvPicPr>
          <p:cNvPr id="5" name="Picture 4" descr="5905444584_b05514fa9e_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39" y="4281100"/>
            <a:ext cx="3498574" cy="21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does Teaching Culture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90" y="2226364"/>
            <a:ext cx="8067823" cy="4267425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Contributes to a shared campus commitment to effective learning and teaching experiences </a:t>
            </a:r>
          </a:p>
          <a:p>
            <a:r>
              <a:rPr lang="en-CA" dirty="0"/>
              <a:t>Influences faculty motivation and behavior</a:t>
            </a:r>
          </a:p>
          <a:p>
            <a:r>
              <a:rPr lang="en-CA" dirty="0"/>
              <a:t>Impacts student learning, student engagement, and student retention </a:t>
            </a:r>
          </a:p>
          <a:p>
            <a:r>
              <a:rPr lang="en-CA" dirty="0"/>
              <a:t>Impacts how resources are allocated</a:t>
            </a:r>
          </a:p>
          <a:p>
            <a:r>
              <a:rPr lang="en-CA" dirty="0"/>
              <a:t>Positive teaching culture is essential to sustaining and fully realizing the impact of individual efforts and institutional strategies. </a:t>
            </a:r>
          </a:p>
          <a:p>
            <a:pPr marL="0" indent="0">
              <a:buNone/>
            </a:pPr>
            <a:r>
              <a:rPr lang="en-CA" sz="1300" dirty="0"/>
              <a:t>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1900" dirty="0"/>
              <a:t>Berger &amp; Braxton, 1998; Bergquist &amp; Pawlak, 2008; </a:t>
            </a:r>
            <a:r>
              <a:rPr lang="en-US" sz="2000" dirty="0">
                <a:solidFill>
                  <a:schemeClr val="tx1"/>
                </a:solidFill>
              </a:rPr>
              <a:t>Cameron &amp; Quinn, 1999</a:t>
            </a:r>
            <a:r>
              <a:rPr lang="en-CA" sz="1900" dirty="0"/>
              <a:t>;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1900" dirty="0"/>
              <a:t>Cox et al., 2011; Feldman &amp; Paulsen, 1999; Grayson &amp; Grayson, 2003; </a:t>
            </a:r>
            <a:r>
              <a:rPr lang="en-US" sz="1900" dirty="0">
                <a:solidFill>
                  <a:schemeClr val="tx1"/>
                </a:solidFill>
              </a:rPr>
              <a:t>Kezar &amp; Eckel, 2002;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Lok &amp; Crawford, 2004</a:t>
            </a:r>
            <a:endParaRPr lang="en-CA" sz="1900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552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96956" y="1835107"/>
          <a:ext cx="8209722" cy="478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7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TCPS 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SoTL Institutional Integration and Impact Recommendations</a:t>
                      </a:r>
                    </a:p>
                    <a:p>
                      <a:pPr algn="ctr"/>
                      <a:r>
                        <a:rPr lang="en-US" sz="1400" dirty="0"/>
                        <a:t>(Hutchings, Huber &amp; Ciccone, 2011, pp. 116-124)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659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Institutional, strategic initiatives, and practices prioritize effective teaching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Understand, communicate and promote an integrated vision of</a:t>
                      </a:r>
                      <a:r>
                        <a:rPr lang="en-US" sz="1400" baseline="0" dirty="0"/>
                        <a:t> the SoTL (p.116). Develop a plan and timeline for integrating the SoTL into campus culture, and monitor progress (p. 122).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Assessment of teaching is constructive and flexible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 purposefully to bring faculty roles and rewards into alignment with a view of teaching as scholarly work (p. 120).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79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Effective teaching is implemented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Connect the SoTL to larger, shared agendas for student learning and success (p.</a:t>
                      </a:r>
                      <a:r>
                        <a:rPr lang="en-US" sz="1400" baseline="0" dirty="0"/>
                        <a:t> 118).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Infrastructure exists to support teaching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Support a wide range of opportunities to cultivate the skills and habits of inquiry into teaching and learning</a:t>
                      </a:r>
                      <a:r>
                        <a:rPr lang="en-US" sz="1400" baseline="0" dirty="0"/>
                        <a:t> (p. 117).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Broad engagement occurs around teaching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Foster</a:t>
                      </a:r>
                      <a:r>
                        <a:rPr lang="en-US" sz="1400" baseline="0" dirty="0"/>
                        <a:t> exchange between the campus SoTL community and those with responsibility for institutional research and assessment (p. 119). </a:t>
                      </a:r>
                      <a:endParaRPr lang="en-US" sz="1400" b="1" dirty="0"/>
                    </a:p>
                    <a:p>
                      <a:r>
                        <a:rPr lang="en-US" sz="1400" dirty="0"/>
                        <a:t>Take advantage of and engage with the larger, increasingly international teaching commons (p. 121).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79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Effective teaching is recognized and rewarded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Work purposefully to bring faculty roles and rewards into alignment with a view of teaching as scholarly work (p. 120).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TCPS Levers and SoTL Integration</a:t>
            </a:r>
          </a:p>
        </p:txBody>
      </p:sp>
    </p:spTree>
    <p:extLst>
      <p:ext uri="{BB962C8B-B14F-4D97-AF65-F5344CB8AC3E}">
        <p14:creationId xmlns:p14="http://schemas.microsoft.com/office/powerpoint/2010/main" val="19591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Teaching Culture Perception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90" y="1990959"/>
            <a:ext cx="8067823" cy="3992563"/>
          </a:xfrm>
        </p:spPr>
        <p:txBody>
          <a:bodyPr/>
          <a:lstStyle/>
          <a:p>
            <a:r>
              <a:rPr lang="en-US" dirty="0"/>
              <a:t>No existing large-scale surveys to assess teaching culture</a:t>
            </a:r>
          </a:p>
          <a:p>
            <a:r>
              <a:rPr lang="en-US" dirty="0"/>
              <a:t>Surveys developed from framework of institutional indicators that support quality teaching (Hénard &amp; Roseveare, 2012)</a:t>
            </a:r>
            <a:endParaRPr lang="en-US" baseline="30000" dirty="0"/>
          </a:p>
          <a:p>
            <a:r>
              <a:rPr lang="en-US" dirty="0"/>
              <a:t>Ultimately intended to assess perceptions of teaching culture over time for different stakeholder groups</a:t>
            </a:r>
          </a:p>
        </p:txBody>
      </p:sp>
      <p:grpSp>
        <p:nvGrpSpPr>
          <p:cNvPr id="4" name="Group 304"/>
          <p:cNvGrpSpPr/>
          <p:nvPr/>
        </p:nvGrpSpPr>
        <p:grpSpPr>
          <a:xfrm>
            <a:off x="628928" y="4941371"/>
            <a:ext cx="7840673" cy="1093625"/>
            <a:chOff x="502389" y="-1245445"/>
            <a:chExt cx="7840672" cy="1093621"/>
          </a:xfrm>
        </p:grpSpPr>
        <p:pic>
          <p:nvPicPr>
            <p:cNvPr id="5" name="image3.jpg" descr="http://www.cafad.ca/img/memberLogos/queens_logo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83041" y="-509467"/>
              <a:ext cx="1051885" cy="357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4.jpg" descr="http://www.uwindsor.ca/sites/default/files/uwin_logo.jpg"/>
            <p:cNvPicPr/>
            <p:nvPr/>
          </p:nvPicPr>
          <p:blipFill>
            <a:blip r:embed="rId4">
              <a:extLst/>
            </a:blip>
            <a:srcRect l="18675" t="11836" r="19658" b="12214"/>
            <a:stretch>
              <a:fillRect/>
            </a:stretch>
          </p:blipFill>
          <p:spPr>
            <a:xfrm>
              <a:off x="502389" y="-1130565"/>
              <a:ext cx="1069700" cy="358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5.jpg" descr="http://www.uwo.ca/biology/PSNA_2012/images/WesternU.jpg"/>
            <p:cNvPicPr/>
            <p:nvPr/>
          </p:nvPicPr>
          <p:blipFill>
            <a:blip r:embed="rId5">
              <a:extLst/>
            </a:blip>
            <a:srcRect t="12901" b="3340"/>
            <a:stretch>
              <a:fillRect/>
            </a:stretch>
          </p:blipFill>
          <p:spPr>
            <a:xfrm>
              <a:off x="2121659" y="-587841"/>
              <a:ext cx="1371774" cy="358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6.jpg" descr="http://mech.mcmaster.ca/~adspence/Images/McMasterLogo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30694" y="-1245445"/>
              <a:ext cx="1153683" cy="357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7.png" descr="http://www.logomaker.com/blog/wp-content/uploads/2013/12/University-of-Waterloo-Logo.png"/>
            <p:cNvPicPr/>
            <p:nvPr/>
          </p:nvPicPr>
          <p:blipFill>
            <a:blip r:embed="rId7">
              <a:extLst/>
            </a:blip>
            <a:srcRect l="2459" r="2669" b="9609"/>
            <a:stretch>
              <a:fillRect/>
            </a:stretch>
          </p:blipFill>
          <p:spPr>
            <a:xfrm>
              <a:off x="4042982" y="-1167913"/>
              <a:ext cx="1351900" cy="358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8.png" descr="http://static.squarespace.com/static/5198e3b8e4b07c775379afd7/t/5201df1be4b0f1c31ae300f1/1375854363947/Ryerson-University-Logo.png"/>
            <p:cNvPicPr/>
            <p:nvPr/>
          </p:nvPicPr>
          <p:blipFill>
            <a:blip r:embed="rId8">
              <a:extLst/>
            </a:blip>
            <a:srcRect l="20793" t="26729" b="10438"/>
            <a:stretch>
              <a:fillRect/>
            </a:stretch>
          </p:blipFill>
          <p:spPr>
            <a:xfrm>
              <a:off x="5618993" y="-681904"/>
              <a:ext cx="1273929" cy="351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image9.gif" descr="http://www.oiwfa.org/wb/media/logo_brock.gi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338362" y="-521225"/>
              <a:ext cx="1004699" cy="352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0.png"/>
            <p:cNvPicPr/>
            <p:nvPr/>
          </p:nvPicPr>
          <p:blipFill>
            <a:blip r:embed="rId10">
              <a:extLst/>
            </a:blip>
            <a:srcRect l="7960" t="74849" r="7057" b="4666"/>
            <a:stretch>
              <a:fillRect/>
            </a:stretch>
          </p:blipFill>
          <p:spPr>
            <a:xfrm>
              <a:off x="6668810" y="-1209945"/>
              <a:ext cx="1171902" cy="351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13998" t="22459" r="7091" b="30328"/>
          <a:stretch/>
        </p:blipFill>
        <p:spPr>
          <a:xfrm>
            <a:off x="791176" y="5575062"/>
            <a:ext cx="1336687" cy="426069"/>
          </a:xfrm>
          <a:prstGeom prst="rect">
            <a:avLst/>
          </a:prstGeom>
        </p:spPr>
      </p:pic>
      <p:pic>
        <p:nvPicPr>
          <p:cNvPr id="14" name="Picture 13" descr="SSHRC-CRSH_FIP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1" y="6210939"/>
            <a:ext cx="8078351" cy="33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6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TCPS Levers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8850547"/>
              </p:ext>
            </p:extLst>
          </p:nvPr>
        </p:nvGraphicFramePr>
        <p:xfrm>
          <a:off x="459395" y="2040006"/>
          <a:ext cx="4858695" cy="44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Brace 2"/>
          <p:cNvSpPr/>
          <p:nvPr/>
        </p:nvSpPr>
        <p:spPr>
          <a:xfrm>
            <a:off x="5318091" y="2040006"/>
            <a:ext cx="905279" cy="4174582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07260" y="3593653"/>
            <a:ext cx="1236236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Agreement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7260" y="4286452"/>
            <a:ext cx="12723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Importance</a:t>
            </a:r>
          </a:p>
        </p:txBody>
      </p:sp>
    </p:spTree>
    <p:extLst>
      <p:ext uri="{BB962C8B-B14F-4D97-AF65-F5344CB8AC3E}">
        <p14:creationId xmlns:p14="http://schemas.microsoft.com/office/powerpoint/2010/main" val="31802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Scales: Agreement &amp;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4406"/>
            <a:ext cx="9144000" cy="494548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1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At my institution, research on teaching is recognized in the evaluation of instructor job performance (e.g., tenure, promotion, or performance evaluations).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85470"/>
              </p:ext>
            </p:extLst>
          </p:nvPr>
        </p:nvGraphicFramePr>
        <p:xfrm>
          <a:off x="832675" y="3420042"/>
          <a:ext cx="7477250" cy="10109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</a:t>
                      </a:r>
                      <a:r>
                        <a:rPr lang="en-US" baseline="0" dirty="0"/>
                        <a:t> what extent do you AGREE with the following statements?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at</a:t>
                      </a:r>
                      <a:r>
                        <a:rPr lang="en-US" baseline="0" dirty="0"/>
                        <a:t> all</a:t>
                      </a:r>
                    </a:p>
                    <a:p>
                      <a:pPr algn="ctr"/>
                      <a:r>
                        <a:rPr lang="en-US" baseline="0" dirty="0"/>
                        <a:t>(1)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little</a:t>
                      </a:r>
                    </a:p>
                    <a:p>
                      <a:pPr algn="ctr"/>
                      <a:r>
                        <a:rPr lang="en-US" dirty="0"/>
                        <a:t>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Somewhat</a:t>
                      </a:r>
                    </a:p>
                    <a:p>
                      <a:pPr algn="ctr"/>
                      <a:r>
                        <a:rPr lang="en-US" dirty="0"/>
                        <a:t>(3)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Quite a bit</a:t>
                      </a:r>
                    </a:p>
                    <a:p>
                      <a:pPr algn="ctr"/>
                      <a:r>
                        <a:rPr lang="en-US" dirty="0"/>
                        <a:t>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great deal</a:t>
                      </a:r>
                    </a:p>
                    <a:p>
                      <a:pPr algn="ctr"/>
                      <a:r>
                        <a:rPr lang="en-US" dirty="0"/>
                        <a:t>(5)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94793"/>
              </p:ext>
            </p:extLst>
          </p:nvPr>
        </p:nvGraphicFramePr>
        <p:xfrm>
          <a:off x="747059" y="4859597"/>
          <a:ext cx="7667779" cy="1285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3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Rate the IMPORTANCE</a:t>
                      </a:r>
                      <a:r>
                        <a:rPr lang="en-US" baseline="0" dirty="0"/>
                        <a:t> of the following characteristics to you.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at</a:t>
                      </a:r>
                      <a:r>
                        <a:rPr lang="en-US" baseline="0" dirty="0"/>
                        <a:t> all important</a:t>
                      </a:r>
                    </a:p>
                    <a:p>
                      <a:pPr algn="ctr"/>
                      <a:r>
                        <a:rPr lang="en-US" baseline="0" dirty="0"/>
                        <a:t>(1)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very important</a:t>
                      </a:r>
                    </a:p>
                    <a:p>
                      <a:pPr algn="ctr"/>
                      <a:r>
                        <a:rPr lang="en-US" dirty="0"/>
                        <a:t>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Somewhat</a:t>
                      </a:r>
                      <a:r>
                        <a:rPr lang="en-US" baseline="0" dirty="0"/>
                        <a:t> important</a:t>
                      </a:r>
                    </a:p>
                    <a:p>
                      <a:pPr algn="ctr"/>
                      <a:r>
                        <a:rPr lang="en-US" baseline="0" dirty="0"/>
                        <a:t>(3)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Quite</a:t>
                      </a:r>
                      <a:r>
                        <a:rPr lang="en-US" baseline="0" dirty="0"/>
                        <a:t> important</a:t>
                      </a:r>
                    </a:p>
                    <a:p>
                      <a:pPr algn="ctr"/>
                      <a:r>
                        <a:rPr lang="en-US" baseline="0" dirty="0"/>
                        <a:t>(4)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important</a:t>
                      </a:r>
                    </a:p>
                    <a:p>
                      <a:pPr algn="ctr"/>
                      <a:r>
                        <a:rPr lang="en-US" dirty="0"/>
                        <a:t>(5)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59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/>
          <a:lstStyle/>
          <a:p>
            <a:r>
              <a:rPr lang="en-US" dirty="0">
                <a:latin typeface="+mn-lt"/>
              </a:rPr>
              <a:t>Results: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9" y="2072640"/>
            <a:ext cx="7741921" cy="45626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Means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2.88 (Lever 2) to 3.40 (Lever 1)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3.68 (Lever 5) to 4.33 (Lever 1)</a:t>
            </a:r>
            <a:endParaRPr lang="en-US" sz="1200" dirty="0"/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dirty="0"/>
              <a:t>Correlations with Teaching Satisfaction (TS)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</a:t>
            </a:r>
            <a:r>
              <a:rPr lang="en-US" i="1" dirty="0"/>
              <a:t>r</a:t>
            </a:r>
            <a:r>
              <a:rPr lang="en-US" dirty="0"/>
              <a:t>’s  = 0.31 (Lever 6) to 0.51 (Lever 4)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</a:t>
            </a:r>
            <a:r>
              <a:rPr lang="en-US" i="1" dirty="0"/>
              <a:t>r</a:t>
            </a:r>
            <a:r>
              <a:rPr lang="en-US" dirty="0"/>
              <a:t>’s  = 0.09 (Lever 4) to 0.27 (Lever 1)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dirty="0"/>
              <a:t>Regression: Agreement Lever 4 and Importance Lever 1 best predict TS (R</a:t>
            </a:r>
            <a:r>
              <a:rPr lang="en-US" baseline="30000" dirty="0"/>
              <a:t>2</a:t>
            </a:r>
            <a:r>
              <a:rPr lang="en-US" dirty="0"/>
              <a:t> = .30)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6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Results: Undergraduate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1828800"/>
            <a:ext cx="8175670" cy="4842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Means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 3.18 (Lever 3) to 3.80 (Lever 4)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3.84 (Lever 5) to 4.29 (Lever 1)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Correlations with Emotional Engagement (EE)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</a:t>
            </a:r>
            <a:r>
              <a:rPr lang="en-US" i="1" dirty="0"/>
              <a:t>r</a:t>
            </a:r>
            <a:r>
              <a:rPr lang="en-US" dirty="0"/>
              <a:t>’s  = 0.22 (Lever 4) to 0.39 (Lever 1)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</a:t>
            </a:r>
            <a:r>
              <a:rPr lang="en-US" i="1" dirty="0"/>
              <a:t>r</a:t>
            </a:r>
            <a:r>
              <a:rPr lang="en-US" dirty="0"/>
              <a:t>’s  = 0.11 (Lever 1) to 0.29 (Lever 6)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Regressions: Agreement Lever 1 and Importance Lever 6 best predict EE (R</a:t>
            </a:r>
            <a:r>
              <a:rPr lang="en-US" baseline="30000" dirty="0"/>
              <a:t>2</a:t>
            </a:r>
            <a:r>
              <a:rPr lang="en-US" dirty="0"/>
              <a:t> = .21)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49577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Custom 1">
      <a:dk1>
        <a:srgbClr val="103154"/>
      </a:dk1>
      <a:lt1>
        <a:srgbClr val="FFFFFF"/>
      </a:lt1>
      <a:dk2>
        <a:srgbClr val="C30EC0"/>
      </a:dk2>
      <a:lt2>
        <a:srgbClr val="0096FF"/>
      </a:lt2>
      <a:accent1>
        <a:srgbClr val="468EFF"/>
      </a:accent1>
      <a:accent2>
        <a:srgbClr val="9CCEF1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2754</TotalTime>
  <Words>1017</Words>
  <Application>Microsoft Office PowerPoint</Application>
  <PresentationFormat>On-screen Show (4:3)</PresentationFormat>
  <Paragraphs>157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Corbel</vt:lpstr>
      <vt:lpstr>Courier New</vt:lpstr>
      <vt:lpstr>Wingdings</vt:lpstr>
      <vt:lpstr>Spectrum</vt:lpstr>
      <vt:lpstr>Assessing Institutional Teaching Culture</vt:lpstr>
      <vt:lpstr>What is Teaching Culture?</vt:lpstr>
      <vt:lpstr>Why does Teaching Culture Matter?</vt:lpstr>
      <vt:lpstr>TCPS Levers and SoTL Integration</vt:lpstr>
      <vt:lpstr>Teaching Culture Perception Surveys</vt:lpstr>
      <vt:lpstr>TCPS Levers</vt:lpstr>
      <vt:lpstr>Scales: Agreement &amp; Importance</vt:lpstr>
      <vt:lpstr>Results: Faculty</vt:lpstr>
      <vt:lpstr>Results: Undergraduate Students</vt:lpstr>
      <vt:lpstr>Results: Graduate Students</vt:lpstr>
      <vt:lpstr>Implications of the Findings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Curious About Where We Teach: Studying the Teaching Culture at the University of Waterloo</dc:title>
  <dc:creator>Kristin Brown</dc:creator>
  <cp:lastModifiedBy>Lindsay Shaw</cp:lastModifiedBy>
  <cp:revision>438</cp:revision>
  <dcterms:created xsi:type="dcterms:W3CDTF">2017-04-06T21:26:53Z</dcterms:created>
  <dcterms:modified xsi:type="dcterms:W3CDTF">2017-10-24T00:25:57Z</dcterms:modified>
</cp:coreProperties>
</file>