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90" r:id="rId2"/>
    <p:sldId id="392" r:id="rId3"/>
    <p:sldId id="375" r:id="rId4"/>
    <p:sldId id="301" r:id="rId5"/>
    <p:sldId id="257" r:id="rId6"/>
    <p:sldId id="297" r:id="rId7"/>
    <p:sldId id="388" r:id="rId8"/>
    <p:sldId id="410" r:id="rId9"/>
    <p:sldId id="258" r:id="rId10"/>
    <p:sldId id="411" r:id="rId11"/>
    <p:sldId id="412" r:id="rId12"/>
    <p:sldId id="413" r:id="rId13"/>
    <p:sldId id="414" r:id="rId14"/>
    <p:sldId id="406" r:id="rId15"/>
    <p:sldId id="418" r:id="rId16"/>
    <p:sldId id="419" r:id="rId17"/>
    <p:sldId id="416" r:id="rId18"/>
    <p:sldId id="420" r:id="rId19"/>
    <p:sldId id="408" r:id="rId20"/>
    <p:sldId id="409" r:id="rId21"/>
    <p:sldId id="279" r:id="rId22"/>
    <p:sldId id="280" r:id="rId23"/>
    <p:sldId id="400" r:id="rId24"/>
    <p:sldId id="395" r:id="rId25"/>
    <p:sldId id="402" r:id="rId26"/>
    <p:sldId id="403" r:id="rId27"/>
    <p:sldId id="404" r:id="rId28"/>
    <p:sldId id="405" r:id="rId29"/>
    <p:sldId id="4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ED7D31"/>
    <a:srgbClr val="C00000"/>
    <a:srgbClr val="70AD47"/>
    <a:srgbClr val="5B9BD5"/>
    <a:srgbClr val="FFC000"/>
    <a:srgbClr val="FF0000"/>
    <a:srgbClr val="4A8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5" autoAdjust="0"/>
    <p:restoredTop sz="95673" autoAdjust="0"/>
  </p:normalViewPr>
  <p:slideViewPr>
    <p:cSldViewPr snapToGrid="0">
      <p:cViewPr>
        <p:scale>
          <a:sx n="70" d="100"/>
          <a:sy n="70" d="100"/>
        </p:scale>
        <p:origin x="1944" y="888"/>
      </p:cViewPr>
      <p:guideLst/>
    </p:cSldViewPr>
  </p:slideViewPr>
  <p:outlineViewPr>
    <p:cViewPr>
      <p:scale>
        <a:sx n="33" d="100"/>
        <a:sy n="33" d="100"/>
      </p:scale>
      <p:origin x="0" y="-29368"/>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877C8-589D-4893-9AC5-ABEF88223479}"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6BF191E2-71DC-4EA5-91E4-A2FA758BD416}">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CA" sz="3400" dirty="0"/>
            <a:t>Student Learning </a:t>
          </a:r>
        </a:p>
        <a:p>
          <a:r>
            <a:rPr lang="en-CA" sz="1100" dirty="0"/>
            <a:t>(Cox et al., 2011)</a:t>
          </a:r>
          <a:endParaRPr lang="en-US" sz="1100" dirty="0"/>
        </a:p>
      </dgm:t>
    </dgm:pt>
    <dgm:pt modelId="{3878936B-9877-41F1-80CE-F8C959E81EF5}" type="parTrans" cxnId="{B96A0306-FC3E-441B-BA11-DC8A629FCE76}">
      <dgm:prSet/>
      <dgm:spPr/>
      <dgm:t>
        <a:bodyPr/>
        <a:lstStyle/>
        <a:p>
          <a:endParaRPr lang="en-US"/>
        </a:p>
      </dgm:t>
    </dgm:pt>
    <dgm:pt modelId="{A75AE0D2-67C9-456B-ACF9-A135C2252B76}" type="sibTrans" cxnId="{B96A0306-FC3E-441B-BA11-DC8A629FCE76}">
      <dgm:prSet/>
      <dgm:spPr/>
      <dgm:t>
        <a:bodyPr/>
        <a:lstStyle/>
        <a:p>
          <a:endParaRPr lang="en-US"/>
        </a:p>
      </dgm:t>
    </dgm:pt>
    <dgm:pt modelId="{7A51D926-19CD-45DE-BF44-B688F8E54831}">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CA" sz="3400" dirty="0"/>
            <a:t>Student Engagement </a:t>
          </a:r>
        </a:p>
        <a:p>
          <a:r>
            <a:rPr lang="en-CA" sz="1100" dirty="0"/>
            <a:t>(Grayson &amp; Grayson, 2003)</a:t>
          </a:r>
          <a:endParaRPr lang="en-US" sz="1100" dirty="0"/>
        </a:p>
      </dgm:t>
    </dgm:pt>
    <dgm:pt modelId="{D6DE030C-6752-4CC4-B7BC-55430CC50FAF}" type="parTrans" cxnId="{593854B4-26FF-4BDF-A48E-85509D5A87F7}">
      <dgm:prSet/>
      <dgm:spPr/>
      <dgm:t>
        <a:bodyPr/>
        <a:lstStyle/>
        <a:p>
          <a:endParaRPr lang="en-US"/>
        </a:p>
      </dgm:t>
    </dgm:pt>
    <dgm:pt modelId="{9D89553E-6C87-4B83-A7AE-1F09C49EC3AA}" type="sibTrans" cxnId="{593854B4-26FF-4BDF-A48E-85509D5A87F7}">
      <dgm:prSet/>
      <dgm:spPr/>
      <dgm:t>
        <a:bodyPr/>
        <a:lstStyle/>
        <a:p>
          <a:endParaRPr lang="en-US"/>
        </a:p>
      </dgm:t>
    </dgm:pt>
    <dgm:pt modelId="{90ACB983-7ACB-4393-965B-D6D1A7D35B74}">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CA" sz="3400" dirty="0"/>
            <a:t>Student Retention</a:t>
          </a:r>
        </a:p>
        <a:p>
          <a:r>
            <a:rPr lang="en-CA" sz="1100" dirty="0"/>
            <a:t>(Berger &amp; Braxton, 1998)</a:t>
          </a:r>
          <a:endParaRPr lang="en-US" sz="1100" dirty="0"/>
        </a:p>
      </dgm:t>
    </dgm:pt>
    <dgm:pt modelId="{DCBFD9AC-DB67-4A45-8CE4-727F5EF340EF}" type="parTrans" cxnId="{C3466E9F-390E-4A30-A9B2-19ABB393C58D}">
      <dgm:prSet/>
      <dgm:spPr/>
      <dgm:t>
        <a:bodyPr/>
        <a:lstStyle/>
        <a:p>
          <a:endParaRPr lang="en-US"/>
        </a:p>
      </dgm:t>
    </dgm:pt>
    <dgm:pt modelId="{998700E6-7184-4F9A-902E-2348ADD7CEC4}" type="sibTrans" cxnId="{C3466E9F-390E-4A30-A9B2-19ABB393C58D}">
      <dgm:prSet/>
      <dgm:spPr/>
      <dgm:t>
        <a:bodyPr/>
        <a:lstStyle/>
        <a:p>
          <a:endParaRPr lang="en-US"/>
        </a:p>
      </dgm:t>
    </dgm:pt>
    <dgm:pt modelId="{1F4935C7-F348-4A7A-9D8B-EC326945D16C}">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CA" sz="3400" dirty="0"/>
            <a:t>Faculty Motivation</a:t>
          </a:r>
        </a:p>
        <a:p>
          <a:r>
            <a:rPr lang="en-CA" sz="1100" dirty="0"/>
            <a:t>(Feldman &amp; Paulsen, 1999)</a:t>
          </a:r>
          <a:endParaRPr lang="en-US" sz="1100" dirty="0"/>
        </a:p>
      </dgm:t>
    </dgm:pt>
    <dgm:pt modelId="{D67E1C40-52A4-4DD7-930A-90B9F0496D30}" type="parTrans" cxnId="{85CB0924-5A66-4B86-AC08-4369893B6D2E}">
      <dgm:prSet/>
      <dgm:spPr/>
      <dgm:t>
        <a:bodyPr/>
        <a:lstStyle/>
        <a:p>
          <a:endParaRPr lang="en-US"/>
        </a:p>
      </dgm:t>
    </dgm:pt>
    <dgm:pt modelId="{6B815EE2-6FA1-4B33-8105-5617A93FF09F}" type="sibTrans" cxnId="{85CB0924-5A66-4B86-AC08-4369893B6D2E}">
      <dgm:prSet/>
      <dgm:spPr/>
      <dgm:t>
        <a:bodyPr/>
        <a:lstStyle/>
        <a:p>
          <a:endParaRPr lang="en-US"/>
        </a:p>
      </dgm:t>
    </dgm:pt>
    <dgm:pt modelId="{2BD3B7EA-6462-4464-A108-64C50CFC90CF}" type="pres">
      <dgm:prSet presAssocID="{027877C8-589D-4893-9AC5-ABEF88223479}" presName="diagram" presStyleCnt="0">
        <dgm:presLayoutVars>
          <dgm:dir/>
          <dgm:resizeHandles val="exact"/>
        </dgm:presLayoutVars>
      </dgm:prSet>
      <dgm:spPr/>
    </dgm:pt>
    <dgm:pt modelId="{61C76E90-8A25-47CA-ABF8-4C9C4543F102}" type="pres">
      <dgm:prSet presAssocID="{6BF191E2-71DC-4EA5-91E4-A2FA758BD416}" presName="node" presStyleLbl="node1" presStyleIdx="0" presStyleCnt="4">
        <dgm:presLayoutVars>
          <dgm:bulletEnabled val="1"/>
        </dgm:presLayoutVars>
      </dgm:prSet>
      <dgm:spPr/>
    </dgm:pt>
    <dgm:pt modelId="{F56EEE56-238E-4B8A-9F95-99F9E457F12E}" type="pres">
      <dgm:prSet presAssocID="{A75AE0D2-67C9-456B-ACF9-A135C2252B76}" presName="sibTrans" presStyleCnt="0"/>
      <dgm:spPr/>
    </dgm:pt>
    <dgm:pt modelId="{7ED62F92-EE04-4BFF-BBAE-CAEF5BA05A4C}" type="pres">
      <dgm:prSet presAssocID="{7A51D926-19CD-45DE-BF44-B688F8E54831}" presName="node" presStyleLbl="node1" presStyleIdx="1" presStyleCnt="4">
        <dgm:presLayoutVars>
          <dgm:bulletEnabled val="1"/>
        </dgm:presLayoutVars>
      </dgm:prSet>
      <dgm:spPr/>
    </dgm:pt>
    <dgm:pt modelId="{E50604D1-D1F5-4E7F-83F2-9AF549AE8500}" type="pres">
      <dgm:prSet presAssocID="{9D89553E-6C87-4B83-A7AE-1F09C49EC3AA}" presName="sibTrans" presStyleCnt="0"/>
      <dgm:spPr/>
    </dgm:pt>
    <dgm:pt modelId="{66A6AC9B-34A8-4719-9B17-B7B1BCE60D5A}" type="pres">
      <dgm:prSet presAssocID="{90ACB983-7ACB-4393-965B-D6D1A7D35B74}" presName="node" presStyleLbl="node1" presStyleIdx="2" presStyleCnt="4">
        <dgm:presLayoutVars>
          <dgm:bulletEnabled val="1"/>
        </dgm:presLayoutVars>
      </dgm:prSet>
      <dgm:spPr/>
    </dgm:pt>
    <dgm:pt modelId="{007C4BCD-70C1-4F64-BA44-5C95EF7550AD}" type="pres">
      <dgm:prSet presAssocID="{998700E6-7184-4F9A-902E-2348ADD7CEC4}" presName="sibTrans" presStyleCnt="0"/>
      <dgm:spPr/>
    </dgm:pt>
    <dgm:pt modelId="{735ADA54-39C2-4D59-9BFC-8AAC2FE3804F}" type="pres">
      <dgm:prSet presAssocID="{1F4935C7-F348-4A7A-9D8B-EC326945D16C}" presName="node" presStyleLbl="node1" presStyleIdx="3" presStyleCnt="4">
        <dgm:presLayoutVars>
          <dgm:bulletEnabled val="1"/>
        </dgm:presLayoutVars>
      </dgm:prSet>
      <dgm:spPr/>
    </dgm:pt>
  </dgm:ptLst>
  <dgm:cxnLst>
    <dgm:cxn modelId="{B96A0306-FC3E-441B-BA11-DC8A629FCE76}" srcId="{027877C8-589D-4893-9AC5-ABEF88223479}" destId="{6BF191E2-71DC-4EA5-91E4-A2FA758BD416}" srcOrd="0" destOrd="0" parTransId="{3878936B-9877-41F1-80CE-F8C959E81EF5}" sibTransId="{A75AE0D2-67C9-456B-ACF9-A135C2252B76}"/>
    <dgm:cxn modelId="{85CB0924-5A66-4B86-AC08-4369893B6D2E}" srcId="{027877C8-589D-4893-9AC5-ABEF88223479}" destId="{1F4935C7-F348-4A7A-9D8B-EC326945D16C}" srcOrd="3" destOrd="0" parTransId="{D67E1C40-52A4-4DD7-930A-90B9F0496D30}" sibTransId="{6B815EE2-6FA1-4B33-8105-5617A93FF09F}"/>
    <dgm:cxn modelId="{C4D5C539-303C-442D-BA87-A437888AA217}" type="presOf" srcId="{90ACB983-7ACB-4393-965B-D6D1A7D35B74}" destId="{66A6AC9B-34A8-4719-9B17-B7B1BCE60D5A}" srcOrd="0" destOrd="0" presId="urn:microsoft.com/office/officeart/2005/8/layout/default"/>
    <dgm:cxn modelId="{8390EB3B-0628-4F22-A612-A3A6D21238B2}" type="presOf" srcId="{6BF191E2-71DC-4EA5-91E4-A2FA758BD416}" destId="{61C76E90-8A25-47CA-ABF8-4C9C4543F102}" srcOrd="0" destOrd="0" presId="urn:microsoft.com/office/officeart/2005/8/layout/default"/>
    <dgm:cxn modelId="{DD61279D-6C22-41DC-85AB-DBBA964C7B25}" type="presOf" srcId="{027877C8-589D-4893-9AC5-ABEF88223479}" destId="{2BD3B7EA-6462-4464-A108-64C50CFC90CF}" srcOrd="0" destOrd="0" presId="urn:microsoft.com/office/officeart/2005/8/layout/default"/>
    <dgm:cxn modelId="{C3466E9F-390E-4A30-A9B2-19ABB393C58D}" srcId="{027877C8-589D-4893-9AC5-ABEF88223479}" destId="{90ACB983-7ACB-4393-965B-D6D1A7D35B74}" srcOrd="2" destOrd="0" parTransId="{DCBFD9AC-DB67-4A45-8CE4-727F5EF340EF}" sibTransId="{998700E6-7184-4F9A-902E-2348ADD7CEC4}"/>
    <dgm:cxn modelId="{983E80B0-2770-4990-B7A7-7B24388B0D4C}" type="presOf" srcId="{1F4935C7-F348-4A7A-9D8B-EC326945D16C}" destId="{735ADA54-39C2-4D59-9BFC-8AAC2FE3804F}" srcOrd="0" destOrd="0" presId="urn:microsoft.com/office/officeart/2005/8/layout/default"/>
    <dgm:cxn modelId="{593854B4-26FF-4BDF-A48E-85509D5A87F7}" srcId="{027877C8-589D-4893-9AC5-ABEF88223479}" destId="{7A51D926-19CD-45DE-BF44-B688F8E54831}" srcOrd="1" destOrd="0" parTransId="{D6DE030C-6752-4CC4-B7BC-55430CC50FAF}" sibTransId="{9D89553E-6C87-4B83-A7AE-1F09C49EC3AA}"/>
    <dgm:cxn modelId="{7F70B3EC-F8CC-4D5A-81BF-676AB25425A8}" type="presOf" srcId="{7A51D926-19CD-45DE-BF44-B688F8E54831}" destId="{7ED62F92-EE04-4BFF-BBAE-CAEF5BA05A4C}" srcOrd="0" destOrd="0" presId="urn:microsoft.com/office/officeart/2005/8/layout/default"/>
    <dgm:cxn modelId="{6700993E-C82D-4137-831D-A1151D2894B2}" type="presParOf" srcId="{2BD3B7EA-6462-4464-A108-64C50CFC90CF}" destId="{61C76E90-8A25-47CA-ABF8-4C9C4543F102}" srcOrd="0" destOrd="0" presId="urn:microsoft.com/office/officeart/2005/8/layout/default"/>
    <dgm:cxn modelId="{9E02A33F-C1B8-4099-877A-FC62C08DCB59}" type="presParOf" srcId="{2BD3B7EA-6462-4464-A108-64C50CFC90CF}" destId="{F56EEE56-238E-4B8A-9F95-99F9E457F12E}" srcOrd="1" destOrd="0" presId="urn:microsoft.com/office/officeart/2005/8/layout/default"/>
    <dgm:cxn modelId="{46E7BEB3-E7A5-4833-A4A8-36F131057F9D}" type="presParOf" srcId="{2BD3B7EA-6462-4464-A108-64C50CFC90CF}" destId="{7ED62F92-EE04-4BFF-BBAE-CAEF5BA05A4C}" srcOrd="2" destOrd="0" presId="urn:microsoft.com/office/officeart/2005/8/layout/default"/>
    <dgm:cxn modelId="{5360E644-1C17-45C5-8558-2D7FC76A05BD}" type="presParOf" srcId="{2BD3B7EA-6462-4464-A108-64C50CFC90CF}" destId="{E50604D1-D1F5-4E7F-83F2-9AF549AE8500}" srcOrd="3" destOrd="0" presId="urn:microsoft.com/office/officeart/2005/8/layout/default"/>
    <dgm:cxn modelId="{E8097A63-EEB8-4A4A-966B-0CF113905FCD}" type="presParOf" srcId="{2BD3B7EA-6462-4464-A108-64C50CFC90CF}" destId="{66A6AC9B-34A8-4719-9B17-B7B1BCE60D5A}" srcOrd="4" destOrd="0" presId="urn:microsoft.com/office/officeart/2005/8/layout/default"/>
    <dgm:cxn modelId="{8FCA7F57-246B-4224-B19C-FE4EF7593C9C}" type="presParOf" srcId="{2BD3B7EA-6462-4464-A108-64C50CFC90CF}" destId="{007C4BCD-70C1-4F64-BA44-5C95EF7550AD}" srcOrd="5" destOrd="0" presId="urn:microsoft.com/office/officeart/2005/8/layout/default"/>
    <dgm:cxn modelId="{CF837838-C0E1-484D-A3DA-F3AD403F452B}" type="presParOf" srcId="{2BD3B7EA-6462-4464-A108-64C50CFC90CF}" destId="{735ADA54-39C2-4D59-9BFC-8AAC2FE3804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BEF5C7-2133-4035-86B0-B357C968E8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CC5A65A-1B08-477B-9AFE-7E671D690D5E}">
      <dgm:prSet phldrT="[Text]" custT="1"/>
      <dgm:spPr>
        <a:solidFill>
          <a:schemeClr val="accent4"/>
        </a:solidFill>
      </dgm:spPr>
      <dgm:t>
        <a:bodyPr/>
        <a:lstStyle/>
        <a:p>
          <a:r>
            <a:rPr lang="en-CA" sz="2200" b="1" dirty="0">
              <a:solidFill>
                <a:schemeClr val="tx1"/>
              </a:solidFill>
            </a:rPr>
            <a:t>Lever 1 Strategic Documents &amp; Initiatives Prioritize Effective Teaching</a:t>
          </a:r>
        </a:p>
        <a:p>
          <a:endParaRPr lang="en-CA" sz="600" b="1" dirty="0">
            <a:solidFill>
              <a:schemeClr val="tx1"/>
            </a:solidFill>
          </a:endParaRPr>
        </a:p>
        <a:p>
          <a:r>
            <a:rPr lang="en-CA" sz="1800" dirty="0">
              <a:solidFill>
                <a:schemeClr val="tx1"/>
              </a:solidFill>
            </a:rPr>
            <a:t>The importance of quality teaching is emphasized in initiatives, policies, and practices and by the administration </a:t>
          </a:r>
          <a:endParaRPr lang="en-US" sz="1800" dirty="0">
            <a:solidFill>
              <a:schemeClr val="tx1"/>
            </a:solidFill>
          </a:endParaRPr>
        </a:p>
      </dgm:t>
    </dgm:pt>
    <dgm:pt modelId="{954D3AE6-BFB3-4DA8-BFA9-D3E179A70F3B}" type="parTrans" cxnId="{11330FFF-57F3-484E-AA55-250161DBAAE4}">
      <dgm:prSet/>
      <dgm:spPr/>
      <dgm:t>
        <a:bodyPr/>
        <a:lstStyle/>
        <a:p>
          <a:endParaRPr lang="en-US">
            <a:solidFill>
              <a:schemeClr val="tx1"/>
            </a:solidFill>
          </a:endParaRPr>
        </a:p>
      </dgm:t>
    </dgm:pt>
    <dgm:pt modelId="{5593384E-DD91-4F31-9C48-EAD966694245}" type="sibTrans" cxnId="{11330FFF-57F3-484E-AA55-250161DBAAE4}">
      <dgm:prSet/>
      <dgm:spPr/>
      <dgm:t>
        <a:bodyPr/>
        <a:lstStyle/>
        <a:p>
          <a:endParaRPr lang="en-US">
            <a:solidFill>
              <a:schemeClr val="tx1"/>
            </a:solidFill>
          </a:endParaRPr>
        </a:p>
      </dgm:t>
    </dgm:pt>
    <dgm:pt modelId="{F54B628A-8853-4DD0-91E9-DE2FAA63CE5D}">
      <dgm:prSet phldrT="[Text]" custT="1"/>
      <dgm:spPr/>
      <dgm:t>
        <a:bodyPr anchor="ctr"/>
        <a:lstStyle/>
        <a:p>
          <a:r>
            <a:rPr lang="en-CA" sz="2200" b="1" dirty="0">
              <a:solidFill>
                <a:schemeClr val="tx1"/>
              </a:solidFill>
            </a:rPr>
            <a:t>Lever 2 Assessment of Teaching is Constructive and Flexible</a:t>
          </a:r>
          <a:endParaRPr lang="en-CA" sz="1200" b="1" dirty="0">
            <a:solidFill>
              <a:schemeClr val="tx1"/>
            </a:solidFill>
          </a:endParaRPr>
        </a:p>
        <a:p>
          <a:endParaRPr lang="en-CA" sz="600" b="1" dirty="0">
            <a:solidFill>
              <a:schemeClr val="tx1"/>
            </a:solidFill>
          </a:endParaRPr>
        </a:p>
        <a:p>
          <a:r>
            <a:rPr lang="en-CA" sz="2000" dirty="0">
              <a:solidFill>
                <a:schemeClr val="tx1"/>
              </a:solidFill>
            </a:rPr>
            <a:t>Teaching quality is assessed both formatively and </a:t>
          </a:r>
          <a:r>
            <a:rPr lang="en-CA" sz="2000" dirty="0" err="1">
              <a:solidFill>
                <a:schemeClr val="tx1"/>
              </a:solidFill>
            </a:rPr>
            <a:t>summatively</a:t>
          </a:r>
          <a:r>
            <a:rPr lang="en-CA" sz="2000" dirty="0">
              <a:solidFill>
                <a:schemeClr val="tx1"/>
              </a:solidFill>
            </a:rPr>
            <a:t>, and in multiple ways</a:t>
          </a:r>
          <a:endParaRPr lang="en-US" sz="2000" dirty="0">
            <a:solidFill>
              <a:schemeClr val="tx1"/>
            </a:solidFill>
          </a:endParaRPr>
        </a:p>
      </dgm:t>
    </dgm:pt>
    <dgm:pt modelId="{CD84BD72-CA51-4B7D-B903-00E348BC8CE9}" type="parTrans" cxnId="{83A83AAD-3023-4EE1-B5C1-4DB8C17DFE41}">
      <dgm:prSet/>
      <dgm:spPr/>
      <dgm:t>
        <a:bodyPr/>
        <a:lstStyle/>
        <a:p>
          <a:endParaRPr lang="en-US">
            <a:solidFill>
              <a:schemeClr val="tx1"/>
            </a:solidFill>
          </a:endParaRPr>
        </a:p>
      </dgm:t>
    </dgm:pt>
    <dgm:pt modelId="{EB42ACFE-488C-4770-B80E-2ACA3577A3C7}" type="sibTrans" cxnId="{83A83AAD-3023-4EE1-B5C1-4DB8C17DFE41}">
      <dgm:prSet/>
      <dgm:spPr/>
      <dgm:t>
        <a:bodyPr/>
        <a:lstStyle/>
        <a:p>
          <a:endParaRPr lang="en-US">
            <a:solidFill>
              <a:schemeClr val="tx1"/>
            </a:solidFill>
          </a:endParaRPr>
        </a:p>
      </dgm:t>
    </dgm:pt>
    <dgm:pt modelId="{BF5B3075-B009-4218-90C5-F1AEB504BE8B}">
      <dgm:prSet phldrT="[Text]" custT="1"/>
      <dgm:spPr>
        <a:solidFill>
          <a:schemeClr val="accent6"/>
        </a:solidFill>
      </dgm:spPr>
      <dgm:t>
        <a:bodyPr/>
        <a:lstStyle/>
        <a:p>
          <a:r>
            <a:rPr lang="en-CA" sz="2200" b="1" dirty="0">
              <a:solidFill>
                <a:schemeClr val="tx1"/>
              </a:solidFill>
            </a:rPr>
            <a:t>Lever 3 Effective Teaching is Implemented</a:t>
          </a:r>
        </a:p>
        <a:p>
          <a:endParaRPr lang="en-CA" sz="600" b="1" dirty="0">
            <a:solidFill>
              <a:schemeClr val="tx1"/>
            </a:solidFill>
          </a:endParaRPr>
        </a:p>
        <a:p>
          <a:r>
            <a:rPr lang="en-CA" sz="2000" dirty="0">
              <a:solidFill>
                <a:schemeClr val="tx1"/>
              </a:solidFill>
            </a:rPr>
            <a:t>Instructors design and teach their courses in ways that support student learning</a:t>
          </a:r>
          <a:endParaRPr lang="en-US" sz="2000" dirty="0">
            <a:solidFill>
              <a:schemeClr val="tx1"/>
            </a:solidFill>
          </a:endParaRPr>
        </a:p>
      </dgm:t>
    </dgm:pt>
    <dgm:pt modelId="{77E70FAD-9003-4B97-AA6B-3118BFB9BD89}" type="parTrans" cxnId="{3C18CBCC-9B0A-47A1-815F-F35AFB71400C}">
      <dgm:prSet/>
      <dgm:spPr/>
      <dgm:t>
        <a:bodyPr/>
        <a:lstStyle/>
        <a:p>
          <a:endParaRPr lang="en-US">
            <a:solidFill>
              <a:schemeClr val="tx1"/>
            </a:solidFill>
          </a:endParaRPr>
        </a:p>
      </dgm:t>
    </dgm:pt>
    <dgm:pt modelId="{B079D5F6-FA91-408D-929A-9AE8B6ACC09B}" type="sibTrans" cxnId="{3C18CBCC-9B0A-47A1-815F-F35AFB71400C}">
      <dgm:prSet/>
      <dgm:spPr/>
      <dgm:t>
        <a:bodyPr/>
        <a:lstStyle/>
        <a:p>
          <a:endParaRPr lang="en-US">
            <a:solidFill>
              <a:schemeClr val="tx1"/>
            </a:solidFill>
          </a:endParaRPr>
        </a:p>
      </dgm:t>
    </dgm:pt>
    <dgm:pt modelId="{B745ADFA-1973-4C28-AB0A-1C0BFF187EDE}">
      <dgm:prSet phldrT="[Text]" custT="1"/>
      <dgm:spPr>
        <a:solidFill>
          <a:srgbClr val="FF2121"/>
        </a:solidFill>
      </dgm:spPr>
      <dgm:t>
        <a:bodyPr/>
        <a:lstStyle/>
        <a:p>
          <a:r>
            <a:rPr lang="en-CA" sz="2200" b="1" dirty="0">
              <a:solidFill>
                <a:schemeClr val="tx1"/>
              </a:solidFill>
            </a:rPr>
            <a:t>Lever 4 Infrastructure Exists to Support Teaching</a:t>
          </a:r>
        </a:p>
        <a:p>
          <a:endParaRPr lang="en-CA" sz="600" b="1" dirty="0">
            <a:solidFill>
              <a:schemeClr val="tx1"/>
            </a:solidFill>
          </a:endParaRPr>
        </a:p>
        <a:p>
          <a:r>
            <a:rPr lang="en-CA" sz="2000" dirty="0">
              <a:solidFill>
                <a:schemeClr val="tx1"/>
              </a:solidFill>
            </a:rPr>
            <a:t>Facilities and resources that support quality learning experiences are available</a:t>
          </a:r>
          <a:endParaRPr lang="en-US" sz="2000" dirty="0">
            <a:solidFill>
              <a:schemeClr val="tx1"/>
            </a:solidFill>
          </a:endParaRPr>
        </a:p>
      </dgm:t>
    </dgm:pt>
    <dgm:pt modelId="{718ECA43-B001-42DF-9A73-15D01E2351F0}" type="parTrans" cxnId="{B9A4D0D3-1EAF-4BA8-98FD-4AB2C2B77A1C}">
      <dgm:prSet/>
      <dgm:spPr/>
      <dgm:t>
        <a:bodyPr/>
        <a:lstStyle/>
        <a:p>
          <a:endParaRPr lang="en-US">
            <a:solidFill>
              <a:schemeClr val="tx1"/>
            </a:solidFill>
          </a:endParaRPr>
        </a:p>
      </dgm:t>
    </dgm:pt>
    <dgm:pt modelId="{C7BC0EF9-60B1-4F20-A266-EACC9E3FBCEA}" type="sibTrans" cxnId="{B9A4D0D3-1EAF-4BA8-98FD-4AB2C2B77A1C}">
      <dgm:prSet/>
      <dgm:spPr/>
      <dgm:t>
        <a:bodyPr/>
        <a:lstStyle/>
        <a:p>
          <a:endParaRPr lang="en-US">
            <a:solidFill>
              <a:schemeClr val="tx1"/>
            </a:solidFill>
          </a:endParaRPr>
        </a:p>
      </dgm:t>
    </dgm:pt>
    <dgm:pt modelId="{AEC25E74-31D6-497C-9594-65BAC76EA032}">
      <dgm:prSet phldrT="[Text]" custT="1"/>
      <dgm:spPr>
        <a:solidFill>
          <a:schemeClr val="accent2"/>
        </a:solidFill>
      </dgm:spPr>
      <dgm:t>
        <a:bodyPr/>
        <a:lstStyle/>
        <a:p>
          <a:r>
            <a:rPr lang="en-CA" sz="2200" b="1" dirty="0">
              <a:solidFill>
                <a:schemeClr val="tx1"/>
              </a:solidFill>
            </a:rPr>
            <a:t>Lever 5 Broad Engagement Occurs Around Teaching</a:t>
          </a:r>
        </a:p>
        <a:p>
          <a:endParaRPr lang="en-CA" sz="600" b="1" dirty="0">
            <a:solidFill>
              <a:schemeClr val="tx1"/>
            </a:solidFill>
          </a:endParaRPr>
        </a:p>
        <a:p>
          <a:r>
            <a:rPr lang="en-CA" sz="2000" dirty="0">
              <a:solidFill>
                <a:schemeClr val="tx1"/>
              </a:solidFill>
            </a:rPr>
            <a:t>Members of the institution and larger community are involved in initiatives that foster quality learning experiences</a:t>
          </a:r>
          <a:endParaRPr lang="en-US" sz="2000" dirty="0">
            <a:solidFill>
              <a:schemeClr val="tx1"/>
            </a:solidFill>
          </a:endParaRPr>
        </a:p>
      </dgm:t>
    </dgm:pt>
    <dgm:pt modelId="{03BA5433-48F6-4190-BBE4-8A03CF840700}" type="parTrans" cxnId="{C6FFC141-AF16-41B7-BB31-F7A7C5E0E387}">
      <dgm:prSet/>
      <dgm:spPr/>
      <dgm:t>
        <a:bodyPr/>
        <a:lstStyle/>
        <a:p>
          <a:endParaRPr lang="en-US">
            <a:solidFill>
              <a:schemeClr val="tx1"/>
            </a:solidFill>
          </a:endParaRPr>
        </a:p>
      </dgm:t>
    </dgm:pt>
    <dgm:pt modelId="{2EC94402-D769-4C8A-8470-38087346D8D0}" type="sibTrans" cxnId="{C6FFC141-AF16-41B7-BB31-F7A7C5E0E387}">
      <dgm:prSet/>
      <dgm:spPr/>
      <dgm:t>
        <a:bodyPr/>
        <a:lstStyle/>
        <a:p>
          <a:endParaRPr lang="en-US">
            <a:solidFill>
              <a:schemeClr val="tx1"/>
            </a:solidFill>
          </a:endParaRPr>
        </a:p>
      </dgm:t>
    </dgm:pt>
    <dgm:pt modelId="{ED6972E9-78C4-4164-B522-A423BAEE8215}">
      <dgm:prSet custT="1"/>
      <dgm:spPr>
        <a:solidFill>
          <a:srgbClr val="9F5FCF"/>
        </a:solidFill>
      </dgm:spPr>
      <dgm:t>
        <a:bodyPr/>
        <a:lstStyle/>
        <a:p>
          <a:r>
            <a:rPr lang="en-CA" sz="2200" b="1" dirty="0">
              <a:solidFill>
                <a:schemeClr val="tx1"/>
              </a:solidFill>
            </a:rPr>
            <a:t>Lever 6 Effective Teaching is Recognized and Rewarded</a:t>
          </a:r>
        </a:p>
        <a:p>
          <a:endParaRPr lang="en-CA" sz="600" b="1" dirty="0">
            <a:solidFill>
              <a:schemeClr val="tx1"/>
            </a:solidFill>
          </a:endParaRPr>
        </a:p>
        <a:p>
          <a:r>
            <a:rPr lang="en-CA" sz="2000" dirty="0">
              <a:solidFill>
                <a:schemeClr val="tx1"/>
              </a:solidFill>
            </a:rPr>
            <a:t>Teaching excellence is a priority that is acknowledged and honoured</a:t>
          </a:r>
          <a:endParaRPr lang="en-US" sz="2000" dirty="0">
            <a:solidFill>
              <a:schemeClr val="tx1"/>
            </a:solidFill>
          </a:endParaRPr>
        </a:p>
      </dgm:t>
    </dgm:pt>
    <dgm:pt modelId="{730A443F-71DE-4D94-8B48-6DC8F5373C18}" type="parTrans" cxnId="{1E19B36A-7E13-4F72-97E6-465AE9004891}">
      <dgm:prSet/>
      <dgm:spPr/>
      <dgm:t>
        <a:bodyPr/>
        <a:lstStyle/>
        <a:p>
          <a:endParaRPr lang="en-US">
            <a:solidFill>
              <a:schemeClr val="tx1"/>
            </a:solidFill>
          </a:endParaRPr>
        </a:p>
      </dgm:t>
    </dgm:pt>
    <dgm:pt modelId="{F28CAD05-3EA2-4C6F-B63C-48574238F2DA}" type="sibTrans" cxnId="{1E19B36A-7E13-4F72-97E6-465AE9004891}">
      <dgm:prSet/>
      <dgm:spPr/>
      <dgm:t>
        <a:bodyPr/>
        <a:lstStyle/>
        <a:p>
          <a:endParaRPr lang="en-US">
            <a:solidFill>
              <a:schemeClr val="tx1"/>
            </a:solidFill>
          </a:endParaRPr>
        </a:p>
      </dgm:t>
    </dgm:pt>
    <dgm:pt modelId="{E0E2FBE7-82CA-49DB-8E10-90099B876169}" type="pres">
      <dgm:prSet presAssocID="{ADBEF5C7-2133-4035-86B0-B357C968E8B4}" presName="diagram" presStyleCnt="0">
        <dgm:presLayoutVars>
          <dgm:dir/>
          <dgm:resizeHandles val="exact"/>
        </dgm:presLayoutVars>
      </dgm:prSet>
      <dgm:spPr/>
    </dgm:pt>
    <dgm:pt modelId="{DE6E9B2F-3F6B-4C62-8941-83746996A5BF}" type="pres">
      <dgm:prSet presAssocID="{5CC5A65A-1B08-477B-9AFE-7E671D690D5E}" presName="node" presStyleLbl="node1" presStyleIdx="0" presStyleCnt="6">
        <dgm:presLayoutVars>
          <dgm:bulletEnabled val="1"/>
        </dgm:presLayoutVars>
      </dgm:prSet>
      <dgm:spPr/>
    </dgm:pt>
    <dgm:pt modelId="{58FDF5D2-193D-47F8-9EFD-0DE8FB2A240C}" type="pres">
      <dgm:prSet presAssocID="{5593384E-DD91-4F31-9C48-EAD966694245}" presName="sibTrans" presStyleCnt="0"/>
      <dgm:spPr/>
    </dgm:pt>
    <dgm:pt modelId="{F88E65B8-82B4-4823-852C-DE817F061C4F}" type="pres">
      <dgm:prSet presAssocID="{F54B628A-8853-4DD0-91E9-DE2FAA63CE5D}" presName="node" presStyleLbl="node1" presStyleIdx="1" presStyleCnt="6">
        <dgm:presLayoutVars>
          <dgm:bulletEnabled val="1"/>
        </dgm:presLayoutVars>
      </dgm:prSet>
      <dgm:spPr/>
    </dgm:pt>
    <dgm:pt modelId="{F9733D49-8C31-4FEB-AA36-30EB41C5200A}" type="pres">
      <dgm:prSet presAssocID="{EB42ACFE-488C-4770-B80E-2ACA3577A3C7}" presName="sibTrans" presStyleCnt="0"/>
      <dgm:spPr/>
    </dgm:pt>
    <dgm:pt modelId="{EC57FAC4-9622-4431-85D3-6AF171CD8F40}" type="pres">
      <dgm:prSet presAssocID="{BF5B3075-B009-4218-90C5-F1AEB504BE8B}" presName="node" presStyleLbl="node1" presStyleIdx="2" presStyleCnt="6" custLinFactNeighborX="0">
        <dgm:presLayoutVars>
          <dgm:bulletEnabled val="1"/>
        </dgm:presLayoutVars>
      </dgm:prSet>
      <dgm:spPr/>
    </dgm:pt>
    <dgm:pt modelId="{D8E29C48-18DD-45F1-9669-28C3BEE58445}" type="pres">
      <dgm:prSet presAssocID="{B079D5F6-FA91-408D-929A-9AE8B6ACC09B}" presName="sibTrans" presStyleCnt="0"/>
      <dgm:spPr/>
    </dgm:pt>
    <dgm:pt modelId="{1EB4FDD2-88EE-4A59-B8CA-24B415C0FAFC}" type="pres">
      <dgm:prSet presAssocID="{B745ADFA-1973-4C28-AB0A-1C0BFF187EDE}" presName="node" presStyleLbl="node1" presStyleIdx="3" presStyleCnt="6">
        <dgm:presLayoutVars>
          <dgm:bulletEnabled val="1"/>
        </dgm:presLayoutVars>
      </dgm:prSet>
      <dgm:spPr/>
    </dgm:pt>
    <dgm:pt modelId="{6AD24285-36B7-436C-8BE4-F64D80B1439F}" type="pres">
      <dgm:prSet presAssocID="{C7BC0EF9-60B1-4F20-A266-EACC9E3FBCEA}" presName="sibTrans" presStyleCnt="0"/>
      <dgm:spPr/>
    </dgm:pt>
    <dgm:pt modelId="{5C830140-B20D-4EC9-A9C4-4798D71322E0}" type="pres">
      <dgm:prSet presAssocID="{AEC25E74-31D6-497C-9594-65BAC76EA032}" presName="node" presStyleLbl="node1" presStyleIdx="4" presStyleCnt="6">
        <dgm:presLayoutVars>
          <dgm:bulletEnabled val="1"/>
        </dgm:presLayoutVars>
      </dgm:prSet>
      <dgm:spPr/>
    </dgm:pt>
    <dgm:pt modelId="{81A474CD-6DCF-4A22-8F62-ED63B5AFACCF}" type="pres">
      <dgm:prSet presAssocID="{2EC94402-D769-4C8A-8470-38087346D8D0}" presName="sibTrans" presStyleCnt="0"/>
      <dgm:spPr/>
    </dgm:pt>
    <dgm:pt modelId="{72626568-929D-47BF-94C5-7D204BAE32EC}" type="pres">
      <dgm:prSet presAssocID="{ED6972E9-78C4-4164-B522-A423BAEE8215}" presName="node" presStyleLbl="node1" presStyleIdx="5" presStyleCnt="6">
        <dgm:presLayoutVars>
          <dgm:bulletEnabled val="1"/>
        </dgm:presLayoutVars>
      </dgm:prSet>
      <dgm:spPr/>
    </dgm:pt>
  </dgm:ptLst>
  <dgm:cxnLst>
    <dgm:cxn modelId="{00AC0F0F-5FFA-4711-A044-A09033DAF490}" type="presOf" srcId="{ED6972E9-78C4-4164-B522-A423BAEE8215}" destId="{72626568-929D-47BF-94C5-7D204BAE32EC}" srcOrd="0" destOrd="0" presId="urn:microsoft.com/office/officeart/2005/8/layout/default"/>
    <dgm:cxn modelId="{C6FFC141-AF16-41B7-BB31-F7A7C5E0E387}" srcId="{ADBEF5C7-2133-4035-86B0-B357C968E8B4}" destId="{AEC25E74-31D6-497C-9594-65BAC76EA032}" srcOrd="4" destOrd="0" parTransId="{03BA5433-48F6-4190-BBE4-8A03CF840700}" sibTransId="{2EC94402-D769-4C8A-8470-38087346D8D0}"/>
    <dgm:cxn modelId="{7F1CAD56-0B19-4173-A5FA-698D52912497}" type="presOf" srcId="{BF5B3075-B009-4218-90C5-F1AEB504BE8B}" destId="{EC57FAC4-9622-4431-85D3-6AF171CD8F40}" srcOrd="0" destOrd="0" presId="urn:microsoft.com/office/officeart/2005/8/layout/default"/>
    <dgm:cxn modelId="{F90C4D5A-F42C-4DE3-BB2A-C3BBA860854F}" type="presOf" srcId="{ADBEF5C7-2133-4035-86B0-B357C968E8B4}" destId="{E0E2FBE7-82CA-49DB-8E10-90099B876169}" srcOrd="0" destOrd="0" presId="urn:microsoft.com/office/officeart/2005/8/layout/default"/>
    <dgm:cxn modelId="{1E19B36A-7E13-4F72-97E6-465AE9004891}" srcId="{ADBEF5C7-2133-4035-86B0-B357C968E8B4}" destId="{ED6972E9-78C4-4164-B522-A423BAEE8215}" srcOrd="5" destOrd="0" parTransId="{730A443F-71DE-4D94-8B48-6DC8F5373C18}" sibTransId="{F28CAD05-3EA2-4C6F-B63C-48574238F2DA}"/>
    <dgm:cxn modelId="{26728076-A800-4C24-8566-4F52431DF200}" type="presOf" srcId="{5CC5A65A-1B08-477B-9AFE-7E671D690D5E}" destId="{DE6E9B2F-3F6B-4C62-8941-83746996A5BF}" srcOrd="0" destOrd="0" presId="urn:microsoft.com/office/officeart/2005/8/layout/default"/>
    <dgm:cxn modelId="{88A86188-11E7-4C14-B204-793223CEF4FA}" type="presOf" srcId="{F54B628A-8853-4DD0-91E9-DE2FAA63CE5D}" destId="{F88E65B8-82B4-4823-852C-DE817F061C4F}" srcOrd="0" destOrd="0" presId="urn:microsoft.com/office/officeart/2005/8/layout/default"/>
    <dgm:cxn modelId="{83A83AAD-3023-4EE1-B5C1-4DB8C17DFE41}" srcId="{ADBEF5C7-2133-4035-86B0-B357C968E8B4}" destId="{F54B628A-8853-4DD0-91E9-DE2FAA63CE5D}" srcOrd="1" destOrd="0" parTransId="{CD84BD72-CA51-4B7D-B903-00E348BC8CE9}" sibTransId="{EB42ACFE-488C-4770-B80E-2ACA3577A3C7}"/>
    <dgm:cxn modelId="{3C18CBCC-9B0A-47A1-815F-F35AFB71400C}" srcId="{ADBEF5C7-2133-4035-86B0-B357C968E8B4}" destId="{BF5B3075-B009-4218-90C5-F1AEB504BE8B}" srcOrd="2" destOrd="0" parTransId="{77E70FAD-9003-4B97-AA6B-3118BFB9BD89}" sibTransId="{B079D5F6-FA91-408D-929A-9AE8B6ACC09B}"/>
    <dgm:cxn modelId="{B9A4D0D3-1EAF-4BA8-98FD-4AB2C2B77A1C}" srcId="{ADBEF5C7-2133-4035-86B0-B357C968E8B4}" destId="{B745ADFA-1973-4C28-AB0A-1C0BFF187EDE}" srcOrd="3" destOrd="0" parTransId="{718ECA43-B001-42DF-9A73-15D01E2351F0}" sibTransId="{C7BC0EF9-60B1-4F20-A266-EACC9E3FBCEA}"/>
    <dgm:cxn modelId="{AF79FBDA-30A0-4EB4-9BB8-CF8A6371CA5F}" type="presOf" srcId="{B745ADFA-1973-4C28-AB0A-1C0BFF187EDE}" destId="{1EB4FDD2-88EE-4A59-B8CA-24B415C0FAFC}" srcOrd="0" destOrd="0" presId="urn:microsoft.com/office/officeart/2005/8/layout/default"/>
    <dgm:cxn modelId="{05CECDF6-615B-4FC5-878D-B0A0659E7636}" type="presOf" srcId="{AEC25E74-31D6-497C-9594-65BAC76EA032}" destId="{5C830140-B20D-4EC9-A9C4-4798D71322E0}" srcOrd="0" destOrd="0" presId="urn:microsoft.com/office/officeart/2005/8/layout/default"/>
    <dgm:cxn modelId="{11330FFF-57F3-484E-AA55-250161DBAAE4}" srcId="{ADBEF5C7-2133-4035-86B0-B357C968E8B4}" destId="{5CC5A65A-1B08-477B-9AFE-7E671D690D5E}" srcOrd="0" destOrd="0" parTransId="{954D3AE6-BFB3-4DA8-BFA9-D3E179A70F3B}" sibTransId="{5593384E-DD91-4F31-9C48-EAD966694245}"/>
    <dgm:cxn modelId="{5BD1E7DD-EE4A-4205-B4B8-0441BD16EC1B}" type="presParOf" srcId="{E0E2FBE7-82CA-49DB-8E10-90099B876169}" destId="{DE6E9B2F-3F6B-4C62-8941-83746996A5BF}" srcOrd="0" destOrd="0" presId="urn:microsoft.com/office/officeart/2005/8/layout/default"/>
    <dgm:cxn modelId="{814066AB-A57F-417E-9831-BD32A53FEE01}" type="presParOf" srcId="{E0E2FBE7-82CA-49DB-8E10-90099B876169}" destId="{58FDF5D2-193D-47F8-9EFD-0DE8FB2A240C}" srcOrd="1" destOrd="0" presId="urn:microsoft.com/office/officeart/2005/8/layout/default"/>
    <dgm:cxn modelId="{409669E1-DCDB-41B1-90AB-012257F03030}" type="presParOf" srcId="{E0E2FBE7-82CA-49DB-8E10-90099B876169}" destId="{F88E65B8-82B4-4823-852C-DE817F061C4F}" srcOrd="2" destOrd="0" presId="urn:microsoft.com/office/officeart/2005/8/layout/default"/>
    <dgm:cxn modelId="{B18FD75B-5C9D-431A-8B73-CA7646234FA8}" type="presParOf" srcId="{E0E2FBE7-82CA-49DB-8E10-90099B876169}" destId="{F9733D49-8C31-4FEB-AA36-30EB41C5200A}" srcOrd="3" destOrd="0" presId="urn:microsoft.com/office/officeart/2005/8/layout/default"/>
    <dgm:cxn modelId="{81760842-4500-430A-9092-8DF906931EA5}" type="presParOf" srcId="{E0E2FBE7-82CA-49DB-8E10-90099B876169}" destId="{EC57FAC4-9622-4431-85D3-6AF171CD8F40}" srcOrd="4" destOrd="0" presId="urn:microsoft.com/office/officeart/2005/8/layout/default"/>
    <dgm:cxn modelId="{EF44639C-534C-4842-83AA-8F7E8DFAAC33}" type="presParOf" srcId="{E0E2FBE7-82CA-49DB-8E10-90099B876169}" destId="{D8E29C48-18DD-45F1-9669-28C3BEE58445}" srcOrd="5" destOrd="0" presId="urn:microsoft.com/office/officeart/2005/8/layout/default"/>
    <dgm:cxn modelId="{F56E5AED-6275-4576-B249-A01D7BAE7BF7}" type="presParOf" srcId="{E0E2FBE7-82CA-49DB-8E10-90099B876169}" destId="{1EB4FDD2-88EE-4A59-B8CA-24B415C0FAFC}" srcOrd="6" destOrd="0" presId="urn:microsoft.com/office/officeart/2005/8/layout/default"/>
    <dgm:cxn modelId="{F718315F-3A0A-425D-BB31-85323A667E53}" type="presParOf" srcId="{E0E2FBE7-82CA-49DB-8E10-90099B876169}" destId="{6AD24285-36B7-436C-8BE4-F64D80B1439F}" srcOrd="7" destOrd="0" presId="urn:microsoft.com/office/officeart/2005/8/layout/default"/>
    <dgm:cxn modelId="{7DCDA77F-2B86-4ED6-B99C-6BCF89300282}" type="presParOf" srcId="{E0E2FBE7-82CA-49DB-8E10-90099B876169}" destId="{5C830140-B20D-4EC9-A9C4-4798D71322E0}" srcOrd="8" destOrd="0" presId="urn:microsoft.com/office/officeart/2005/8/layout/default"/>
    <dgm:cxn modelId="{D8AF18AC-0E40-4647-9117-9FA534592654}" type="presParOf" srcId="{E0E2FBE7-82CA-49DB-8E10-90099B876169}" destId="{81A474CD-6DCF-4A22-8F62-ED63B5AFACCF}" srcOrd="9" destOrd="0" presId="urn:microsoft.com/office/officeart/2005/8/layout/default"/>
    <dgm:cxn modelId="{A4CF9DCB-7A70-4261-B737-90DEA25F61F9}" type="presParOf" srcId="{E0E2FBE7-82CA-49DB-8E10-90099B876169}" destId="{72626568-929D-47BF-94C5-7D204BAE32E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BEF5C7-2133-4035-86B0-B357C968E8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CC5A65A-1B08-477B-9AFE-7E671D690D5E}">
      <dgm:prSet phldrT="[Text]" custT="1"/>
      <dgm:spPr>
        <a:solidFill>
          <a:schemeClr val="accent4"/>
        </a:solidFill>
      </dgm:spPr>
      <dgm:t>
        <a:bodyPr/>
        <a:lstStyle/>
        <a:p>
          <a:r>
            <a:rPr lang="en-CA" sz="2200" b="1" dirty="0">
              <a:solidFill>
                <a:schemeClr val="tx1"/>
              </a:solidFill>
            </a:rPr>
            <a:t>Lever 1 Strategic Documents &amp; Initiatives Prioritize Effective Teaching</a:t>
          </a:r>
        </a:p>
        <a:p>
          <a:endParaRPr lang="en-CA" sz="600" b="1" dirty="0">
            <a:solidFill>
              <a:schemeClr val="tx1"/>
            </a:solidFill>
          </a:endParaRPr>
        </a:p>
        <a:p>
          <a:r>
            <a:rPr lang="en-CA" sz="1800" dirty="0">
              <a:solidFill>
                <a:schemeClr val="tx1"/>
              </a:solidFill>
            </a:rPr>
            <a:t>The importance of quality teaching is emphasized in initiatives, policies, and practices and by the administration </a:t>
          </a:r>
          <a:endParaRPr lang="en-US" sz="1800" dirty="0">
            <a:solidFill>
              <a:schemeClr val="tx1"/>
            </a:solidFill>
          </a:endParaRPr>
        </a:p>
      </dgm:t>
    </dgm:pt>
    <dgm:pt modelId="{954D3AE6-BFB3-4DA8-BFA9-D3E179A70F3B}" type="parTrans" cxnId="{11330FFF-57F3-484E-AA55-250161DBAAE4}">
      <dgm:prSet/>
      <dgm:spPr/>
      <dgm:t>
        <a:bodyPr/>
        <a:lstStyle/>
        <a:p>
          <a:endParaRPr lang="en-US">
            <a:solidFill>
              <a:schemeClr val="tx1"/>
            </a:solidFill>
          </a:endParaRPr>
        </a:p>
      </dgm:t>
    </dgm:pt>
    <dgm:pt modelId="{5593384E-DD91-4F31-9C48-EAD966694245}" type="sibTrans" cxnId="{11330FFF-57F3-484E-AA55-250161DBAAE4}">
      <dgm:prSet/>
      <dgm:spPr/>
      <dgm:t>
        <a:bodyPr/>
        <a:lstStyle/>
        <a:p>
          <a:endParaRPr lang="en-US">
            <a:solidFill>
              <a:schemeClr val="tx1"/>
            </a:solidFill>
          </a:endParaRPr>
        </a:p>
      </dgm:t>
    </dgm:pt>
    <dgm:pt modelId="{F54B628A-8853-4DD0-91E9-DE2FAA63CE5D}">
      <dgm:prSet phldrT="[Text]" custT="1"/>
      <dgm:spPr/>
      <dgm:t>
        <a:bodyPr anchor="ctr"/>
        <a:lstStyle/>
        <a:p>
          <a:r>
            <a:rPr lang="en-CA" sz="2200" b="1" dirty="0">
              <a:solidFill>
                <a:schemeClr val="tx1"/>
              </a:solidFill>
            </a:rPr>
            <a:t>Lever 2 Assessment of Teaching is Constructive and Flexible</a:t>
          </a:r>
          <a:endParaRPr lang="en-CA" sz="1200" b="1" dirty="0">
            <a:solidFill>
              <a:schemeClr val="tx1"/>
            </a:solidFill>
          </a:endParaRPr>
        </a:p>
        <a:p>
          <a:endParaRPr lang="en-CA" sz="600" b="1" dirty="0">
            <a:solidFill>
              <a:schemeClr val="tx1"/>
            </a:solidFill>
          </a:endParaRPr>
        </a:p>
        <a:p>
          <a:r>
            <a:rPr lang="en-CA" sz="2000" dirty="0">
              <a:solidFill>
                <a:schemeClr val="tx1"/>
              </a:solidFill>
            </a:rPr>
            <a:t>Teaching quality is assessed both formatively and </a:t>
          </a:r>
          <a:r>
            <a:rPr lang="en-CA" sz="2000" dirty="0" err="1">
              <a:solidFill>
                <a:schemeClr val="tx1"/>
              </a:solidFill>
            </a:rPr>
            <a:t>summatively</a:t>
          </a:r>
          <a:r>
            <a:rPr lang="en-CA" sz="2000" dirty="0">
              <a:solidFill>
                <a:schemeClr val="tx1"/>
              </a:solidFill>
            </a:rPr>
            <a:t>, and in multiple ways</a:t>
          </a:r>
          <a:endParaRPr lang="en-US" sz="2000" dirty="0">
            <a:solidFill>
              <a:schemeClr val="tx1"/>
            </a:solidFill>
          </a:endParaRPr>
        </a:p>
      </dgm:t>
    </dgm:pt>
    <dgm:pt modelId="{CD84BD72-CA51-4B7D-B903-00E348BC8CE9}" type="parTrans" cxnId="{83A83AAD-3023-4EE1-B5C1-4DB8C17DFE41}">
      <dgm:prSet/>
      <dgm:spPr/>
      <dgm:t>
        <a:bodyPr/>
        <a:lstStyle/>
        <a:p>
          <a:endParaRPr lang="en-US">
            <a:solidFill>
              <a:schemeClr val="tx1"/>
            </a:solidFill>
          </a:endParaRPr>
        </a:p>
      </dgm:t>
    </dgm:pt>
    <dgm:pt modelId="{EB42ACFE-488C-4770-B80E-2ACA3577A3C7}" type="sibTrans" cxnId="{83A83AAD-3023-4EE1-B5C1-4DB8C17DFE41}">
      <dgm:prSet/>
      <dgm:spPr/>
      <dgm:t>
        <a:bodyPr/>
        <a:lstStyle/>
        <a:p>
          <a:endParaRPr lang="en-US">
            <a:solidFill>
              <a:schemeClr val="tx1"/>
            </a:solidFill>
          </a:endParaRPr>
        </a:p>
      </dgm:t>
    </dgm:pt>
    <dgm:pt modelId="{BF5B3075-B009-4218-90C5-F1AEB504BE8B}">
      <dgm:prSet phldrT="[Text]" custT="1"/>
      <dgm:spPr>
        <a:solidFill>
          <a:schemeClr val="accent6"/>
        </a:solidFill>
      </dgm:spPr>
      <dgm:t>
        <a:bodyPr/>
        <a:lstStyle/>
        <a:p>
          <a:r>
            <a:rPr lang="en-CA" sz="2200" b="1" dirty="0">
              <a:solidFill>
                <a:schemeClr val="tx1"/>
              </a:solidFill>
            </a:rPr>
            <a:t>Lever 3 Effective Teaching is Implemented</a:t>
          </a:r>
        </a:p>
        <a:p>
          <a:endParaRPr lang="en-CA" sz="600" b="1" dirty="0">
            <a:solidFill>
              <a:schemeClr val="tx1"/>
            </a:solidFill>
          </a:endParaRPr>
        </a:p>
        <a:p>
          <a:r>
            <a:rPr lang="en-CA" sz="2000" dirty="0">
              <a:solidFill>
                <a:schemeClr val="tx1"/>
              </a:solidFill>
            </a:rPr>
            <a:t>Instructors design and teach their courses in ways that support student learning</a:t>
          </a:r>
          <a:endParaRPr lang="en-US" sz="2000" dirty="0">
            <a:solidFill>
              <a:schemeClr val="tx1"/>
            </a:solidFill>
          </a:endParaRPr>
        </a:p>
      </dgm:t>
    </dgm:pt>
    <dgm:pt modelId="{77E70FAD-9003-4B97-AA6B-3118BFB9BD89}" type="parTrans" cxnId="{3C18CBCC-9B0A-47A1-815F-F35AFB71400C}">
      <dgm:prSet/>
      <dgm:spPr/>
      <dgm:t>
        <a:bodyPr/>
        <a:lstStyle/>
        <a:p>
          <a:endParaRPr lang="en-US">
            <a:solidFill>
              <a:schemeClr val="tx1"/>
            </a:solidFill>
          </a:endParaRPr>
        </a:p>
      </dgm:t>
    </dgm:pt>
    <dgm:pt modelId="{B079D5F6-FA91-408D-929A-9AE8B6ACC09B}" type="sibTrans" cxnId="{3C18CBCC-9B0A-47A1-815F-F35AFB71400C}">
      <dgm:prSet/>
      <dgm:spPr/>
      <dgm:t>
        <a:bodyPr/>
        <a:lstStyle/>
        <a:p>
          <a:endParaRPr lang="en-US">
            <a:solidFill>
              <a:schemeClr val="tx1"/>
            </a:solidFill>
          </a:endParaRPr>
        </a:p>
      </dgm:t>
    </dgm:pt>
    <dgm:pt modelId="{B745ADFA-1973-4C28-AB0A-1C0BFF187EDE}">
      <dgm:prSet phldrT="[Text]" custT="1"/>
      <dgm:spPr>
        <a:solidFill>
          <a:srgbClr val="FF2121"/>
        </a:solidFill>
      </dgm:spPr>
      <dgm:t>
        <a:bodyPr/>
        <a:lstStyle/>
        <a:p>
          <a:r>
            <a:rPr lang="en-CA" sz="2200" b="1" dirty="0">
              <a:solidFill>
                <a:schemeClr val="tx1"/>
              </a:solidFill>
            </a:rPr>
            <a:t>Lever 4 Infrastructure Exists to Support Teaching</a:t>
          </a:r>
        </a:p>
        <a:p>
          <a:endParaRPr lang="en-CA" sz="600" b="1" dirty="0">
            <a:solidFill>
              <a:schemeClr val="tx1"/>
            </a:solidFill>
          </a:endParaRPr>
        </a:p>
        <a:p>
          <a:r>
            <a:rPr lang="en-CA" sz="2000" dirty="0">
              <a:solidFill>
                <a:schemeClr val="tx1"/>
              </a:solidFill>
            </a:rPr>
            <a:t>Facilities and resources that support quality learning experiences are available</a:t>
          </a:r>
          <a:endParaRPr lang="en-US" sz="2000" dirty="0">
            <a:solidFill>
              <a:schemeClr val="tx1"/>
            </a:solidFill>
          </a:endParaRPr>
        </a:p>
      </dgm:t>
    </dgm:pt>
    <dgm:pt modelId="{718ECA43-B001-42DF-9A73-15D01E2351F0}" type="parTrans" cxnId="{B9A4D0D3-1EAF-4BA8-98FD-4AB2C2B77A1C}">
      <dgm:prSet/>
      <dgm:spPr/>
      <dgm:t>
        <a:bodyPr/>
        <a:lstStyle/>
        <a:p>
          <a:endParaRPr lang="en-US">
            <a:solidFill>
              <a:schemeClr val="tx1"/>
            </a:solidFill>
          </a:endParaRPr>
        </a:p>
      </dgm:t>
    </dgm:pt>
    <dgm:pt modelId="{C7BC0EF9-60B1-4F20-A266-EACC9E3FBCEA}" type="sibTrans" cxnId="{B9A4D0D3-1EAF-4BA8-98FD-4AB2C2B77A1C}">
      <dgm:prSet/>
      <dgm:spPr/>
      <dgm:t>
        <a:bodyPr/>
        <a:lstStyle/>
        <a:p>
          <a:endParaRPr lang="en-US">
            <a:solidFill>
              <a:schemeClr val="tx1"/>
            </a:solidFill>
          </a:endParaRPr>
        </a:p>
      </dgm:t>
    </dgm:pt>
    <dgm:pt modelId="{AEC25E74-31D6-497C-9594-65BAC76EA032}">
      <dgm:prSet phldrT="[Text]" custT="1"/>
      <dgm:spPr>
        <a:solidFill>
          <a:schemeClr val="accent2"/>
        </a:solidFill>
      </dgm:spPr>
      <dgm:t>
        <a:bodyPr/>
        <a:lstStyle/>
        <a:p>
          <a:r>
            <a:rPr lang="en-CA" sz="2200" b="1" dirty="0">
              <a:solidFill>
                <a:schemeClr val="tx1"/>
              </a:solidFill>
            </a:rPr>
            <a:t>Lever 5 Broad Engagement Occurs Around Teaching</a:t>
          </a:r>
        </a:p>
        <a:p>
          <a:endParaRPr lang="en-CA" sz="600" b="1" dirty="0">
            <a:solidFill>
              <a:schemeClr val="tx1"/>
            </a:solidFill>
          </a:endParaRPr>
        </a:p>
        <a:p>
          <a:r>
            <a:rPr lang="en-CA" sz="2000" dirty="0">
              <a:solidFill>
                <a:schemeClr val="tx1"/>
              </a:solidFill>
            </a:rPr>
            <a:t>Members of the institution and larger community are involved in initiatives that foster quality learning experiences</a:t>
          </a:r>
          <a:endParaRPr lang="en-US" sz="2000" dirty="0">
            <a:solidFill>
              <a:schemeClr val="tx1"/>
            </a:solidFill>
          </a:endParaRPr>
        </a:p>
      </dgm:t>
    </dgm:pt>
    <dgm:pt modelId="{03BA5433-48F6-4190-BBE4-8A03CF840700}" type="parTrans" cxnId="{C6FFC141-AF16-41B7-BB31-F7A7C5E0E387}">
      <dgm:prSet/>
      <dgm:spPr/>
      <dgm:t>
        <a:bodyPr/>
        <a:lstStyle/>
        <a:p>
          <a:endParaRPr lang="en-US">
            <a:solidFill>
              <a:schemeClr val="tx1"/>
            </a:solidFill>
          </a:endParaRPr>
        </a:p>
      </dgm:t>
    </dgm:pt>
    <dgm:pt modelId="{2EC94402-D769-4C8A-8470-38087346D8D0}" type="sibTrans" cxnId="{C6FFC141-AF16-41B7-BB31-F7A7C5E0E387}">
      <dgm:prSet/>
      <dgm:spPr/>
      <dgm:t>
        <a:bodyPr/>
        <a:lstStyle/>
        <a:p>
          <a:endParaRPr lang="en-US">
            <a:solidFill>
              <a:schemeClr val="tx1"/>
            </a:solidFill>
          </a:endParaRPr>
        </a:p>
      </dgm:t>
    </dgm:pt>
    <dgm:pt modelId="{ED6972E9-78C4-4164-B522-A423BAEE8215}">
      <dgm:prSet custT="1"/>
      <dgm:spPr>
        <a:solidFill>
          <a:srgbClr val="9F5FCF"/>
        </a:solidFill>
      </dgm:spPr>
      <dgm:t>
        <a:bodyPr/>
        <a:lstStyle/>
        <a:p>
          <a:r>
            <a:rPr lang="en-CA" sz="2200" b="1" dirty="0">
              <a:solidFill>
                <a:schemeClr val="tx1"/>
              </a:solidFill>
            </a:rPr>
            <a:t>Lever 6 Effective Teaching is Recognized and Rewarded</a:t>
          </a:r>
        </a:p>
        <a:p>
          <a:endParaRPr lang="en-CA" sz="600" b="1" dirty="0">
            <a:solidFill>
              <a:schemeClr val="tx1"/>
            </a:solidFill>
          </a:endParaRPr>
        </a:p>
        <a:p>
          <a:r>
            <a:rPr lang="en-CA" sz="2000" dirty="0">
              <a:solidFill>
                <a:schemeClr val="tx1"/>
              </a:solidFill>
            </a:rPr>
            <a:t>Teaching excellence is a priority that is acknowledged and honoured</a:t>
          </a:r>
          <a:endParaRPr lang="en-US" sz="2000" dirty="0">
            <a:solidFill>
              <a:schemeClr val="tx1"/>
            </a:solidFill>
          </a:endParaRPr>
        </a:p>
      </dgm:t>
    </dgm:pt>
    <dgm:pt modelId="{730A443F-71DE-4D94-8B48-6DC8F5373C18}" type="parTrans" cxnId="{1E19B36A-7E13-4F72-97E6-465AE9004891}">
      <dgm:prSet/>
      <dgm:spPr/>
      <dgm:t>
        <a:bodyPr/>
        <a:lstStyle/>
        <a:p>
          <a:endParaRPr lang="en-US">
            <a:solidFill>
              <a:schemeClr val="tx1"/>
            </a:solidFill>
          </a:endParaRPr>
        </a:p>
      </dgm:t>
    </dgm:pt>
    <dgm:pt modelId="{F28CAD05-3EA2-4C6F-B63C-48574238F2DA}" type="sibTrans" cxnId="{1E19B36A-7E13-4F72-97E6-465AE9004891}">
      <dgm:prSet/>
      <dgm:spPr/>
      <dgm:t>
        <a:bodyPr/>
        <a:lstStyle/>
        <a:p>
          <a:endParaRPr lang="en-US">
            <a:solidFill>
              <a:schemeClr val="tx1"/>
            </a:solidFill>
          </a:endParaRPr>
        </a:p>
      </dgm:t>
    </dgm:pt>
    <dgm:pt modelId="{E0E2FBE7-82CA-49DB-8E10-90099B876169}" type="pres">
      <dgm:prSet presAssocID="{ADBEF5C7-2133-4035-86B0-B357C968E8B4}" presName="diagram" presStyleCnt="0">
        <dgm:presLayoutVars>
          <dgm:dir/>
          <dgm:resizeHandles val="exact"/>
        </dgm:presLayoutVars>
      </dgm:prSet>
      <dgm:spPr/>
    </dgm:pt>
    <dgm:pt modelId="{DE6E9B2F-3F6B-4C62-8941-83746996A5BF}" type="pres">
      <dgm:prSet presAssocID="{5CC5A65A-1B08-477B-9AFE-7E671D690D5E}" presName="node" presStyleLbl="node1" presStyleIdx="0" presStyleCnt="6">
        <dgm:presLayoutVars>
          <dgm:bulletEnabled val="1"/>
        </dgm:presLayoutVars>
      </dgm:prSet>
      <dgm:spPr/>
    </dgm:pt>
    <dgm:pt modelId="{58FDF5D2-193D-47F8-9EFD-0DE8FB2A240C}" type="pres">
      <dgm:prSet presAssocID="{5593384E-DD91-4F31-9C48-EAD966694245}" presName="sibTrans" presStyleCnt="0"/>
      <dgm:spPr/>
    </dgm:pt>
    <dgm:pt modelId="{F88E65B8-82B4-4823-852C-DE817F061C4F}" type="pres">
      <dgm:prSet presAssocID="{F54B628A-8853-4DD0-91E9-DE2FAA63CE5D}" presName="node" presStyleLbl="node1" presStyleIdx="1" presStyleCnt="6">
        <dgm:presLayoutVars>
          <dgm:bulletEnabled val="1"/>
        </dgm:presLayoutVars>
      </dgm:prSet>
      <dgm:spPr/>
    </dgm:pt>
    <dgm:pt modelId="{F9733D49-8C31-4FEB-AA36-30EB41C5200A}" type="pres">
      <dgm:prSet presAssocID="{EB42ACFE-488C-4770-B80E-2ACA3577A3C7}" presName="sibTrans" presStyleCnt="0"/>
      <dgm:spPr/>
    </dgm:pt>
    <dgm:pt modelId="{EC57FAC4-9622-4431-85D3-6AF171CD8F40}" type="pres">
      <dgm:prSet presAssocID="{BF5B3075-B009-4218-90C5-F1AEB504BE8B}" presName="node" presStyleLbl="node1" presStyleIdx="2" presStyleCnt="6" custLinFactNeighborX="0">
        <dgm:presLayoutVars>
          <dgm:bulletEnabled val="1"/>
        </dgm:presLayoutVars>
      </dgm:prSet>
      <dgm:spPr/>
    </dgm:pt>
    <dgm:pt modelId="{D8E29C48-18DD-45F1-9669-28C3BEE58445}" type="pres">
      <dgm:prSet presAssocID="{B079D5F6-FA91-408D-929A-9AE8B6ACC09B}" presName="sibTrans" presStyleCnt="0"/>
      <dgm:spPr/>
    </dgm:pt>
    <dgm:pt modelId="{1EB4FDD2-88EE-4A59-B8CA-24B415C0FAFC}" type="pres">
      <dgm:prSet presAssocID="{B745ADFA-1973-4C28-AB0A-1C0BFF187EDE}" presName="node" presStyleLbl="node1" presStyleIdx="3" presStyleCnt="6">
        <dgm:presLayoutVars>
          <dgm:bulletEnabled val="1"/>
        </dgm:presLayoutVars>
      </dgm:prSet>
      <dgm:spPr/>
    </dgm:pt>
    <dgm:pt modelId="{6AD24285-36B7-436C-8BE4-F64D80B1439F}" type="pres">
      <dgm:prSet presAssocID="{C7BC0EF9-60B1-4F20-A266-EACC9E3FBCEA}" presName="sibTrans" presStyleCnt="0"/>
      <dgm:spPr/>
    </dgm:pt>
    <dgm:pt modelId="{5C830140-B20D-4EC9-A9C4-4798D71322E0}" type="pres">
      <dgm:prSet presAssocID="{AEC25E74-31D6-497C-9594-65BAC76EA032}" presName="node" presStyleLbl="node1" presStyleIdx="4" presStyleCnt="6">
        <dgm:presLayoutVars>
          <dgm:bulletEnabled val="1"/>
        </dgm:presLayoutVars>
      </dgm:prSet>
      <dgm:spPr/>
    </dgm:pt>
    <dgm:pt modelId="{81A474CD-6DCF-4A22-8F62-ED63B5AFACCF}" type="pres">
      <dgm:prSet presAssocID="{2EC94402-D769-4C8A-8470-38087346D8D0}" presName="sibTrans" presStyleCnt="0"/>
      <dgm:spPr/>
    </dgm:pt>
    <dgm:pt modelId="{72626568-929D-47BF-94C5-7D204BAE32EC}" type="pres">
      <dgm:prSet presAssocID="{ED6972E9-78C4-4164-B522-A423BAEE8215}" presName="node" presStyleLbl="node1" presStyleIdx="5" presStyleCnt="6">
        <dgm:presLayoutVars>
          <dgm:bulletEnabled val="1"/>
        </dgm:presLayoutVars>
      </dgm:prSet>
      <dgm:spPr/>
    </dgm:pt>
  </dgm:ptLst>
  <dgm:cxnLst>
    <dgm:cxn modelId="{00AC0F0F-5FFA-4711-A044-A09033DAF490}" type="presOf" srcId="{ED6972E9-78C4-4164-B522-A423BAEE8215}" destId="{72626568-929D-47BF-94C5-7D204BAE32EC}" srcOrd="0" destOrd="0" presId="urn:microsoft.com/office/officeart/2005/8/layout/default"/>
    <dgm:cxn modelId="{C6FFC141-AF16-41B7-BB31-F7A7C5E0E387}" srcId="{ADBEF5C7-2133-4035-86B0-B357C968E8B4}" destId="{AEC25E74-31D6-497C-9594-65BAC76EA032}" srcOrd="4" destOrd="0" parTransId="{03BA5433-48F6-4190-BBE4-8A03CF840700}" sibTransId="{2EC94402-D769-4C8A-8470-38087346D8D0}"/>
    <dgm:cxn modelId="{7F1CAD56-0B19-4173-A5FA-698D52912497}" type="presOf" srcId="{BF5B3075-B009-4218-90C5-F1AEB504BE8B}" destId="{EC57FAC4-9622-4431-85D3-6AF171CD8F40}" srcOrd="0" destOrd="0" presId="urn:microsoft.com/office/officeart/2005/8/layout/default"/>
    <dgm:cxn modelId="{F90C4D5A-F42C-4DE3-BB2A-C3BBA860854F}" type="presOf" srcId="{ADBEF5C7-2133-4035-86B0-B357C968E8B4}" destId="{E0E2FBE7-82CA-49DB-8E10-90099B876169}" srcOrd="0" destOrd="0" presId="urn:microsoft.com/office/officeart/2005/8/layout/default"/>
    <dgm:cxn modelId="{1E19B36A-7E13-4F72-97E6-465AE9004891}" srcId="{ADBEF5C7-2133-4035-86B0-B357C968E8B4}" destId="{ED6972E9-78C4-4164-B522-A423BAEE8215}" srcOrd="5" destOrd="0" parTransId="{730A443F-71DE-4D94-8B48-6DC8F5373C18}" sibTransId="{F28CAD05-3EA2-4C6F-B63C-48574238F2DA}"/>
    <dgm:cxn modelId="{26728076-A800-4C24-8566-4F52431DF200}" type="presOf" srcId="{5CC5A65A-1B08-477B-9AFE-7E671D690D5E}" destId="{DE6E9B2F-3F6B-4C62-8941-83746996A5BF}" srcOrd="0" destOrd="0" presId="urn:microsoft.com/office/officeart/2005/8/layout/default"/>
    <dgm:cxn modelId="{88A86188-11E7-4C14-B204-793223CEF4FA}" type="presOf" srcId="{F54B628A-8853-4DD0-91E9-DE2FAA63CE5D}" destId="{F88E65B8-82B4-4823-852C-DE817F061C4F}" srcOrd="0" destOrd="0" presId="urn:microsoft.com/office/officeart/2005/8/layout/default"/>
    <dgm:cxn modelId="{83A83AAD-3023-4EE1-B5C1-4DB8C17DFE41}" srcId="{ADBEF5C7-2133-4035-86B0-B357C968E8B4}" destId="{F54B628A-8853-4DD0-91E9-DE2FAA63CE5D}" srcOrd="1" destOrd="0" parTransId="{CD84BD72-CA51-4B7D-B903-00E348BC8CE9}" sibTransId="{EB42ACFE-488C-4770-B80E-2ACA3577A3C7}"/>
    <dgm:cxn modelId="{3C18CBCC-9B0A-47A1-815F-F35AFB71400C}" srcId="{ADBEF5C7-2133-4035-86B0-B357C968E8B4}" destId="{BF5B3075-B009-4218-90C5-F1AEB504BE8B}" srcOrd="2" destOrd="0" parTransId="{77E70FAD-9003-4B97-AA6B-3118BFB9BD89}" sibTransId="{B079D5F6-FA91-408D-929A-9AE8B6ACC09B}"/>
    <dgm:cxn modelId="{B9A4D0D3-1EAF-4BA8-98FD-4AB2C2B77A1C}" srcId="{ADBEF5C7-2133-4035-86B0-B357C968E8B4}" destId="{B745ADFA-1973-4C28-AB0A-1C0BFF187EDE}" srcOrd="3" destOrd="0" parTransId="{718ECA43-B001-42DF-9A73-15D01E2351F0}" sibTransId="{C7BC0EF9-60B1-4F20-A266-EACC9E3FBCEA}"/>
    <dgm:cxn modelId="{AF79FBDA-30A0-4EB4-9BB8-CF8A6371CA5F}" type="presOf" srcId="{B745ADFA-1973-4C28-AB0A-1C0BFF187EDE}" destId="{1EB4FDD2-88EE-4A59-B8CA-24B415C0FAFC}" srcOrd="0" destOrd="0" presId="urn:microsoft.com/office/officeart/2005/8/layout/default"/>
    <dgm:cxn modelId="{05CECDF6-615B-4FC5-878D-B0A0659E7636}" type="presOf" srcId="{AEC25E74-31D6-497C-9594-65BAC76EA032}" destId="{5C830140-B20D-4EC9-A9C4-4798D71322E0}" srcOrd="0" destOrd="0" presId="urn:microsoft.com/office/officeart/2005/8/layout/default"/>
    <dgm:cxn modelId="{11330FFF-57F3-484E-AA55-250161DBAAE4}" srcId="{ADBEF5C7-2133-4035-86B0-B357C968E8B4}" destId="{5CC5A65A-1B08-477B-9AFE-7E671D690D5E}" srcOrd="0" destOrd="0" parTransId="{954D3AE6-BFB3-4DA8-BFA9-D3E179A70F3B}" sibTransId="{5593384E-DD91-4F31-9C48-EAD966694245}"/>
    <dgm:cxn modelId="{5BD1E7DD-EE4A-4205-B4B8-0441BD16EC1B}" type="presParOf" srcId="{E0E2FBE7-82CA-49DB-8E10-90099B876169}" destId="{DE6E9B2F-3F6B-4C62-8941-83746996A5BF}" srcOrd="0" destOrd="0" presId="urn:microsoft.com/office/officeart/2005/8/layout/default"/>
    <dgm:cxn modelId="{814066AB-A57F-417E-9831-BD32A53FEE01}" type="presParOf" srcId="{E0E2FBE7-82CA-49DB-8E10-90099B876169}" destId="{58FDF5D2-193D-47F8-9EFD-0DE8FB2A240C}" srcOrd="1" destOrd="0" presId="urn:microsoft.com/office/officeart/2005/8/layout/default"/>
    <dgm:cxn modelId="{409669E1-DCDB-41B1-90AB-012257F03030}" type="presParOf" srcId="{E0E2FBE7-82CA-49DB-8E10-90099B876169}" destId="{F88E65B8-82B4-4823-852C-DE817F061C4F}" srcOrd="2" destOrd="0" presId="urn:microsoft.com/office/officeart/2005/8/layout/default"/>
    <dgm:cxn modelId="{B18FD75B-5C9D-431A-8B73-CA7646234FA8}" type="presParOf" srcId="{E0E2FBE7-82CA-49DB-8E10-90099B876169}" destId="{F9733D49-8C31-4FEB-AA36-30EB41C5200A}" srcOrd="3" destOrd="0" presId="urn:microsoft.com/office/officeart/2005/8/layout/default"/>
    <dgm:cxn modelId="{81760842-4500-430A-9092-8DF906931EA5}" type="presParOf" srcId="{E0E2FBE7-82CA-49DB-8E10-90099B876169}" destId="{EC57FAC4-9622-4431-85D3-6AF171CD8F40}" srcOrd="4" destOrd="0" presId="urn:microsoft.com/office/officeart/2005/8/layout/default"/>
    <dgm:cxn modelId="{EF44639C-534C-4842-83AA-8F7E8DFAAC33}" type="presParOf" srcId="{E0E2FBE7-82CA-49DB-8E10-90099B876169}" destId="{D8E29C48-18DD-45F1-9669-28C3BEE58445}" srcOrd="5" destOrd="0" presId="urn:microsoft.com/office/officeart/2005/8/layout/default"/>
    <dgm:cxn modelId="{F56E5AED-6275-4576-B249-A01D7BAE7BF7}" type="presParOf" srcId="{E0E2FBE7-82CA-49DB-8E10-90099B876169}" destId="{1EB4FDD2-88EE-4A59-B8CA-24B415C0FAFC}" srcOrd="6" destOrd="0" presId="urn:microsoft.com/office/officeart/2005/8/layout/default"/>
    <dgm:cxn modelId="{F718315F-3A0A-425D-BB31-85323A667E53}" type="presParOf" srcId="{E0E2FBE7-82CA-49DB-8E10-90099B876169}" destId="{6AD24285-36B7-436C-8BE4-F64D80B1439F}" srcOrd="7" destOrd="0" presId="urn:microsoft.com/office/officeart/2005/8/layout/default"/>
    <dgm:cxn modelId="{7DCDA77F-2B86-4ED6-B99C-6BCF89300282}" type="presParOf" srcId="{E0E2FBE7-82CA-49DB-8E10-90099B876169}" destId="{5C830140-B20D-4EC9-A9C4-4798D71322E0}" srcOrd="8" destOrd="0" presId="urn:microsoft.com/office/officeart/2005/8/layout/default"/>
    <dgm:cxn modelId="{D8AF18AC-0E40-4647-9117-9FA534592654}" type="presParOf" srcId="{E0E2FBE7-82CA-49DB-8E10-90099B876169}" destId="{81A474CD-6DCF-4A22-8F62-ED63B5AFACCF}" srcOrd="9" destOrd="0" presId="urn:microsoft.com/office/officeart/2005/8/layout/default"/>
    <dgm:cxn modelId="{A4CF9DCB-7A70-4261-B737-90DEA25F61F9}" type="presParOf" srcId="{E0E2FBE7-82CA-49DB-8E10-90099B876169}" destId="{72626568-929D-47BF-94C5-7D204BAE32E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76E90-8A25-47CA-ABF8-4C9C4543F102}">
      <dsp:nvSpPr>
        <dsp:cNvPr id="0" name=""/>
        <dsp:cNvSpPr/>
      </dsp:nvSpPr>
      <dsp:spPr>
        <a:xfrm>
          <a:off x="3571" y="599217"/>
          <a:ext cx="2833687" cy="1700212"/>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kern="1200" dirty="0"/>
            <a:t>Student Learning </a:t>
          </a:r>
        </a:p>
        <a:p>
          <a:pPr marL="0" lvl="0" indent="0" algn="ctr" defTabSz="1511300">
            <a:lnSpc>
              <a:spcPct val="90000"/>
            </a:lnSpc>
            <a:spcBef>
              <a:spcPct val="0"/>
            </a:spcBef>
            <a:spcAft>
              <a:spcPct val="35000"/>
            </a:spcAft>
            <a:buNone/>
          </a:pPr>
          <a:r>
            <a:rPr lang="en-CA" sz="1100" kern="1200" dirty="0"/>
            <a:t>(Cox et al., 2011)</a:t>
          </a:r>
          <a:endParaRPr lang="en-US" sz="1100" kern="1200" dirty="0"/>
        </a:p>
      </dsp:txBody>
      <dsp:txXfrm>
        <a:off x="3571" y="599217"/>
        <a:ext cx="2833687" cy="1700212"/>
      </dsp:txXfrm>
    </dsp:sp>
    <dsp:sp modelId="{7ED62F92-EE04-4BFF-BBAE-CAEF5BA05A4C}">
      <dsp:nvSpPr>
        <dsp:cNvPr id="0" name=""/>
        <dsp:cNvSpPr/>
      </dsp:nvSpPr>
      <dsp:spPr>
        <a:xfrm>
          <a:off x="3120628" y="599217"/>
          <a:ext cx="2833687" cy="1700212"/>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kern="1200" dirty="0"/>
            <a:t>Student Engagement </a:t>
          </a:r>
        </a:p>
        <a:p>
          <a:pPr marL="0" lvl="0" indent="0" algn="ctr" defTabSz="1511300">
            <a:lnSpc>
              <a:spcPct val="90000"/>
            </a:lnSpc>
            <a:spcBef>
              <a:spcPct val="0"/>
            </a:spcBef>
            <a:spcAft>
              <a:spcPct val="35000"/>
            </a:spcAft>
            <a:buNone/>
          </a:pPr>
          <a:r>
            <a:rPr lang="en-CA" sz="1100" kern="1200" dirty="0"/>
            <a:t>(Grayson &amp; Grayson, 2003)</a:t>
          </a:r>
          <a:endParaRPr lang="en-US" sz="1100" kern="1200" dirty="0"/>
        </a:p>
      </dsp:txBody>
      <dsp:txXfrm>
        <a:off x="3120628" y="599217"/>
        <a:ext cx="2833687" cy="1700212"/>
      </dsp:txXfrm>
    </dsp:sp>
    <dsp:sp modelId="{66A6AC9B-34A8-4719-9B17-B7B1BCE60D5A}">
      <dsp:nvSpPr>
        <dsp:cNvPr id="0" name=""/>
        <dsp:cNvSpPr/>
      </dsp:nvSpPr>
      <dsp:spPr>
        <a:xfrm>
          <a:off x="6237684" y="599217"/>
          <a:ext cx="2833687" cy="1700212"/>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kern="1200" dirty="0"/>
            <a:t>Student Retention</a:t>
          </a:r>
        </a:p>
        <a:p>
          <a:pPr marL="0" lvl="0" indent="0" algn="ctr" defTabSz="1511300">
            <a:lnSpc>
              <a:spcPct val="90000"/>
            </a:lnSpc>
            <a:spcBef>
              <a:spcPct val="0"/>
            </a:spcBef>
            <a:spcAft>
              <a:spcPct val="35000"/>
            </a:spcAft>
            <a:buNone/>
          </a:pPr>
          <a:r>
            <a:rPr lang="en-CA" sz="1100" kern="1200" dirty="0"/>
            <a:t>(Berger &amp; Braxton, 1998)</a:t>
          </a:r>
          <a:endParaRPr lang="en-US" sz="1100" kern="1200" dirty="0"/>
        </a:p>
      </dsp:txBody>
      <dsp:txXfrm>
        <a:off x="6237684" y="599217"/>
        <a:ext cx="2833687" cy="1700212"/>
      </dsp:txXfrm>
    </dsp:sp>
    <dsp:sp modelId="{735ADA54-39C2-4D59-9BFC-8AAC2FE3804F}">
      <dsp:nvSpPr>
        <dsp:cNvPr id="0" name=""/>
        <dsp:cNvSpPr/>
      </dsp:nvSpPr>
      <dsp:spPr>
        <a:xfrm>
          <a:off x="9354740" y="599217"/>
          <a:ext cx="2833687" cy="1700212"/>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kern="1200" dirty="0"/>
            <a:t>Faculty Motivation</a:t>
          </a:r>
        </a:p>
        <a:p>
          <a:pPr marL="0" lvl="0" indent="0" algn="ctr" defTabSz="1511300">
            <a:lnSpc>
              <a:spcPct val="90000"/>
            </a:lnSpc>
            <a:spcBef>
              <a:spcPct val="0"/>
            </a:spcBef>
            <a:spcAft>
              <a:spcPct val="35000"/>
            </a:spcAft>
            <a:buNone/>
          </a:pPr>
          <a:r>
            <a:rPr lang="en-CA" sz="1100" kern="1200" dirty="0"/>
            <a:t>(Feldman &amp; Paulsen, 1999)</a:t>
          </a:r>
          <a:endParaRPr lang="en-US" sz="1100" kern="1200" dirty="0"/>
        </a:p>
      </dsp:txBody>
      <dsp:txXfrm>
        <a:off x="9354740" y="599217"/>
        <a:ext cx="2833687" cy="1700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E9B2F-3F6B-4C62-8941-83746996A5BF}">
      <dsp:nvSpPr>
        <dsp:cNvPr id="0" name=""/>
        <dsp:cNvSpPr/>
      </dsp:nvSpPr>
      <dsp:spPr>
        <a:xfrm>
          <a:off x="0" y="383893"/>
          <a:ext cx="3809999" cy="228600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dirty="0">
              <a:solidFill>
                <a:schemeClr val="tx1"/>
              </a:solidFill>
            </a:rPr>
            <a:t>Lever 1 Strategic Documents &amp; Initiatives Prioritize Effective Teaching</a:t>
          </a:r>
        </a:p>
        <a:p>
          <a:pPr marL="0" lvl="0" indent="0" algn="ctr" defTabSz="977900">
            <a:lnSpc>
              <a:spcPct val="90000"/>
            </a:lnSpc>
            <a:spcBef>
              <a:spcPct val="0"/>
            </a:spcBef>
            <a:spcAft>
              <a:spcPct val="35000"/>
            </a:spcAft>
            <a:buNone/>
          </a:pPr>
          <a:endParaRPr lang="en-CA" sz="600" b="1" kern="1200" dirty="0">
            <a:solidFill>
              <a:schemeClr val="tx1"/>
            </a:solidFill>
          </a:endParaRPr>
        </a:p>
        <a:p>
          <a:pPr marL="0" lvl="0" indent="0" algn="ctr" defTabSz="977900">
            <a:lnSpc>
              <a:spcPct val="90000"/>
            </a:lnSpc>
            <a:spcBef>
              <a:spcPct val="0"/>
            </a:spcBef>
            <a:spcAft>
              <a:spcPct val="35000"/>
            </a:spcAft>
            <a:buNone/>
          </a:pPr>
          <a:r>
            <a:rPr lang="en-CA" sz="1800" kern="1200" dirty="0">
              <a:solidFill>
                <a:schemeClr val="tx1"/>
              </a:solidFill>
            </a:rPr>
            <a:t>The importance of quality teaching is emphasized in initiatives, policies, and practices and by the administration </a:t>
          </a:r>
          <a:endParaRPr lang="en-US" sz="1800" kern="1200" dirty="0">
            <a:solidFill>
              <a:schemeClr val="tx1"/>
            </a:solidFill>
          </a:endParaRPr>
        </a:p>
      </dsp:txBody>
      <dsp:txXfrm>
        <a:off x="0" y="383893"/>
        <a:ext cx="3809999" cy="2286000"/>
      </dsp:txXfrm>
    </dsp:sp>
    <dsp:sp modelId="{F88E65B8-82B4-4823-852C-DE817F061C4F}">
      <dsp:nvSpPr>
        <dsp:cNvPr id="0" name=""/>
        <dsp:cNvSpPr/>
      </dsp:nvSpPr>
      <dsp:spPr>
        <a:xfrm>
          <a:off x="4191000" y="383893"/>
          <a:ext cx="3809999" cy="2286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dirty="0">
              <a:solidFill>
                <a:schemeClr val="tx1"/>
              </a:solidFill>
            </a:rPr>
            <a:t>Lever 2 Assessment of Teaching is Constructive and Flexible</a:t>
          </a:r>
          <a:endParaRPr lang="en-CA" sz="1200" b="1" kern="1200" dirty="0">
            <a:solidFill>
              <a:schemeClr val="tx1"/>
            </a:solidFill>
          </a:endParaRPr>
        </a:p>
        <a:p>
          <a:pPr marL="0" lvl="0" indent="0" algn="ctr" defTabSz="977900">
            <a:lnSpc>
              <a:spcPct val="90000"/>
            </a:lnSpc>
            <a:spcBef>
              <a:spcPct val="0"/>
            </a:spcBef>
            <a:spcAft>
              <a:spcPct val="35000"/>
            </a:spcAft>
            <a:buNone/>
          </a:pPr>
          <a:endParaRPr lang="en-CA" sz="600" b="1" kern="1200" dirty="0">
            <a:solidFill>
              <a:schemeClr val="tx1"/>
            </a:solidFill>
          </a:endParaRPr>
        </a:p>
        <a:p>
          <a:pPr marL="0" lvl="0" indent="0" algn="ctr" defTabSz="977900">
            <a:lnSpc>
              <a:spcPct val="90000"/>
            </a:lnSpc>
            <a:spcBef>
              <a:spcPct val="0"/>
            </a:spcBef>
            <a:spcAft>
              <a:spcPct val="35000"/>
            </a:spcAft>
            <a:buNone/>
          </a:pPr>
          <a:r>
            <a:rPr lang="en-CA" sz="2000" kern="1200" dirty="0">
              <a:solidFill>
                <a:schemeClr val="tx1"/>
              </a:solidFill>
            </a:rPr>
            <a:t>Teaching quality is assessed both formatively and </a:t>
          </a:r>
          <a:r>
            <a:rPr lang="en-CA" sz="2000" kern="1200" dirty="0" err="1">
              <a:solidFill>
                <a:schemeClr val="tx1"/>
              </a:solidFill>
            </a:rPr>
            <a:t>summatively</a:t>
          </a:r>
          <a:r>
            <a:rPr lang="en-CA" sz="2000" kern="1200" dirty="0">
              <a:solidFill>
                <a:schemeClr val="tx1"/>
              </a:solidFill>
            </a:rPr>
            <a:t>, and in multiple ways</a:t>
          </a:r>
          <a:endParaRPr lang="en-US" sz="2000" kern="1200" dirty="0">
            <a:solidFill>
              <a:schemeClr val="tx1"/>
            </a:solidFill>
          </a:endParaRPr>
        </a:p>
      </dsp:txBody>
      <dsp:txXfrm>
        <a:off x="4191000" y="383893"/>
        <a:ext cx="3809999" cy="2286000"/>
      </dsp:txXfrm>
    </dsp:sp>
    <dsp:sp modelId="{EC57FAC4-9622-4431-85D3-6AF171CD8F40}">
      <dsp:nvSpPr>
        <dsp:cNvPr id="0" name=""/>
        <dsp:cNvSpPr/>
      </dsp:nvSpPr>
      <dsp:spPr>
        <a:xfrm>
          <a:off x="8382000" y="383893"/>
          <a:ext cx="3809999" cy="22860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dirty="0">
              <a:solidFill>
                <a:schemeClr val="tx1"/>
              </a:solidFill>
            </a:rPr>
            <a:t>Lever 3 Effective Teaching is Implemented</a:t>
          </a:r>
        </a:p>
        <a:p>
          <a:pPr marL="0" lvl="0" indent="0" algn="ctr" defTabSz="977900">
            <a:lnSpc>
              <a:spcPct val="90000"/>
            </a:lnSpc>
            <a:spcBef>
              <a:spcPct val="0"/>
            </a:spcBef>
            <a:spcAft>
              <a:spcPct val="35000"/>
            </a:spcAft>
            <a:buNone/>
          </a:pPr>
          <a:endParaRPr lang="en-CA" sz="600" b="1" kern="1200" dirty="0">
            <a:solidFill>
              <a:schemeClr val="tx1"/>
            </a:solidFill>
          </a:endParaRPr>
        </a:p>
        <a:p>
          <a:pPr marL="0" lvl="0" indent="0" algn="ctr" defTabSz="977900">
            <a:lnSpc>
              <a:spcPct val="90000"/>
            </a:lnSpc>
            <a:spcBef>
              <a:spcPct val="0"/>
            </a:spcBef>
            <a:spcAft>
              <a:spcPct val="35000"/>
            </a:spcAft>
            <a:buNone/>
          </a:pPr>
          <a:r>
            <a:rPr lang="en-CA" sz="2000" kern="1200" dirty="0">
              <a:solidFill>
                <a:schemeClr val="tx1"/>
              </a:solidFill>
            </a:rPr>
            <a:t>Instructors design and teach their courses in ways that support student learning</a:t>
          </a:r>
          <a:endParaRPr lang="en-US" sz="2000" kern="1200" dirty="0">
            <a:solidFill>
              <a:schemeClr val="tx1"/>
            </a:solidFill>
          </a:endParaRPr>
        </a:p>
      </dsp:txBody>
      <dsp:txXfrm>
        <a:off x="8382000" y="383893"/>
        <a:ext cx="3809999" cy="2286000"/>
      </dsp:txXfrm>
    </dsp:sp>
    <dsp:sp modelId="{1EB4FDD2-88EE-4A59-B8CA-24B415C0FAFC}">
      <dsp:nvSpPr>
        <dsp:cNvPr id="0" name=""/>
        <dsp:cNvSpPr/>
      </dsp:nvSpPr>
      <dsp:spPr>
        <a:xfrm>
          <a:off x="0" y="3050893"/>
          <a:ext cx="3809999" cy="2286000"/>
        </a:xfrm>
        <a:prstGeom prst="rect">
          <a:avLst/>
        </a:prstGeom>
        <a:solidFill>
          <a:srgbClr val="FF21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dirty="0">
              <a:solidFill>
                <a:schemeClr val="tx1"/>
              </a:solidFill>
            </a:rPr>
            <a:t>Lever 4 Infrastructure Exists to Support Teaching</a:t>
          </a:r>
        </a:p>
        <a:p>
          <a:pPr marL="0" lvl="0" indent="0" algn="ctr" defTabSz="977900">
            <a:lnSpc>
              <a:spcPct val="90000"/>
            </a:lnSpc>
            <a:spcBef>
              <a:spcPct val="0"/>
            </a:spcBef>
            <a:spcAft>
              <a:spcPct val="35000"/>
            </a:spcAft>
            <a:buNone/>
          </a:pPr>
          <a:endParaRPr lang="en-CA" sz="600" b="1" kern="1200" dirty="0">
            <a:solidFill>
              <a:schemeClr val="tx1"/>
            </a:solidFill>
          </a:endParaRPr>
        </a:p>
        <a:p>
          <a:pPr marL="0" lvl="0" indent="0" algn="ctr" defTabSz="977900">
            <a:lnSpc>
              <a:spcPct val="90000"/>
            </a:lnSpc>
            <a:spcBef>
              <a:spcPct val="0"/>
            </a:spcBef>
            <a:spcAft>
              <a:spcPct val="35000"/>
            </a:spcAft>
            <a:buNone/>
          </a:pPr>
          <a:r>
            <a:rPr lang="en-CA" sz="2000" kern="1200" dirty="0">
              <a:solidFill>
                <a:schemeClr val="tx1"/>
              </a:solidFill>
            </a:rPr>
            <a:t>Facilities and resources that support quality learning experiences are available</a:t>
          </a:r>
          <a:endParaRPr lang="en-US" sz="2000" kern="1200" dirty="0">
            <a:solidFill>
              <a:schemeClr val="tx1"/>
            </a:solidFill>
          </a:endParaRPr>
        </a:p>
      </dsp:txBody>
      <dsp:txXfrm>
        <a:off x="0" y="3050893"/>
        <a:ext cx="3809999" cy="2286000"/>
      </dsp:txXfrm>
    </dsp:sp>
    <dsp:sp modelId="{5C830140-B20D-4EC9-A9C4-4798D71322E0}">
      <dsp:nvSpPr>
        <dsp:cNvPr id="0" name=""/>
        <dsp:cNvSpPr/>
      </dsp:nvSpPr>
      <dsp:spPr>
        <a:xfrm>
          <a:off x="4191000" y="3050892"/>
          <a:ext cx="3809999" cy="228600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dirty="0">
              <a:solidFill>
                <a:schemeClr val="tx1"/>
              </a:solidFill>
            </a:rPr>
            <a:t>Lever 5 Broad Engagement Occurs Around Teaching</a:t>
          </a:r>
        </a:p>
        <a:p>
          <a:pPr marL="0" lvl="0" indent="0" algn="ctr" defTabSz="977900">
            <a:lnSpc>
              <a:spcPct val="90000"/>
            </a:lnSpc>
            <a:spcBef>
              <a:spcPct val="0"/>
            </a:spcBef>
            <a:spcAft>
              <a:spcPct val="35000"/>
            </a:spcAft>
            <a:buNone/>
          </a:pPr>
          <a:endParaRPr lang="en-CA" sz="600" b="1" kern="1200" dirty="0">
            <a:solidFill>
              <a:schemeClr val="tx1"/>
            </a:solidFill>
          </a:endParaRPr>
        </a:p>
        <a:p>
          <a:pPr marL="0" lvl="0" indent="0" algn="ctr" defTabSz="977900">
            <a:lnSpc>
              <a:spcPct val="90000"/>
            </a:lnSpc>
            <a:spcBef>
              <a:spcPct val="0"/>
            </a:spcBef>
            <a:spcAft>
              <a:spcPct val="35000"/>
            </a:spcAft>
            <a:buNone/>
          </a:pPr>
          <a:r>
            <a:rPr lang="en-CA" sz="2000" kern="1200" dirty="0">
              <a:solidFill>
                <a:schemeClr val="tx1"/>
              </a:solidFill>
            </a:rPr>
            <a:t>Members of the institution and larger community are involved in initiatives that foster quality learning experiences</a:t>
          </a:r>
          <a:endParaRPr lang="en-US" sz="2000" kern="1200" dirty="0">
            <a:solidFill>
              <a:schemeClr val="tx1"/>
            </a:solidFill>
          </a:endParaRPr>
        </a:p>
      </dsp:txBody>
      <dsp:txXfrm>
        <a:off x="4191000" y="3050892"/>
        <a:ext cx="3809999" cy="2286000"/>
      </dsp:txXfrm>
    </dsp:sp>
    <dsp:sp modelId="{72626568-929D-47BF-94C5-7D204BAE32EC}">
      <dsp:nvSpPr>
        <dsp:cNvPr id="0" name=""/>
        <dsp:cNvSpPr/>
      </dsp:nvSpPr>
      <dsp:spPr>
        <a:xfrm>
          <a:off x="8382000" y="3050892"/>
          <a:ext cx="3809999" cy="2286000"/>
        </a:xfrm>
        <a:prstGeom prst="rect">
          <a:avLst/>
        </a:prstGeom>
        <a:solidFill>
          <a:srgbClr val="9F5F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dirty="0">
              <a:solidFill>
                <a:schemeClr val="tx1"/>
              </a:solidFill>
            </a:rPr>
            <a:t>Lever 6 Effective Teaching is Recognized and Rewarded</a:t>
          </a:r>
        </a:p>
        <a:p>
          <a:pPr marL="0" lvl="0" indent="0" algn="ctr" defTabSz="977900">
            <a:lnSpc>
              <a:spcPct val="90000"/>
            </a:lnSpc>
            <a:spcBef>
              <a:spcPct val="0"/>
            </a:spcBef>
            <a:spcAft>
              <a:spcPct val="35000"/>
            </a:spcAft>
            <a:buNone/>
          </a:pPr>
          <a:endParaRPr lang="en-CA" sz="600" b="1" kern="1200" dirty="0">
            <a:solidFill>
              <a:schemeClr val="tx1"/>
            </a:solidFill>
          </a:endParaRPr>
        </a:p>
        <a:p>
          <a:pPr marL="0" lvl="0" indent="0" algn="ctr" defTabSz="977900">
            <a:lnSpc>
              <a:spcPct val="90000"/>
            </a:lnSpc>
            <a:spcBef>
              <a:spcPct val="0"/>
            </a:spcBef>
            <a:spcAft>
              <a:spcPct val="35000"/>
            </a:spcAft>
            <a:buNone/>
          </a:pPr>
          <a:r>
            <a:rPr lang="en-CA" sz="2000" kern="1200" dirty="0">
              <a:solidFill>
                <a:schemeClr val="tx1"/>
              </a:solidFill>
            </a:rPr>
            <a:t>Teaching excellence is a priority that is acknowledged and honoured</a:t>
          </a:r>
          <a:endParaRPr lang="en-US" sz="2000" kern="1200" dirty="0">
            <a:solidFill>
              <a:schemeClr val="tx1"/>
            </a:solidFill>
          </a:endParaRPr>
        </a:p>
      </dsp:txBody>
      <dsp:txXfrm>
        <a:off x="8382000" y="3050892"/>
        <a:ext cx="3809999" cy="228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E9B2F-3F6B-4C62-8941-83746996A5BF}">
      <dsp:nvSpPr>
        <dsp:cNvPr id="0" name=""/>
        <dsp:cNvSpPr/>
      </dsp:nvSpPr>
      <dsp:spPr>
        <a:xfrm>
          <a:off x="0" y="383893"/>
          <a:ext cx="3809999" cy="228600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dirty="0">
              <a:solidFill>
                <a:schemeClr val="tx1"/>
              </a:solidFill>
            </a:rPr>
            <a:t>Lever 1 Strategic Documents &amp; Initiatives Prioritize Effective Teaching</a:t>
          </a:r>
        </a:p>
        <a:p>
          <a:pPr marL="0" lvl="0" indent="0" algn="ctr" defTabSz="977900">
            <a:lnSpc>
              <a:spcPct val="90000"/>
            </a:lnSpc>
            <a:spcBef>
              <a:spcPct val="0"/>
            </a:spcBef>
            <a:spcAft>
              <a:spcPct val="35000"/>
            </a:spcAft>
            <a:buNone/>
          </a:pPr>
          <a:endParaRPr lang="en-CA" sz="600" b="1" kern="1200" dirty="0">
            <a:solidFill>
              <a:schemeClr val="tx1"/>
            </a:solidFill>
          </a:endParaRPr>
        </a:p>
        <a:p>
          <a:pPr marL="0" lvl="0" indent="0" algn="ctr" defTabSz="977900">
            <a:lnSpc>
              <a:spcPct val="90000"/>
            </a:lnSpc>
            <a:spcBef>
              <a:spcPct val="0"/>
            </a:spcBef>
            <a:spcAft>
              <a:spcPct val="35000"/>
            </a:spcAft>
            <a:buNone/>
          </a:pPr>
          <a:r>
            <a:rPr lang="en-CA" sz="1800" kern="1200" dirty="0">
              <a:solidFill>
                <a:schemeClr val="tx1"/>
              </a:solidFill>
            </a:rPr>
            <a:t>The importance of quality teaching is emphasized in initiatives, policies, and practices and by the administration </a:t>
          </a:r>
          <a:endParaRPr lang="en-US" sz="1800" kern="1200" dirty="0">
            <a:solidFill>
              <a:schemeClr val="tx1"/>
            </a:solidFill>
          </a:endParaRPr>
        </a:p>
      </dsp:txBody>
      <dsp:txXfrm>
        <a:off x="0" y="383893"/>
        <a:ext cx="3809999" cy="2286000"/>
      </dsp:txXfrm>
    </dsp:sp>
    <dsp:sp modelId="{F88E65B8-82B4-4823-852C-DE817F061C4F}">
      <dsp:nvSpPr>
        <dsp:cNvPr id="0" name=""/>
        <dsp:cNvSpPr/>
      </dsp:nvSpPr>
      <dsp:spPr>
        <a:xfrm>
          <a:off x="4191000" y="383893"/>
          <a:ext cx="3809999" cy="2286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dirty="0">
              <a:solidFill>
                <a:schemeClr val="tx1"/>
              </a:solidFill>
            </a:rPr>
            <a:t>Lever 2 Assessment of Teaching is Constructive and Flexible</a:t>
          </a:r>
          <a:endParaRPr lang="en-CA" sz="1200" b="1" kern="1200" dirty="0">
            <a:solidFill>
              <a:schemeClr val="tx1"/>
            </a:solidFill>
          </a:endParaRPr>
        </a:p>
        <a:p>
          <a:pPr marL="0" lvl="0" indent="0" algn="ctr" defTabSz="977900">
            <a:lnSpc>
              <a:spcPct val="90000"/>
            </a:lnSpc>
            <a:spcBef>
              <a:spcPct val="0"/>
            </a:spcBef>
            <a:spcAft>
              <a:spcPct val="35000"/>
            </a:spcAft>
            <a:buNone/>
          </a:pPr>
          <a:endParaRPr lang="en-CA" sz="600" b="1" kern="1200" dirty="0">
            <a:solidFill>
              <a:schemeClr val="tx1"/>
            </a:solidFill>
          </a:endParaRPr>
        </a:p>
        <a:p>
          <a:pPr marL="0" lvl="0" indent="0" algn="ctr" defTabSz="977900">
            <a:lnSpc>
              <a:spcPct val="90000"/>
            </a:lnSpc>
            <a:spcBef>
              <a:spcPct val="0"/>
            </a:spcBef>
            <a:spcAft>
              <a:spcPct val="35000"/>
            </a:spcAft>
            <a:buNone/>
          </a:pPr>
          <a:r>
            <a:rPr lang="en-CA" sz="2000" kern="1200" dirty="0">
              <a:solidFill>
                <a:schemeClr val="tx1"/>
              </a:solidFill>
            </a:rPr>
            <a:t>Teaching quality is assessed both formatively and </a:t>
          </a:r>
          <a:r>
            <a:rPr lang="en-CA" sz="2000" kern="1200" dirty="0" err="1">
              <a:solidFill>
                <a:schemeClr val="tx1"/>
              </a:solidFill>
            </a:rPr>
            <a:t>summatively</a:t>
          </a:r>
          <a:r>
            <a:rPr lang="en-CA" sz="2000" kern="1200" dirty="0">
              <a:solidFill>
                <a:schemeClr val="tx1"/>
              </a:solidFill>
            </a:rPr>
            <a:t>, and in multiple ways</a:t>
          </a:r>
          <a:endParaRPr lang="en-US" sz="2000" kern="1200" dirty="0">
            <a:solidFill>
              <a:schemeClr val="tx1"/>
            </a:solidFill>
          </a:endParaRPr>
        </a:p>
      </dsp:txBody>
      <dsp:txXfrm>
        <a:off x="4191000" y="383893"/>
        <a:ext cx="3809999" cy="2286000"/>
      </dsp:txXfrm>
    </dsp:sp>
    <dsp:sp modelId="{EC57FAC4-9622-4431-85D3-6AF171CD8F40}">
      <dsp:nvSpPr>
        <dsp:cNvPr id="0" name=""/>
        <dsp:cNvSpPr/>
      </dsp:nvSpPr>
      <dsp:spPr>
        <a:xfrm>
          <a:off x="8382000" y="383893"/>
          <a:ext cx="3809999" cy="22860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dirty="0">
              <a:solidFill>
                <a:schemeClr val="tx1"/>
              </a:solidFill>
            </a:rPr>
            <a:t>Lever 3 Effective Teaching is Implemented</a:t>
          </a:r>
        </a:p>
        <a:p>
          <a:pPr marL="0" lvl="0" indent="0" algn="ctr" defTabSz="977900">
            <a:lnSpc>
              <a:spcPct val="90000"/>
            </a:lnSpc>
            <a:spcBef>
              <a:spcPct val="0"/>
            </a:spcBef>
            <a:spcAft>
              <a:spcPct val="35000"/>
            </a:spcAft>
            <a:buNone/>
          </a:pPr>
          <a:endParaRPr lang="en-CA" sz="600" b="1" kern="1200" dirty="0">
            <a:solidFill>
              <a:schemeClr val="tx1"/>
            </a:solidFill>
          </a:endParaRPr>
        </a:p>
        <a:p>
          <a:pPr marL="0" lvl="0" indent="0" algn="ctr" defTabSz="977900">
            <a:lnSpc>
              <a:spcPct val="90000"/>
            </a:lnSpc>
            <a:spcBef>
              <a:spcPct val="0"/>
            </a:spcBef>
            <a:spcAft>
              <a:spcPct val="35000"/>
            </a:spcAft>
            <a:buNone/>
          </a:pPr>
          <a:r>
            <a:rPr lang="en-CA" sz="2000" kern="1200" dirty="0">
              <a:solidFill>
                <a:schemeClr val="tx1"/>
              </a:solidFill>
            </a:rPr>
            <a:t>Instructors design and teach their courses in ways that support student learning</a:t>
          </a:r>
          <a:endParaRPr lang="en-US" sz="2000" kern="1200" dirty="0">
            <a:solidFill>
              <a:schemeClr val="tx1"/>
            </a:solidFill>
          </a:endParaRPr>
        </a:p>
      </dsp:txBody>
      <dsp:txXfrm>
        <a:off x="8382000" y="383893"/>
        <a:ext cx="3809999" cy="2286000"/>
      </dsp:txXfrm>
    </dsp:sp>
    <dsp:sp modelId="{1EB4FDD2-88EE-4A59-B8CA-24B415C0FAFC}">
      <dsp:nvSpPr>
        <dsp:cNvPr id="0" name=""/>
        <dsp:cNvSpPr/>
      </dsp:nvSpPr>
      <dsp:spPr>
        <a:xfrm>
          <a:off x="0" y="3050893"/>
          <a:ext cx="3809999" cy="2286000"/>
        </a:xfrm>
        <a:prstGeom prst="rect">
          <a:avLst/>
        </a:prstGeom>
        <a:solidFill>
          <a:srgbClr val="FF21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dirty="0">
              <a:solidFill>
                <a:schemeClr val="tx1"/>
              </a:solidFill>
            </a:rPr>
            <a:t>Lever 4 Infrastructure Exists to Support Teaching</a:t>
          </a:r>
        </a:p>
        <a:p>
          <a:pPr marL="0" lvl="0" indent="0" algn="ctr" defTabSz="977900">
            <a:lnSpc>
              <a:spcPct val="90000"/>
            </a:lnSpc>
            <a:spcBef>
              <a:spcPct val="0"/>
            </a:spcBef>
            <a:spcAft>
              <a:spcPct val="35000"/>
            </a:spcAft>
            <a:buNone/>
          </a:pPr>
          <a:endParaRPr lang="en-CA" sz="600" b="1" kern="1200" dirty="0">
            <a:solidFill>
              <a:schemeClr val="tx1"/>
            </a:solidFill>
          </a:endParaRPr>
        </a:p>
        <a:p>
          <a:pPr marL="0" lvl="0" indent="0" algn="ctr" defTabSz="977900">
            <a:lnSpc>
              <a:spcPct val="90000"/>
            </a:lnSpc>
            <a:spcBef>
              <a:spcPct val="0"/>
            </a:spcBef>
            <a:spcAft>
              <a:spcPct val="35000"/>
            </a:spcAft>
            <a:buNone/>
          </a:pPr>
          <a:r>
            <a:rPr lang="en-CA" sz="2000" kern="1200" dirty="0">
              <a:solidFill>
                <a:schemeClr val="tx1"/>
              </a:solidFill>
            </a:rPr>
            <a:t>Facilities and resources that support quality learning experiences are available</a:t>
          </a:r>
          <a:endParaRPr lang="en-US" sz="2000" kern="1200" dirty="0">
            <a:solidFill>
              <a:schemeClr val="tx1"/>
            </a:solidFill>
          </a:endParaRPr>
        </a:p>
      </dsp:txBody>
      <dsp:txXfrm>
        <a:off x="0" y="3050893"/>
        <a:ext cx="3809999" cy="2286000"/>
      </dsp:txXfrm>
    </dsp:sp>
    <dsp:sp modelId="{5C830140-B20D-4EC9-A9C4-4798D71322E0}">
      <dsp:nvSpPr>
        <dsp:cNvPr id="0" name=""/>
        <dsp:cNvSpPr/>
      </dsp:nvSpPr>
      <dsp:spPr>
        <a:xfrm>
          <a:off x="4191000" y="3050892"/>
          <a:ext cx="3809999" cy="228600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dirty="0">
              <a:solidFill>
                <a:schemeClr val="tx1"/>
              </a:solidFill>
            </a:rPr>
            <a:t>Lever 5 Broad Engagement Occurs Around Teaching</a:t>
          </a:r>
        </a:p>
        <a:p>
          <a:pPr marL="0" lvl="0" indent="0" algn="ctr" defTabSz="977900">
            <a:lnSpc>
              <a:spcPct val="90000"/>
            </a:lnSpc>
            <a:spcBef>
              <a:spcPct val="0"/>
            </a:spcBef>
            <a:spcAft>
              <a:spcPct val="35000"/>
            </a:spcAft>
            <a:buNone/>
          </a:pPr>
          <a:endParaRPr lang="en-CA" sz="600" b="1" kern="1200" dirty="0">
            <a:solidFill>
              <a:schemeClr val="tx1"/>
            </a:solidFill>
          </a:endParaRPr>
        </a:p>
        <a:p>
          <a:pPr marL="0" lvl="0" indent="0" algn="ctr" defTabSz="977900">
            <a:lnSpc>
              <a:spcPct val="90000"/>
            </a:lnSpc>
            <a:spcBef>
              <a:spcPct val="0"/>
            </a:spcBef>
            <a:spcAft>
              <a:spcPct val="35000"/>
            </a:spcAft>
            <a:buNone/>
          </a:pPr>
          <a:r>
            <a:rPr lang="en-CA" sz="2000" kern="1200" dirty="0">
              <a:solidFill>
                <a:schemeClr val="tx1"/>
              </a:solidFill>
            </a:rPr>
            <a:t>Members of the institution and larger community are involved in initiatives that foster quality learning experiences</a:t>
          </a:r>
          <a:endParaRPr lang="en-US" sz="2000" kern="1200" dirty="0">
            <a:solidFill>
              <a:schemeClr val="tx1"/>
            </a:solidFill>
          </a:endParaRPr>
        </a:p>
      </dsp:txBody>
      <dsp:txXfrm>
        <a:off x="4191000" y="3050892"/>
        <a:ext cx="3809999" cy="2286000"/>
      </dsp:txXfrm>
    </dsp:sp>
    <dsp:sp modelId="{72626568-929D-47BF-94C5-7D204BAE32EC}">
      <dsp:nvSpPr>
        <dsp:cNvPr id="0" name=""/>
        <dsp:cNvSpPr/>
      </dsp:nvSpPr>
      <dsp:spPr>
        <a:xfrm>
          <a:off x="8382000" y="3050892"/>
          <a:ext cx="3809999" cy="2286000"/>
        </a:xfrm>
        <a:prstGeom prst="rect">
          <a:avLst/>
        </a:prstGeom>
        <a:solidFill>
          <a:srgbClr val="9F5F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dirty="0">
              <a:solidFill>
                <a:schemeClr val="tx1"/>
              </a:solidFill>
            </a:rPr>
            <a:t>Lever 6 Effective Teaching is Recognized and Rewarded</a:t>
          </a:r>
        </a:p>
        <a:p>
          <a:pPr marL="0" lvl="0" indent="0" algn="ctr" defTabSz="977900">
            <a:lnSpc>
              <a:spcPct val="90000"/>
            </a:lnSpc>
            <a:spcBef>
              <a:spcPct val="0"/>
            </a:spcBef>
            <a:spcAft>
              <a:spcPct val="35000"/>
            </a:spcAft>
            <a:buNone/>
          </a:pPr>
          <a:endParaRPr lang="en-CA" sz="600" b="1" kern="1200" dirty="0">
            <a:solidFill>
              <a:schemeClr val="tx1"/>
            </a:solidFill>
          </a:endParaRPr>
        </a:p>
        <a:p>
          <a:pPr marL="0" lvl="0" indent="0" algn="ctr" defTabSz="977900">
            <a:lnSpc>
              <a:spcPct val="90000"/>
            </a:lnSpc>
            <a:spcBef>
              <a:spcPct val="0"/>
            </a:spcBef>
            <a:spcAft>
              <a:spcPct val="35000"/>
            </a:spcAft>
            <a:buNone/>
          </a:pPr>
          <a:r>
            <a:rPr lang="en-CA" sz="2000" kern="1200" dirty="0">
              <a:solidFill>
                <a:schemeClr val="tx1"/>
              </a:solidFill>
            </a:rPr>
            <a:t>Teaching excellence is a priority that is acknowledged and honoured</a:t>
          </a:r>
          <a:endParaRPr lang="en-US" sz="2000" kern="1200" dirty="0">
            <a:solidFill>
              <a:schemeClr val="tx1"/>
            </a:solidFill>
          </a:endParaRPr>
        </a:p>
      </dsp:txBody>
      <dsp:txXfrm>
        <a:off x="8382000" y="3050892"/>
        <a:ext cx="3809999" cy="2286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CE82D-D4F1-44E4-8915-D5A76F8DE60C}" type="datetimeFigureOut">
              <a:rPr lang="en-US" smtClean="0"/>
              <a:t>11/11/22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93E67-50A5-4395-B5BA-EF80B904A22A}" type="slidenum">
              <a:rPr lang="en-US" smtClean="0"/>
              <a:t>‹#›</a:t>
            </a:fld>
            <a:endParaRPr lang="en-US"/>
          </a:p>
        </p:txBody>
      </p:sp>
    </p:spTree>
    <p:extLst>
      <p:ext uri="{BB962C8B-B14F-4D97-AF65-F5344CB8AC3E}">
        <p14:creationId xmlns:p14="http://schemas.microsoft.com/office/powerpoint/2010/main" val="418126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 welcome</a:t>
            </a:r>
          </a:p>
          <a:p>
            <a:endParaRPr lang="en-US" dirty="0"/>
          </a:p>
          <a:p>
            <a:r>
              <a:rPr lang="en-US" dirty="0"/>
              <a:t>Land acknowledgement – ask others to add their acknowledgements to the chat</a:t>
            </a:r>
            <a:endParaRPr lang="en-CA" dirty="0"/>
          </a:p>
          <a:p>
            <a:endParaRPr lang="en-CA" dirty="0"/>
          </a:p>
          <a:p>
            <a:r>
              <a:rPr lang="en-CA" b="0" i="0" u="none" strike="noStrike" dirty="0">
                <a:solidFill>
                  <a:srgbClr val="FFFFFF"/>
                </a:solidFill>
                <a:effectLst/>
                <a:latin typeface="Bree Serif"/>
              </a:rPr>
              <a:t>The University of Windsor sits on the traditional territory of the Three Fires Confederacy of First Nations, which includes the Ojibwa, the </a:t>
            </a:r>
            <a:r>
              <a:rPr lang="en-CA" b="0" i="0" u="none" strike="noStrike" dirty="0" err="1">
                <a:solidFill>
                  <a:srgbClr val="FFFFFF"/>
                </a:solidFill>
                <a:effectLst/>
                <a:latin typeface="Bree Serif"/>
              </a:rPr>
              <a:t>Odawa</a:t>
            </a:r>
            <a:r>
              <a:rPr lang="en-CA" b="0" i="0" u="none" strike="noStrike" dirty="0">
                <a:solidFill>
                  <a:srgbClr val="FFFFFF"/>
                </a:solidFill>
                <a:effectLst/>
                <a:latin typeface="Bree Serif"/>
              </a:rPr>
              <a:t>, and the Potawatomi. We respect the longstanding relationships with First Nations people in this place in the 100-mile Windsor-Essex peninsula and the straits – les </a:t>
            </a:r>
            <a:r>
              <a:rPr lang="en-CA" b="0" i="0" u="none" strike="noStrike" dirty="0" err="1">
                <a:solidFill>
                  <a:srgbClr val="FFFFFF"/>
                </a:solidFill>
                <a:effectLst/>
                <a:latin typeface="Bree Serif"/>
              </a:rPr>
              <a:t>détroits</a:t>
            </a:r>
            <a:r>
              <a:rPr lang="en-CA" b="0" i="0" u="none" strike="noStrike" dirty="0">
                <a:solidFill>
                  <a:srgbClr val="FFFFFF"/>
                </a:solidFill>
                <a:effectLst/>
                <a:latin typeface="Bree Serif"/>
              </a:rPr>
              <a:t> – of Detroit.</a:t>
            </a:r>
            <a:endParaRPr lang="en-US" dirty="0"/>
          </a:p>
          <a:p>
            <a:endParaRPr lang="en-CA" dirty="0"/>
          </a:p>
          <a:p>
            <a:r>
              <a:rPr lang="en-CA" dirty="0"/>
              <a:t>Not recording – slides will be made available </a:t>
            </a:r>
          </a:p>
        </p:txBody>
      </p:sp>
      <p:sp>
        <p:nvSpPr>
          <p:cNvPr id="4" name="Slide Number Placeholder 3"/>
          <p:cNvSpPr>
            <a:spLocks noGrp="1"/>
          </p:cNvSpPr>
          <p:nvPr>
            <p:ph type="sldNum" sz="quarter" idx="5"/>
          </p:nvPr>
        </p:nvSpPr>
        <p:spPr/>
        <p:txBody>
          <a:bodyPr/>
          <a:lstStyle/>
          <a:p>
            <a:fld id="{A4F93E67-50A5-4395-B5BA-EF80B904A22A}" type="slidenum">
              <a:rPr lang="en-US" smtClean="0"/>
              <a:t>1</a:t>
            </a:fld>
            <a:endParaRPr lang="en-US"/>
          </a:p>
        </p:txBody>
      </p:sp>
    </p:spTree>
    <p:extLst>
      <p:ext uri="{BB962C8B-B14F-4D97-AF65-F5344CB8AC3E}">
        <p14:creationId xmlns:p14="http://schemas.microsoft.com/office/powerpoint/2010/main" val="4186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31E3D34-CB3C-DCD8-C86D-75B73A23BC52}"/>
              </a:ext>
            </a:extLst>
          </p:cNvPr>
          <p:cNvSpPr>
            <a:spLocks noGrp="1"/>
          </p:cNvSpPr>
          <p:nvPr>
            <p:ph type="body" idx="1"/>
          </p:nvPr>
        </p:nvSpPr>
        <p:spPr/>
        <p:txBody>
          <a:bodyPr/>
          <a:lstStyle/>
          <a:p>
            <a:r>
              <a:rPr lang="en-US" dirty="0"/>
              <a:t>Ken</a:t>
            </a:r>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a:t>
            </a:r>
          </a:p>
        </p:txBody>
      </p:sp>
      <p:sp>
        <p:nvSpPr>
          <p:cNvPr id="4" name="Slide Number Placeholder 3"/>
          <p:cNvSpPr>
            <a:spLocks noGrp="1"/>
          </p:cNvSpPr>
          <p:nvPr>
            <p:ph type="sldNum" sz="quarter" idx="10"/>
          </p:nvPr>
        </p:nvSpPr>
        <p:spPr/>
        <p:txBody>
          <a:bodyPr/>
          <a:lstStyle/>
          <a:p>
            <a:fld id="{013FAA1B-876E-3741-AB77-35632FB983EE}" type="slidenum">
              <a:rPr lang="en-US" smtClean="0"/>
              <a:t>11</a:t>
            </a:fld>
            <a:endParaRPr lang="en-US" dirty="0"/>
          </a:p>
        </p:txBody>
      </p:sp>
    </p:spTree>
    <p:extLst>
      <p:ext uri="{BB962C8B-B14F-4D97-AF65-F5344CB8AC3E}">
        <p14:creationId xmlns:p14="http://schemas.microsoft.com/office/powerpoint/2010/main" val="2191755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Ken</a:t>
            </a:r>
          </a:p>
        </p:txBody>
      </p:sp>
      <p:sp>
        <p:nvSpPr>
          <p:cNvPr id="4" name="Slide Number Placeholder 3"/>
          <p:cNvSpPr>
            <a:spLocks noGrp="1"/>
          </p:cNvSpPr>
          <p:nvPr>
            <p:ph type="sldNum" sz="quarter" idx="10"/>
          </p:nvPr>
        </p:nvSpPr>
        <p:spPr/>
        <p:txBody>
          <a:bodyPr/>
          <a:lstStyle/>
          <a:p>
            <a:fld id="{013FAA1B-876E-3741-AB77-35632FB983EE}" type="slidenum">
              <a:rPr lang="en-US" smtClean="0"/>
              <a:t>12</a:t>
            </a:fld>
            <a:endParaRPr lang="en-US" dirty="0"/>
          </a:p>
        </p:txBody>
      </p:sp>
    </p:spTree>
    <p:extLst>
      <p:ext uri="{BB962C8B-B14F-4D97-AF65-F5344CB8AC3E}">
        <p14:creationId xmlns:p14="http://schemas.microsoft.com/office/powerpoint/2010/main" val="76033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a:t>
            </a:r>
          </a:p>
        </p:txBody>
      </p:sp>
      <p:sp>
        <p:nvSpPr>
          <p:cNvPr id="4" name="Slide Number Placeholder 3"/>
          <p:cNvSpPr>
            <a:spLocks noGrp="1"/>
          </p:cNvSpPr>
          <p:nvPr>
            <p:ph type="sldNum" sz="quarter" idx="10"/>
          </p:nvPr>
        </p:nvSpPr>
        <p:spPr/>
        <p:txBody>
          <a:bodyPr/>
          <a:lstStyle/>
          <a:p>
            <a:fld id="{013FAA1B-876E-3741-AB77-35632FB983EE}" type="slidenum">
              <a:rPr lang="en-US" smtClean="0"/>
              <a:t>13</a:t>
            </a:fld>
            <a:endParaRPr lang="en-US" dirty="0"/>
          </a:p>
        </p:txBody>
      </p:sp>
    </p:spTree>
    <p:extLst>
      <p:ext uri="{BB962C8B-B14F-4D97-AF65-F5344CB8AC3E}">
        <p14:creationId xmlns:p14="http://schemas.microsoft.com/office/powerpoint/2010/main" val="328902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Ken</a:t>
            </a:r>
          </a:p>
          <a:p>
            <a:endParaRPr lang="en-US" sz="1200" dirty="0"/>
          </a:p>
          <a:p>
            <a:r>
              <a:rPr lang="en-US" sz="1200" dirty="0"/>
              <a:t>In breakout rooms, introduce selves</a:t>
            </a:r>
          </a:p>
          <a:p>
            <a:r>
              <a:rPr lang="en-US" sz="1200" dirty="0"/>
              <a:t>Might have one person write responses in the google doc</a:t>
            </a:r>
          </a:p>
          <a:p>
            <a:endParaRPr lang="en-US" sz="1200" dirty="0"/>
          </a:p>
          <a:p>
            <a:endParaRPr lang="en-US" sz="1200" dirty="0"/>
          </a:p>
          <a:p>
            <a:endParaRPr lang="en-US" sz="3600" dirty="0"/>
          </a:p>
          <a:p>
            <a:endParaRPr lang="en-US" sz="3600" dirty="0"/>
          </a:p>
          <a:p>
            <a:r>
              <a:rPr lang="en-US" sz="3600" dirty="0"/>
              <a:t>Random assignment, 12 rooms (2 for each lever)</a:t>
            </a:r>
          </a:p>
          <a:p>
            <a:r>
              <a:rPr lang="en-US" sz="3600" dirty="0"/>
              <a:t>Facilitators drop into their two lever rooms</a:t>
            </a:r>
          </a:p>
          <a:p>
            <a:r>
              <a:rPr lang="en-US" sz="3600" dirty="0"/>
              <a:t>Google doc – with questions – groups provide notes</a:t>
            </a:r>
          </a:p>
          <a:p>
            <a:endParaRPr lang="en-US" sz="3600" dirty="0"/>
          </a:p>
          <a:p>
            <a:r>
              <a:rPr lang="en-US" sz="3600" dirty="0"/>
              <a:t>Two rounds</a:t>
            </a:r>
          </a:p>
          <a:p>
            <a:endParaRPr lang="en-US" sz="3600" dirty="0"/>
          </a:p>
          <a:p>
            <a:endParaRPr lang="en-US" sz="3600" dirty="0"/>
          </a:p>
          <a:p>
            <a:r>
              <a:rPr lang="en-US" sz="3600" dirty="0"/>
              <a:t>Slightly different questions across the two rounds</a:t>
            </a:r>
          </a:p>
          <a:p>
            <a:r>
              <a:rPr lang="en-US" sz="3600" dirty="0"/>
              <a:t>Round 1 – definitional, what is this lever, how does this look at your institution, is this a strength? More descriptive.</a:t>
            </a:r>
          </a:p>
          <a:p>
            <a:r>
              <a:rPr lang="en-US" sz="3600" dirty="0"/>
              <a:t>Round 2 – what practices will enhance this lever within your context? More action orientated. </a:t>
            </a:r>
          </a:p>
          <a:p>
            <a:endParaRPr lang="en-US" sz="3600" dirty="0"/>
          </a:p>
          <a:p>
            <a:r>
              <a:rPr lang="en-US" sz="3600" dirty="0"/>
              <a:t>1 person per group to write on google doc</a:t>
            </a:r>
          </a:p>
          <a:p>
            <a:endParaRPr lang="en-US" sz="3600" dirty="0"/>
          </a:p>
          <a:p>
            <a:r>
              <a:rPr lang="en-US" sz="3600" dirty="0"/>
              <a:t>1 google doc – with 6 sections – 1 for each lever – </a:t>
            </a:r>
          </a:p>
          <a:p>
            <a:r>
              <a:rPr lang="en-US" sz="3600" dirty="0"/>
              <a:t>2 groups working with each lever</a:t>
            </a:r>
          </a:p>
          <a:p>
            <a:endParaRPr lang="en-US" sz="3600" dirty="0"/>
          </a:p>
          <a:p>
            <a:r>
              <a:rPr lang="en-US" sz="3600" dirty="0"/>
              <a:t>Top of google doc – room 1 – Lever 1</a:t>
            </a:r>
          </a:p>
          <a:p>
            <a:r>
              <a:rPr lang="en-US" sz="3600" dirty="0"/>
              <a:t>	          Room 2 – Lever 1</a:t>
            </a:r>
          </a:p>
          <a:p>
            <a:r>
              <a:rPr lang="en-US" sz="3600" dirty="0"/>
              <a:t>	Room 3 – Lever 2</a:t>
            </a:r>
          </a:p>
          <a:p>
            <a:r>
              <a:rPr lang="en-US" sz="3600" dirty="0"/>
              <a:t>	Room 4 = Lever 2…</a:t>
            </a:r>
          </a:p>
          <a:p>
            <a:endParaRPr lang="en-US" sz="3600" dirty="0"/>
          </a:p>
          <a:p>
            <a:r>
              <a:rPr lang="en-US" sz="3600" dirty="0" err="1"/>
              <a:t>Etc</a:t>
            </a:r>
            <a:r>
              <a:rPr lang="en-US" sz="3600" dirty="0"/>
              <a:t>….</a:t>
            </a:r>
          </a:p>
          <a:p>
            <a:endParaRPr lang="en-US" sz="3600" dirty="0"/>
          </a:p>
          <a:p>
            <a:r>
              <a:rPr lang="en-US" sz="3600" dirty="0"/>
              <a:t>Need to set up backchannel for </a:t>
            </a:r>
            <a:r>
              <a:rPr lang="en-US" sz="3600" dirty="0" err="1"/>
              <a:t>facilatators</a:t>
            </a:r>
            <a:r>
              <a:rPr lang="en-US" sz="3600" dirty="0"/>
              <a:t> – Teams, cellphones????</a:t>
            </a:r>
          </a:p>
          <a:p>
            <a:endParaRPr lang="en-CA" sz="2400" dirty="0"/>
          </a:p>
          <a:p>
            <a:endParaRPr lang="en-CA" dirty="0"/>
          </a:p>
        </p:txBody>
      </p:sp>
      <p:sp>
        <p:nvSpPr>
          <p:cNvPr id="4" name="Slide Number Placeholder 3"/>
          <p:cNvSpPr>
            <a:spLocks noGrp="1"/>
          </p:cNvSpPr>
          <p:nvPr>
            <p:ph type="sldNum" sz="quarter" idx="5"/>
          </p:nvPr>
        </p:nvSpPr>
        <p:spPr/>
        <p:txBody>
          <a:bodyPr/>
          <a:lstStyle/>
          <a:p>
            <a:fld id="{A4F93E67-50A5-4395-B5BA-EF80B904A22A}" type="slidenum">
              <a:rPr lang="en-US" smtClean="0"/>
              <a:t>14</a:t>
            </a:fld>
            <a:endParaRPr lang="en-US"/>
          </a:p>
        </p:txBody>
      </p:sp>
    </p:spTree>
    <p:extLst>
      <p:ext uri="{BB962C8B-B14F-4D97-AF65-F5344CB8AC3E}">
        <p14:creationId xmlns:p14="http://schemas.microsoft.com/office/powerpoint/2010/main" val="2642116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Ken</a:t>
            </a:r>
          </a:p>
        </p:txBody>
      </p:sp>
      <p:sp>
        <p:nvSpPr>
          <p:cNvPr id="4" name="Slide Number Placeholder 3"/>
          <p:cNvSpPr>
            <a:spLocks noGrp="1"/>
          </p:cNvSpPr>
          <p:nvPr>
            <p:ph type="sldNum" sz="quarter" idx="5"/>
          </p:nvPr>
        </p:nvSpPr>
        <p:spPr/>
        <p:txBody>
          <a:bodyPr/>
          <a:lstStyle/>
          <a:p>
            <a:fld id="{A4F93E67-50A5-4395-B5BA-EF80B904A22A}" type="slidenum">
              <a:rPr lang="en-US" smtClean="0"/>
              <a:t>15</a:t>
            </a:fld>
            <a:endParaRPr lang="en-US"/>
          </a:p>
        </p:txBody>
      </p:sp>
    </p:spTree>
    <p:extLst>
      <p:ext uri="{BB962C8B-B14F-4D97-AF65-F5344CB8AC3E}">
        <p14:creationId xmlns:p14="http://schemas.microsoft.com/office/powerpoint/2010/main" val="1664646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Ken</a:t>
            </a:r>
          </a:p>
          <a:p>
            <a:endParaRPr lang="en-CA" dirty="0"/>
          </a:p>
          <a:p>
            <a:r>
              <a:rPr lang="en-CA" dirty="0"/>
              <a:t>Back in main room, introduce second activity</a:t>
            </a:r>
          </a:p>
          <a:p>
            <a:endParaRPr lang="en-CA" dirty="0"/>
          </a:p>
          <a:p>
            <a:r>
              <a:rPr lang="en-CA" dirty="0"/>
              <a:t>Introduce selves</a:t>
            </a:r>
          </a:p>
          <a:p>
            <a:endParaRPr lang="en-CA" dirty="0"/>
          </a:p>
          <a:p>
            <a:r>
              <a:rPr lang="en-CA" dirty="0"/>
              <a:t>One person write</a:t>
            </a:r>
          </a:p>
          <a:p>
            <a:endParaRPr lang="en-CA" dirty="0"/>
          </a:p>
          <a:p>
            <a:r>
              <a:rPr lang="en-CA" dirty="0"/>
              <a:t> </a:t>
            </a:r>
          </a:p>
        </p:txBody>
      </p:sp>
      <p:sp>
        <p:nvSpPr>
          <p:cNvPr id="4" name="Slide Number Placeholder 3"/>
          <p:cNvSpPr>
            <a:spLocks noGrp="1"/>
          </p:cNvSpPr>
          <p:nvPr>
            <p:ph type="sldNum" sz="quarter" idx="5"/>
          </p:nvPr>
        </p:nvSpPr>
        <p:spPr/>
        <p:txBody>
          <a:bodyPr/>
          <a:lstStyle/>
          <a:p>
            <a:fld id="{A4F93E67-50A5-4395-B5BA-EF80B904A22A}" type="slidenum">
              <a:rPr lang="en-US" smtClean="0"/>
              <a:t>16</a:t>
            </a:fld>
            <a:endParaRPr lang="en-US"/>
          </a:p>
        </p:txBody>
      </p:sp>
    </p:spTree>
    <p:extLst>
      <p:ext uri="{BB962C8B-B14F-4D97-AF65-F5344CB8AC3E}">
        <p14:creationId xmlns:p14="http://schemas.microsoft.com/office/powerpoint/2010/main" val="633900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Ken</a:t>
            </a:r>
          </a:p>
        </p:txBody>
      </p:sp>
      <p:sp>
        <p:nvSpPr>
          <p:cNvPr id="4" name="Slide Number Placeholder 3"/>
          <p:cNvSpPr>
            <a:spLocks noGrp="1"/>
          </p:cNvSpPr>
          <p:nvPr>
            <p:ph type="sldNum" sz="quarter" idx="5"/>
          </p:nvPr>
        </p:nvSpPr>
        <p:spPr/>
        <p:txBody>
          <a:bodyPr/>
          <a:lstStyle/>
          <a:p>
            <a:fld id="{A4F93E67-50A5-4395-B5BA-EF80B904A22A}" type="slidenum">
              <a:rPr lang="en-US" smtClean="0"/>
              <a:t>17</a:t>
            </a:fld>
            <a:endParaRPr lang="en-US"/>
          </a:p>
        </p:txBody>
      </p:sp>
    </p:spTree>
    <p:extLst>
      <p:ext uri="{BB962C8B-B14F-4D97-AF65-F5344CB8AC3E}">
        <p14:creationId xmlns:p14="http://schemas.microsoft.com/office/powerpoint/2010/main" val="1848948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a:t>
            </a:r>
            <a:r>
              <a:rPr lang="en-CA" dirty="0"/>
              <a:t> – say something debrief-y</a:t>
            </a:r>
            <a:endParaRPr lang="en-US" dirty="0"/>
          </a:p>
        </p:txBody>
      </p:sp>
      <p:sp>
        <p:nvSpPr>
          <p:cNvPr id="4" name="Slide Number Placeholder 3"/>
          <p:cNvSpPr>
            <a:spLocks noGrp="1"/>
          </p:cNvSpPr>
          <p:nvPr>
            <p:ph type="sldNum" sz="quarter" idx="10"/>
          </p:nvPr>
        </p:nvSpPr>
        <p:spPr/>
        <p:txBody>
          <a:bodyPr/>
          <a:lstStyle/>
          <a:p>
            <a:fld id="{A4F93E67-50A5-4395-B5BA-EF80B904A22A}" type="slidenum">
              <a:rPr lang="en-US" smtClean="0"/>
              <a:t>18</a:t>
            </a:fld>
            <a:endParaRPr lang="en-US"/>
          </a:p>
        </p:txBody>
      </p:sp>
    </p:spTree>
    <p:extLst>
      <p:ext uri="{BB962C8B-B14F-4D97-AF65-F5344CB8AC3E}">
        <p14:creationId xmlns:p14="http://schemas.microsoft.com/office/powerpoint/2010/main" val="2064472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 – say something debrief-y</a:t>
            </a:r>
          </a:p>
        </p:txBody>
      </p:sp>
      <p:sp>
        <p:nvSpPr>
          <p:cNvPr id="4" name="Slide Number Placeholder 3"/>
          <p:cNvSpPr>
            <a:spLocks noGrp="1"/>
          </p:cNvSpPr>
          <p:nvPr>
            <p:ph type="sldNum" sz="quarter" idx="5"/>
          </p:nvPr>
        </p:nvSpPr>
        <p:spPr/>
        <p:txBody>
          <a:bodyPr/>
          <a:lstStyle/>
          <a:p>
            <a:fld id="{A4F93E67-50A5-4395-B5BA-EF80B904A22A}" type="slidenum">
              <a:rPr lang="en-US" smtClean="0"/>
              <a:t>19</a:t>
            </a:fld>
            <a:endParaRPr lang="en-US"/>
          </a:p>
        </p:txBody>
      </p:sp>
    </p:spTree>
    <p:extLst>
      <p:ext uri="{BB962C8B-B14F-4D97-AF65-F5344CB8AC3E}">
        <p14:creationId xmlns:p14="http://schemas.microsoft.com/office/powerpoint/2010/main" val="252019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a:t>
            </a:r>
          </a:p>
        </p:txBody>
      </p:sp>
      <p:sp>
        <p:nvSpPr>
          <p:cNvPr id="4" name="Slide Number Placeholder 3"/>
          <p:cNvSpPr>
            <a:spLocks noGrp="1"/>
          </p:cNvSpPr>
          <p:nvPr>
            <p:ph type="sldNum" sz="quarter" idx="5"/>
          </p:nvPr>
        </p:nvSpPr>
        <p:spPr/>
        <p:txBody>
          <a:bodyPr/>
          <a:lstStyle/>
          <a:p>
            <a:fld id="{A4F93E67-50A5-4395-B5BA-EF80B904A22A}" type="slidenum">
              <a:rPr lang="en-US" smtClean="0"/>
              <a:t>2</a:t>
            </a:fld>
            <a:endParaRPr lang="en-US"/>
          </a:p>
        </p:txBody>
      </p:sp>
    </p:spTree>
    <p:extLst>
      <p:ext uri="{BB962C8B-B14F-4D97-AF65-F5344CB8AC3E}">
        <p14:creationId xmlns:p14="http://schemas.microsoft.com/office/powerpoint/2010/main" val="2557686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a:t>
            </a:r>
            <a:endParaRPr lang="en-CA" dirty="0"/>
          </a:p>
        </p:txBody>
      </p:sp>
      <p:sp>
        <p:nvSpPr>
          <p:cNvPr id="4" name="Slide Number Placeholder 3"/>
          <p:cNvSpPr>
            <a:spLocks noGrp="1"/>
          </p:cNvSpPr>
          <p:nvPr>
            <p:ph type="sldNum" sz="quarter" idx="5"/>
          </p:nvPr>
        </p:nvSpPr>
        <p:spPr/>
        <p:txBody>
          <a:bodyPr/>
          <a:lstStyle/>
          <a:p>
            <a:fld id="{A4F93E67-50A5-4395-B5BA-EF80B904A22A}" type="slidenum">
              <a:rPr lang="en-US" smtClean="0"/>
              <a:t>20</a:t>
            </a:fld>
            <a:endParaRPr lang="en-US"/>
          </a:p>
        </p:txBody>
      </p:sp>
    </p:spTree>
    <p:extLst>
      <p:ext uri="{BB962C8B-B14F-4D97-AF65-F5344CB8AC3E}">
        <p14:creationId xmlns:p14="http://schemas.microsoft.com/office/powerpoint/2010/main" val="793696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93E67-50A5-4395-B5BA-EF80B904A22A}" type="slidenum">
              <a:rPr lang="en-US" smtClean="0"/>
              <a:t>21</a:t>
            </a:fld>
            <a:endParaRPr lang="en-US"/>
          </a:p>
        </p:txBody>
      </p:sp>
    </p:spTree>
    <p:extLst>
      <p:ext uri="{BB962C8B-B14F-4D97-AF65-F5344CB8AC3E}">
        <p14:creationId xmlns:p14="http://schemas.microsoft.com/office/powerpoint/2010/main" val="2852082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F93E67-50A5-4395-B5BA-EF80B904A22A}" type="slidenum">
              <a:rPr lang="en-US" smtClean="0"/>
              <a:t>22</a:t>
            </a:fld>
            <a:endParaRPr lang="en-US"/>
          </a:p>
        </p:txBody>
      </p:sp>
    </p:spTree>
    <p:extLst>
      <p:ext uri="{BB962C8B-B14F-4D97-AF65-F5344CB8AC3E}">
        <p14:creationId xmlns:p14="http://schemas.microsoft.com/office/powerpoint/2010/main" val="2474150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Slides 22 to 28 for reference  - not part of the presentation. </a:t>
            </a:r>
          </a:p>
          <a:p>
            <a:endParaRPr lang="en-CA" dirty="0"/>
          </a:p>
          <a:p>
            <a:pPr rtl="0" eaLnBrk="1" fontAlgn="t" latinLnBrk="0" hangingPunct="1"/>
            <a:endParaRPr lang="en-CA" sz="1200" b="0" i="0" u="none" strike="noStrike"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A4F93E67-50A5-4395-B5BA-EF80B904A22A}" type="slidenum">
              <a:rPr lang="en-US" smtClean="0"/>
              <a:t>23</a:t>
            </a:fld>
            <a:endParaRPr lang="en-US"/>
          </a:p>
        </p:txBody>
      </p:sp>
    </p:spTree>
    <p:extLst>
      <p:ext uri="{BB962C8B-B14F-4D97-AF65-F5344CB8AC3E}">
        <p14:creationId xmlns:p14="http://schemas.microsoft.com/office/powerpoint/2010/main" val="976379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93E67-50A5-4395-B5BA-EF80B904A22A}" type="slidenum">
              <a:rPr lang="en-US" smtClean="0"/>
              <a:t>24</a:t>
            </a:fld>
            <a:endParaRPr lang="en-US"/>
          </a:p>
        </p:txBody>
      </p:sp>
    </p:spTree>
    <p:extLst>
      <p:ext uri="{BB962C8B-B14F-4D97-AF65-F5344CB8AC3E}">
        <p14:creationId xmlns:p14="http://schemas.microsoft.com/office/powerpoint/2010/main" val="150000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F93E67-50A5-4395-B5BA-EF80B904A22A}" type="slidenum">
              <a:rPr lang="en-US" smtClean="0"/>
              <a:t>25</a:t>
            </a:fld>
            <a:endParaRPr lang="en-US"/>
          </a:p>
        </p:txBody>
      </p:sp>
    </p:spTree>
    <p:extLst>
      <p:ext uri="{BB962C8B-B14F-4D97-AF65-F5344CB8AC3E}">
        <p14:creationId xmlns:p14="http://schemas.microsoft.com/office/powerpoint/2010/main" val="128009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F93E67-50A5-4395-B5BA-EF80B904A22A}" type="slidenum">
              <a:rPr lang="en-US" smtClean="0"/>
              <a:t>26</a:t>
            </a:fld>
            <a:endParaRPr lang="en-US"/>
          </a:p>
        </p:txBody>
      </p:sp>
    </p:spTree>
    <p:extLst>
      <p:ext uri="{BB962C8B-B14F-4D97-AF65-F5344CB8AC3E}">
        <p14:creationId xmlns:p14="http://schemas.microsoft.com/office/powerpoint/2010/main" val="2627952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F93E67-50A5-4395-B5BA-EF80B904A22A}" type="slidenum">
              <a:rPr lang="en-US" smtClean="0"/>
              <a:t>27</a:t>
            </a:fld>
            <a:endParaRPr lang="en-US"/>
          </a:p>
        </p:txBody>
      </p:sp>
    </p:spTree>
    <p:extLst>
      <p:ext uri="{BB962C8B-B14F-4D97-AF65-F5344CB8AC3E}">
        <p14:creationId xmlns:p14="http://schemas.microsoft.com/office/powerpoint/2010/main" val="505789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F93E67-50A5-4395-B5BA-EF80B904A22A}" type="slidenum">
              <a:rPr lang="en-US" smtClean="0"/>
              <a:t>28</a:t>
            </a:fld>
            <a:endParaRPr lang="en-US"/>
          </a:p>
        </p:txBody>
      </p:sp>
    </p:spTree>
    <p:extLst>
      <p:ext uri="{BB962C8B-B14F-4D97-AF65-F5344CB8AC3E}">
        <p14:creationId xmlns:p14="http://schemas.microsoft.com/office/powerpoint/2010/main" val="1703217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F93E67-50A5-4395-B5BA-EF80B904A22A}" type="slidenum">
              <a:rPr lang="en-US" smtClean="0"/>
              <a:t>29</a:t>
            </a:fld>
            <a:endParaRPr lang="en-US"/>
          </a:p>
        </p:txBody>
      </p:sp>
    </p:spTree>
    <p:extLst>
      <p:ext uri="{BB962C8B-B14F-4D97-AF65-F5344CB8AC3E}">
        <p14:creationId xmlns:p14="http://schemas.microsoft.com/office/powerpoint/2010/main" val="412735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a:t>
            </a:r>
          </a:p>
          <a:p>
            <a:endParaRPr lang="en-US" dirty="0"/>
          </a:p>
          <a:p>
            <a:r>
              <a:rPr lang="en-US" dirty="0"/>
              <a:t>Bolded - continuing team members</a:t>
            </a:r>
          </a:p>
          <a:p>
            <a:r>
              <a:rPr lang="en-US" dirty="0"/>
              <a:t>Purple font – session facilitators</a:t>
            </a:r>
          </a:p>
          <a:p>
            <a:r>
              <a:rPr lang="en-US" dirty="0"/>
              <a:t>Thank Karen Simmavong and Lisa Ouellette from Western helping with the session today </a:t>
            </a:r>
          </a:p>
          <a:p>
            <a:endParaRPr lang="en-US" dirty="0"/>
          </a:p>
          <a:p>
            <a:endParaRPr lang="en-US" dirty="0"/>
          </a:p>
          <a:p>
            <a:endParaRPr lang="en-US" dirty="0"/>
          </a:p>
          <a:p>
            <a:r>
              <a:rPr lang="en-US" dirty="0"/>
              <a:t>Ask team to introduce themselves briefly </a:t>
            </a:r>
          </a:p>
          <a:p>
            <a:endParaRPr lang="en-US" dirty="0"/>
          </a:p>
          <a:p>
            <a:endParaRPr lang="en-US" dirty="0"/>
          </a:p>
          <a:p>
            <a:r>
              <a:rPr lang="en-US" dirty="0"/>
              <a:t>There have been 12 investigators on this project from 8 eight universities ( active members are highlighted) plus numerous Research associates and Research assistants. Our current research associate is Lindsay Shaw. </a:t>
            </a:r>
          </a:p>
        </p:txBody>
      </p:sp>
      <p:sp>
        <p:nvSpPr>
          <p:cNvPr id="4" name="Slide Number Placeholder 3"/>
          <p:cNvSpPr>
            <a:spLocks noGrp="1"/>
          </p:cNvSpPr>
          <p:nvPr>
            <p:ph type="sldNum" sz="quarter" idx="5"/>
          </p:nvPr>
        </p:nvSpPr>
        <p:spPr/>
        <p:txBody>
          <a:bodyPr/>
          <a:lstStyle/>
          <a:p>
            <a:fld id="{A4F93E67-50A5-4395-B5BA-EF80B904A22A}" type="slidenum">
              <a:rPr lang="en-US" smtClean="0"/>
              <a:t>3</a:t>
            </a:fld>
            <a:endParaRPr lang="en-US"/>
          </a:p>
        </p:txBody>
      </p:sp>
    </p:spTree>
    <p:extLst>
      <p:ext uri="{BB962C8B-B14F-4D97-AF65-F5344CB8AC3E}">
        <p14:creationId xmlns:p14="http://schemas.microsoft.com/office/powerpoint/2010/main" val="41187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Erika</a:t>
            </a:r>
          </a:p>
          <a:p>
            <a:endParaRPr lang="en-US" dirty="0"/>
          </a:p>
          <a:p>
            <a:r>
              <a:rPr lang="en-US" dirty="0"/>
              <a:t>Waterfall answers in chat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back a few. Capture text in chat to share later. </a:t>
            </a:r>
          </a:p>
          <a:p>
            <a:endParaRPr lang="en-US" b="0" i="0" dirty="0">
              <a:solidFill>
                <a:srgbClr val="242424"/>
              </a:solidFill>
              <a:effectLst/>
              <a:latin typeface="-apple-system"/>
            </a:endParaRPr>
          </a:p>
          <a:p>
            <a:r>
              <a:rPr lang="en-US" sz="1200" kern="1200" dirty="0">
                <a:solidFill>
                  <a:schemeClr val="tx1"/>
                </a:solidFill>
                <a:latin typeface="+mj-lt"/>
                <a:ea typeface="+mj-ea"/>
                <a:cs typeface="+mj-cs"/>
              </a:rPr>
              <a:t>Then ask “What is a teaching culture?” Rhetorical question to lead into next slide. </a:t>
            </a:r>
            <a:endParaRPr lang="en-US" dirty="0"/>
          </a:p>
          <a:p>
            <a:endParaRPr lang="en-US" dirty="0"/>
          </a:p>
        </p:txBody>
      </p:sp>
      <p:sp>
        <p:nvSpPr>
          <p:cNvPr id="4" name="Slide Number Placeholder 3"/>
          <p:cNvSpPr>
            <a:spLocks noGrp="1"/>
          </p:cNvSpPr>
          <p:nvPr>
            <p:ph type="sldNum" sz="quarter" idx="10"/>
          </p:nvPr>
        </p:nvSpPr>
        <p:spPr/>
        <p:txBody>
          <a:bodyPr/>
          <a:lstStyle/>
          <a:p>
            <a:fld id="{12EA2098-2708-4208-994F-C79C0A279726}" type="slidenum">
              <a:rPr lang="en-CA" smtClean="0"/>
              <a:t>4</a:t>
            </a:fld>
            <a:endParaRPr lang="en-CA" dirty="0"/>
          </a:p>
        </p:txBody>
      </p:sp>
    </p:spTree>
    <p:extLst>
      <p:ext uri="{BB962C8B-B14F-4D97-AF65-F5344CB8AC3E}">
        <p14:creationId xmlns:p14="http://schemas.microsoft.com/office/powerpoint/2010/main" val="57486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Madelyn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t>
            </a:r>
            <a:r>
              <a:rPr lang="en-CA" b="1" dirty="0"/>
              <a:t>Teaching culture:  </a:t>
            </a:r>
            <a:r>
              <a:rPr lang="en-CA" dirty="0"/>
              <a:t>a culture </a:t>
            </a:r>
            <a:r>
              <a:rPr lang="en-CA" b="1" i="1" dirty="0"/>
              <a:t>demonstrating teaching is valued </a:t>
            </a:r>
            <a:r>
              <a:rPr lang="en-CA" sz="1100" dirty="0"/>
              <a:t>(Kustra et al, 2014)</a:t>
            </a:r>
          </a:p>
          <a:p>
            <a:endParaRPr lang="en-US" dirty="0"/>
          </a:p>
        </p:txBody>
      </p:sp>
      <p:sp>
        <p:nvSpPr>
          <p:cNvPr id="4" name="Slide Number Placeholder 3"/>
          <p:cNvSpPr>
            <a:spLocks noGrp="1"/>
          </p:cNvSpPr>
          <p:nvPr>
            <p:ph type="sldNum" sz="quarter" idx="10"/>
          </p:nvPr>
        </p:nvSpPr>
        <p:spPr/>
        <p:txBody>
          <a:bodyPr/>
          <a:lstStyle/>
          <a:p>
            <a:fld id="{A4F93E67-50A5-4395-B5BA-EF80B904A22A}" type="slidenum">
              <a:rPr lang="en-US" smtClean="0"/>
              <a:t>5</a:t>
            </a:fld>
            <a:endParaRPr lang="en-US"/>
          </a:p>
        </p:txBody>
      </p:sp>
    </p:spTree>
    <p:extLst>
      <p:ext uri="{BB962C8B-B14F-4D97-AF65-F5344CB8AC3E}">
        <p14:creationId xmlns:p14="http://schemas.microsoft.com/office/powerpoint/2010/main" val="387881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Madelyn</a:t>
            </a:r>
          </a:p>
        </p:txBody>
      </p:sp>
      <p:sp>
        <p:nvSpPr>
          <p:cNvPr id="4" name="Slide Number Placeholder 3"/>
          <p:cNvSpPr>
            <a:spLocks noGrp="1"/>
          </p:cNvSpPr>
          <p:nvPr>
            <p:ph type="sldNum" sz="quarter" idx="5"/>
          </p:nvPr>
        </p:nvSpPr>
        <p:spPr/>
        <p:txBody>
          <a:bodyPr/>
          <a:lstStyle/>
          <a:p>
            <a:fld id="{A4F93E67-50A5-4395-B5BA-EF80B904A22A}" type="slidenum">
              <a:rPr lang="en-US" smtClean="0"/>
              <a:t>6</a:t>
            </a:fld>
            <a:endParaRPr lang="en-US"/>
          </a:p>
        </p:txBody>
      </p:sp>
    </p:spTree>
    <p:extLst>
      <p:ext uri="{BB962C8B-B14F-4D97-AF65-F5344CB8AC3E}">
        <p14:creationId xmlns:p14="http://schemas.microsoft.com/office/powerpoint/2010/main" val="408767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dirty="0"/>
              <a:t>Erika</a:t>
            </a:r>
          </a:p>
          <a:p>
            <a:endParaRPr lang="en-US" sz="2400" b="1" dirty="0"/>
          </a:p>
          <a:p>
            <a:endParaRPr lang="en-US" sz="2400" b="1" dirty="0"/>
          </a:p>
          <a:p>
            <a:endParaRPr lang="en-US" sz="2400" b="1" dirty="0"/>
          </a:p>
          <a:p>
            <a:endParaRPr lang="en-US" sz="2400" b="1" dirty="0"/>
          </a:p>
          <a:p>
            <a:r>
              <a:rPr lang="en-US" sz="2400" b="1" dirty="0"/>
              <a:t>Teaching culture. </a:t>
            </a:r>
          </a:p>
          <a:p>
            <a:pPr lvl="1"/>
            <a:r>
              <a:rPr lang="en-US" sz="1600" dirty="0"/>
              <a:t>individual teachers have the most direct impact on the learning experiences of their students</a:t>
            </a:r>
          </a:p>
          <a:p>
            <a:pPr lvl="1"/>
            <a:r>
              <a:rPr lang="en-US" sz="1600" b="1" dirty="0"/>
              <a:t>teaching and learning  take place in institutional contexts that influence whether and how teachers and students can do their best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Contex</a:t>
            </a:r>
            <a:r>
              <a:rPr lang="en-US" dirty="0"/>
              <a:t>t-</a:t>
            </a:r>
            <a:r>
              <a:rPr lang="en-US" sz="1200" dirty="0"/>
              <a:t>. Similarly, the interpretation of and responses to survey results will have the strongest impact when they are generated with that context in mind.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Collaboration</a:t>
            </a:r>
            <a:r>
              <a:rPr lang="en-US" dirty="0"/>
              <a:t>-Meaningful, inclusive and respectful conversations at the institutional, Faculty and departmental levels about teaching and learning lie at the heart of developing a supportive institutional teaching culture. </a:t>
            </a:r>
          </a:p>
          <a:p>
            <a:r>
              <a:rPr lang="en-US" dirty="0"/>
              <a:t>F</a:t>
            </a:r>
            <a:r>
              <a:rPr lang="en-US" b="1" dirty="0"/>
              <a:t>ocus on Learning </a:t>
            </a:r>
            <a:r>
              <a:rPr lang="en-US" dirty="0"/>
              <a:t>-The most effective strategies will be those that focus on learning – of students, teachers and institutions – and on assessment practices that support the development of learners, teachers, academic programs and the institutions that support them</a:t>
            </a:r>
          </a:p>
        </p:txBody>
      </p:sp>
      <p:sp>
        <p:nvSpPr>
          <p:cNvPr id="4" name="Slide Number Placeholder 3"/>
          <p:cNvSpPr>
            <a:spLocks noGrp="1"/>
          </p:cNvSpPr>
          <p:nvPr>
            <p:ph type="sldNum" sz="quarter" idx="5"/>
          </p:nvPr>
        </p:nvSpPr>
        <p:spPr/>
        <p:txBody>
          <a:bodyPr/>
          <a:lstStyle/>
          <a:p>
            <a:fld id="{B10C571B-4BF4-4042-9280-0908DFF7526A}" type="slidenum">
              <a:rPr lang="en-US" smtClean="0"/>
              <a:t>7</a:t>
            </a:fld>
            <a:endParaRPr lang="en-US"/>
          </a:p>
        </p:txBody>
      </p:sp>
    </p:spTree>
    <p:extLst>
      <p:ext uri="{BB962C8B-B14F-4D97-AF65-F5344CB8AC3E}">
        <p14:creationId xmlns:p14="http://schemas.microsoft.com/office/powerpoint/2010/main" val="300684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Erika</a:t>
            </a:r>
          </a:p>
        </p:txBody>
      </p:sp>
    </p:spTree>
    <p:extLst>
      <p:ext uri="{BB962C8B-B14F-4D97-AF65-F5344CB8AC3E}">
        <p14:creationId xmlns:p14="http://schemas.microsoft.com/office/powerpoint/2010/main" val="791937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a:t>
            </a:r>
          </a:p>
        </p:txBody>
      </p:sp>
      <p:sp>
        <p:nvSpPr>
          <p:cNvPr id="4" name="Slide Number Placeholder 3"/>
          <p:cNvSpPr>
            <a:spLocks noGrp="1"/>
          </p:cNvSpPr>
          <p:nvPr>
            <p:ph type="sldNum" sz="quarter" idx="10"/>
          </p:nvPr>
        </p:nvSpPr>
        <p:spPr/>
        <p:txBody>
          <a:bodyPr/>
          <a:lstStyle/>
          <a:p>
            <a:fld id="{A4F93E67-50A5-4395-B5BA-EF80B904A22A}" type="slidenum">
              <a:rPr lang="en-US" smtClean="0"/>
              <a:t>9</a:t>
            </a:fld>
            <a:endParaRPr lang="en-US"/>
          </a:p>
        </p:txBody>
      </p:sp>
    </p:spTree>
    <p:extLst>
      <p:ext uri="{BB962C8B-B14F-4D97-AF65-F5344CB8AC3E}">
        <p14:creationId xmlns:p14="http://schemas.microsoft.com/office/powerpoint/2010/main" val="206447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838B72-B19D-418F-85A7-B704D8A58BC8}"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5E19E-9595-43AE-8203-C298547ACEA4}" type="slidenum">
              <a:rPr lang="en-US" smtClean="0"/>
              <a:t>‹#›</a:t>
            </a:fld>
            <a:endParaRPr lang="en-US"/>
          </a:p>
        </p:txBody>
      </p:sp>
    </p:spTree>
    <p:extLst>
      <p:ext uri="{BB962C8B-B14F-4D97-AF65-F5344CB8AC3E}">
        <p14:creationId xmlns:p14="http://schemas.microsoft.com/office/powerpoint/2010/main" val="169310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38B72-B19D-418F-85A7-B704D8A58BC8}"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5E19E-9595-43AE-8203-C298547ACEA4}" type="slidenum">
              <a:rPr lang="en-US" smtClean="0"/>
              <a:t>‹#›</a:t>
            </a:fld>
            <a:endParaRPr lang="en-US"/>
          </a:p>
        </p:txBody>
      </p:sp>
    </p:spTree>
    <p:extLst>
      <p:ext uri="{BB962C8B-B14F-4D97-AF65-F5344CB8AC3E}">
        <p14:creationId xmlns:p14="http://schemas.microsoft.com/office/powerpoint/2010/main" val="276752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38B72-B19D-418F-85A7-B704D8A58BC8}"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5E19E-9595-43AE-8203-C298547ACEA4}" type="slidenum">
              <a:rPr lang="en-US" smtClean="0"/>
              <a:t>‹#›</a:t>
            </a:fld>
            <a:endParaRPr lang="en-US"/>
          </a:p>
        </p:txBody>
      </p:sp>
    </p:spTree>
    <p:extLst>
      <p:ext uri="{BB962C8B-B14F-4D97-AF65-F5344CB8AC3E}">
        <p14:creationId xmlns:p14="http://schemas.microsoft.com/office/powerpoint/2010/main" val="138442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38B72-B19D-418F-85A7-B704D8A58BC8}"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5E19E-9595-43AE-8203-C298547ACEA4}" type="slidenum">
              <a:rPr lang="en-US" smtClean="0"/>
              <a:t>‹#›</a:t>
            </a:fld>
            <a:endParaRPr lang="en-US"/>
          </a:p>
        </p:txBody>
      </p:sp>
    </p:spTree>
    <p:extLst>
      <p:ext uri="{BB962C8B-B14F-4D97-AF65-F5344CB8AC3E}">
        <p14:creationId xmlns:p14="http://schemas.microsoft.com/office/powerpoint/2010/main" val="215120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838B72-B19D-418F-85A7-B704D8A58BC8}"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5E19E-9595-43AE-8203-C298547ACEA4}" type="slidenum">
              <a:rPr lang="en-US" smtClean="0"/>
              <a:t>‹#›</a:t>
            </a:fld>
            <a:endParaRPr lang="en-US"/>
          </a:p>
        </p:txBody>
      </p:sp>
    </p:spTree>
    <p:extLst>
      <p:ext uri="{BB962C8B-B14F-4D97-AF65-F5344CB8AC3E}">
        <p14:creationId xmlns:p14="http://schemas.microsoft.com/office/powerpoint/2010/main" val="385881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838B72-B19D-418F-85A7-B704D8A58BC8}"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5E19E-9595-43AE-8203-C298547ACEA4}" type="slidenum">
              <a:rPr lang="en-US" smtClean="0"/>
              <a:t>‹#›</a:t>
            </a:fld>
            <a:endParaRPr lang="en-US"/>
          </a:p>
        </p:txBody>
      </p:sp>
    </p:spTree>
    <p:extLst>
      <p:ext uri="{BB962C8B-B14F-4D97-AF65-F5344CB8AC3E}">
        <p14:creationId xmlns:p14="http://schemas.microsoft.com/office/powerpoint/2010/main" val="53612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838B72-B19D-418F-85A7-B704D8A58BC8}" type="datetimeFigureOut">
              <a:rPr lang="en-US" smtClean="0"/>
              <a:t>11/11/22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5E19E-9595-43AE-8203-C298547ACEA4}" type="slidenum">
              <a:rPr lang="en-US" smtClean="0"/>
              <a:t>‹#›</a:t>
            </a:fld>
            <a:endParaRPr lang="en-US"/>
          </a:p>
        </p:txBody>
      </p:sp>
    </p:spTree>
    <p:extLst>
      <p:ext uri="{BB962C8B-B14F-4D97-AF65-F5344CB8AC3E}">
        <p14:creationId xmlns:p14="http://schemas.microsoft.com/office/powerpoint/2010/main" val="317389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838B72-B19D-418F-85A7-B704D8A58BC8}" type="datetimeFigureOut">
              <a:rPr lang="en-US" smtClean="0"/>
              <a:t>11/11/22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5E19E-9595-43AE-8203-C298547ACEA4}" type="slidenum">
              <a:rPr lang="en-US" smtClean="0"/>
              <a:t>‹#›</a:t>
            </a:fld>
            <a:endParaRPr lang="en-US"/>
          </a:p>
        </p:txBody>
      </p:sp>
    </p:spTree>
    <p:extLst>
      <p:ext uri="{BB962C8B-B14F-4D97-AF65-F5344CB8AC3E}">
        <p14:creationId xmlns:p14="http://schemas.microsoft.com/office/powerpoint/2010/main" val="127397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38B72-B19D-418F-85A7-B704D8A58BC8}" type="datetimeFigureOut">
              <a:rPr lang="en-US" smtClean="0"/>
              <a:t>11/11/22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5E19E-9595-43AE-8203-C298547ACEA4}" type="slidenum">
              <a:rPr lang="en-US" smtClean="0"/>
              <a:t>‹#›</a:t>
            </a:fld>
            <a:endParaRPr lang="en-US"/>
          </a:p>
        </p:txBody>
      </p:sp>
    </p:spTree>
    <p:extLst>
      <p:ext uri="{BB962C8B-B14F-4D97-AF65-F5344CB8AC3E}">
        <p14:creationId xmlns:p14="http://schemas.microsoft.com/office/powerpoint/2010/main" val="108361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838B72-B19D-418F-85A7-B704D8A58BC8}"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5E19E-9595-43AE-8203-C298547ACEA4}" type="slidenum">
              <a:rPr lang="en-US" smtClean="0"/>
              <a:t>‹#›</a:t>
            </a:fld>
            <a:endParaRPr lang="en-US"/>
          </a:p>
        </p:txBody>
      </p:sp>
    </p:spTree>
    <p:extLst>
      <p:ext uri="{BB962C8B-B14F-4D97-AF65-F5344CB8AC3E}">
        <p14:creationId xmlns:p14="http://schemas.microsoft.com/office/powerpoint/2010/main" val="113853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838B72-B19D-418F-85A7-B704D8A58BC8}"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5E19E-9595-43AE-8203-C298547ACEA4}" type="slidenum">
              <a:rPr lang="en-US" smtClean="0"/>
              <a:t>‹#›</a:t>
            </a:fld>
            <a:endParaRPr lang="en-US"/>
          </a:p>
        </p:txBody>
      </p:sp>
    </p:spTree>
    <p:extLst>
      <p:ext uri="{BB962C8B-B14F-4D97-AF65-F5344CB8AC3E}">
        <p14:creationId xmlns:p14="http://schemas.microsoft.com/office/powerpoint/2010/main" val="59788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38B72-B19D-418F-85A7-B704D8A58BC8}" type="datetimeFigureOut">
              <a:rPr lang="en-US" smtClean="0"/>
              <a:t>11/11/22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5E19E-9595-43AE-8203-C298547ACEA4}" type="slidenum">
              <a:rPr lang="en-US" smtClean="0"/>
              <a:t>‹#›</a:t>
            </a:fld>
            <a:endParaRPr lang="en-US"/>
          </a:p>
        </p:txBody>
      </p:sp>
    </p:spTree>
    <p:extLst>
      <p:ext uri="{BB962C8B-B14F-4D97-AF65-F5344CB8AC3E}">
        <p14:creationId xmlns:p14="http://schemas.microsoft.com/office/powerpoint/2010/main" val="557793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s://bit.ly/3CWeT0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it.ly/3CWeT0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it.ly/3TdUND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qualityteachingculture.ca/downloads/effective-practices-for-improving-teaching-culture_final2021.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bit.ly/3TdUND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qualityteachingculture.ca/downloads/effective-practices-for-improving-teaching-culture_final2021.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qualityteachingculture.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peter.allan.wolf@gmail.com" TargetMode="External"/><Relationship Id="rId5" Type="http://schemas.openxmlformats.org/officeDocument/2006/relationships/hyperlink" Target="mailto:lshaw2@brocku.ca" TargetMode="External"/><Relationship Id="rId4" Type="http://schemas.openxmlformats.org/officeDocument/2006/relationships/hyperlink" Target="mailto:kustraed@uwindsor.ca"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doi.org/10.1002/tl.7807" TargetMode="External"/><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mailto:lshaw2@brocku.c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kustraed@uwindsor.ca"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ogos for University of Windsor, Queen's Universities, McMaster University, Toronto Metropolitan University, Brock University, University of Waterloo, University of Guelph, Laurier, University of Calgary Western University, SSHRC and Government of Canada">
            <a:extLst>
              <a:ext uri="{FF2B5EF4-FFF2-40B4-BE49-F238E27FC236}">
                <a16:creationId xmlns:a16="http://schemas.microsoft.com/office/drawing/2014/main" id="{0A27DB26-6360-A847-D57F-9BD35464D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264" y="5007983"/>
            <a:ext cx="9885714" cy="1714286"/>
          </a:xfrm>
          <a:prstGeom prst="rect">
            <a:avLst/>
          </a:prstGeom>
        </p:spPr>
      </p:pic>
      <p:pic>
        <p:nvPicPr>
          <p:cNvPr id="4" name="Picture 2" descr="Teaching culture indicators logo, which illustrates six connected people in six colours (yellow, blue, green, red, orange, and purpose) to represent the six levers. ">
            <a:extLst>
              <a:ext uri="{FF2B5EF4-FFF2-40B4-BE49-F238E27FC236}">
                <a16:creationId xmlns:a16="http://schemas.microsoft.com/office/drawing/2014/main" id="{C12CEA96-24B9-F246-9CBB-D1E36155F1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4139" y="277146"/>
            <a:ext cx="2538809" cy="84362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8E6280D4-CB64-4E4F-841E-FDEE80AB341D}"/>
              </a:ext>
            </a:extLst>
          </p:cNvPr>
          <p:cNvSpPr>
            <a:spLocks noGrp="1"/>
          </p:cNvSpPr>
          <p:nvPr>
            <p:ph type="subTitle" idx="1"/>
          </p:nvPr>
        </p:nvSpPr>
        <p:spPr>
          <a:xfrm>
            <a:off x="1767978" y="3575664"/>
            <a:ext cx="9144000" cy="3005190"/>
          </a:xfrm>
        </p:spPr>
        <p:txBody>
          <a:bodyPr>
            <a:normAutofit/>
          </a:bodyPr>
          <a:lstStyle/>
          <a:p>
            <a:endParaRPr lang="en-US" sz="1200" dirty="0"/>
          </a:p>
          <a:p>
            <a:r>
              <a:rPr lang="en-US" dirty="0"/>
              <a:t>November 8, 2022</a:t>
            </a:r>
          </a:p>
          <a:p>
            <a:endParaRPr lang="en-US" dirty="0"/>
          </a:p>
        </p:txBody>
      </p:sp>
      <p:sp>
        <p:nvSpPr>
          <p:cNvPr id="2" name="Title 1">
            <a:extLst>
              <a:ext uri="{FF2B5EF4-FFF2-40B4-BE49-F238E27FC236}">
                <a16:creationId xmlns:a16="http://schemas.microsoft.com/office/drawing/2014/main" id="{674275AC-BC7E-BAB2-7D3B-CB20FB792FA1}"/>
              </a:ext>
            </a:extLst>
          </p:cNvPr>
          <p:cNvSpPr>
            <a:spLocks noGrp="1"/>
          </p:cNvSpPr>
          <p:nvPr>
            <p:ph type="ctrTitle"/>
          </p:nvPr>
        </p:nvSpPr>
        <p:spPr>
          <a:xfrm>
            <a:off x="1767978" y="1974931"/>
            <a:ext cx="9144000" cy="2387600"/>
          </a:xfrm>
        </p:spPr>
        <p:txBody>
          <a:bodyPr/>
          <a:lstStyle/>
          <a:p>
            <a:pPr rtl="0" eaLnBrk="1" latinLnBrk="0" hangingPunct="1"/>
            <a:r>
              <a:rPr lang="en-US" sz="4400" b="1" kern="1200" dirty="0">
                <a:solidFill>
                  <a:srgbClr val="000000"/>
                </a:solidFill>
                <a:effectLst/>
                <a:latin typeface="Calibri" panose="020F0502020204030204" pitchFamily="34" charset="0"/>
                <a:ea typeface="+mn-ea"/>
                <a:cs typeface="+mn-cs"/>
              </a:rPr>
              <a:t>Advancing Teaching Culture at Your University: Evidence-based Indicators and Strategies</a:t>
            </a:r>
            <a:endParaRPr lang="en-CA" dirty="0">
              <a:effectLst/>
            </a:endParaRPr>
          </a:p>
          <a:p>
            <a:endParaRPr lang="en-US" dirty="0"/>
          </a:p>
        </p:txBody>
      </p:sp>
    </p:spTree>
    <p:extLst>
      <p:ext uri="{BB962C8B-B14F-4D97-AF65-F5344CB8AC3E}">
        <p14:creationId xmlns:p14="http://schemas.microsoft.com/office/powerpoint/2010/main" val="190571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Teaching Culture Perception Tools</a:t>
            </a:r>
          </a:p>
        </p:txBody>
      </p:sp>
      <p:sp>
        <p:nvSpPr>
          <p:cNvPr id="3" name="Content Placeholder 2"/>
          <p:cNvSpPr>
            <a:spLocks noGrp="1"/>
          </p:cNvSpPr>
          <p:nvPr>
            <p:ph idx="1"/>
          </p:nvPr>
        </p:nvSpPr>
        <p:spPr/>
        <p:txBody>
          <a:bodyPr/>
          <a:lstStyle/>
          <a:p>
            <a:r>
              <a:rPr lang="en-US" dirty="0"/>
              <a:t>Tools were developed from a framework of indicators that support quality teaching</a:t>
            </a:r>
          </a:p>
          <a:p>
            <a:endParaRPr lang="en-US" baseline="30000" dirty="0"/>
          </a:p>
          <a:p>
            <a:r>
              <a:rPr lang="en-US" dirty="0"/>
              <a:t>Tools intended to assess perceptions of teaching culture over time for different stakeholder groups</a:t>
            </a:r>
          </a:p>
        </p:txBody>
      </p:sp>
      <p:grpSp>
        <p:nvGrpSpPr>
          <p:cNvPr id="15" name="docshapegroup1">
            <a:extLst>
              <a:ext uri="{FF2B5EF4-FFF2-40B4-BE49-F238E27FC236}">
                <a16:creationId xmlns:a16="http://schemas.microsoft.com/office/drawing/2014/main" id="{394746C4-23DA-BA0B-E251-75DAA34CDD76}"/>
              </a:ext>
              <a:ext uri="{C183D7F6-B498-43B3-948B-1728B52AA6E4}">
                <adec:decorative xmlns:adec="http://schemas.microsoft.com/office/drawing/2017/decorative" val="1"/>
              </a:ext>
            </a:extLst>
          </p:cNvPr>
          <p:cNvGrpSpPr>
            <a:grpSpLocks/>
          </p:cNvGrpSpPr>
          <p:nvPr/>
        </p:nvGrpSpPr>
        <p:grpSpPr bwMode="auto">
          <a:xfrm>
            <a:off x="11158054" y="100633"/>
            <a:ext cx="901700" cy="941388"/>
            <a:chOff x="743" y="59"/>
            <a:chExt cx="1420" cy="1484"/>
          </a:xfrm>
        </p:grpSpPr>
        <p:pic>
          <p:nvPicPr>
            <p:cNvPr id="16" name="docshape2">
              <a:extLst>
                <a:ext uri="{FF2B5EF4-FFF2-40B4-BE49-F238E27FC236}">
                  <a16:creationId xmlns:a16="http://schemas.microsoft.com/office/drawing/2014/main" id="{2F12637F-540F-55B0-4B89-29742CE4B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docshape3">
              <a:extLst>
                <a:ext uri="{FF2B5EF4-FFF2-40B4-BE49-F238E27FC236}">
                  <a16:creationId xmlns:a16="http://schemas.microsoft.com/office/drawing/2014/main" id="{486999F8-E588-FF8C-1346-8B6467231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docshape4">
              <a:extLst>
                <a:ext uri="{FF2B5EF4-FFF2-40B4-BE49-F238E27FC236}">
                  <a16:creationId xmlns:a16="http://schemas.microsoft.com/office/drawing/2014/main" id="{E2C591AF-838C-71BC-91EF-8C443B4973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docshape5">
              <a:extLst>
                <a:ext uri="{FF2B5EF4-FFF2-40B4-BE49-F238E27FC236}">
                  <a16:creationId xmlns:a16="http://schemas.microsoft.com/office/drawing/2014/main" id="{A60C996A-28C4-6BB2-3392-8B532642FE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docshape6">
              <a:extLst>
                <a:ext uri="{FF2B5EF4-FFF2-40B4-BE49-F238E27FC236}">
                  <a16:creationId xmlns:a16="http://schemas.microsoft.com/office/drawing/2014/main" id="{C0DAA147-B2BD-1EA0-8E99-8E94865757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docshape7">
              <a:extLst>
                <a:ext uri="{FF2B5EF4-FFF2-40B4-BE49-F238E27FC236}">
                  <a16:creationId xmlns:a16="http://schemas.microsoft.com/office/drawing/2014/main" id="{C0B64BE8-7110-456C-7ADB-36469A3072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Picture 24">
            <a:extLst>
              <a:ext uri="{FF2B5EF4-FFF2-40B4-BE49-F238E27FC236}">
                <a16:creationId xmlns:a16="http://schemas.microsoft.com/office/drawing/2014/main" id="{B43ED593-9162-06A6-E498-C2C8B12A750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0487" y="5384649"/>
            <a:ext cx="8496325" cy="1473351"/>
          </a:xfrm>
          <a:prstGeom prst="rect">
            <a:avLst/>
          </a:prstGeom>
        </p:spPr>
      </p:pic>
    </p:spTree>
    <p:extLst>
      <p:ext uri="{BB962C8B-B14F-4D97-AF65-F5344CB8AC3E}">
        <p14:creationId xmlns:p14="http://schemas.microsoft.com/office/powerpoint/2010/main" val="56774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6" y="1041387"/>
            <a:ext cx="10829273" cy="4840154"/>
          </a:xfrm>
        </p:spPr>
        <p:txBody>
          <a:bodyPr>
            <a:normAutofit lnSpcReduction="10000"/>
          </a:bodyPr>
          <a:lstStyle/>
          <a:p>
            <a:r>
              <a:rPr lang="en-US" sz="3200" dirty="0">
                <a:cs typeface="Times New Roman" panose="02020603050405020304" pitchFamily="18" charset="0"/>
              </a:rPr>
              <a:t>Three sets of tools</a:t>
            </a:r>
          </a:p>
          <a:p>
            <a:endParaRPr lang="en-US" sz="1200" dirty="0">
              <a:cs typeface="Times New Roman" panose="02020603050405020304" pitchFamily="18" charset="0"/>
            </a:endParaRPr>
          </a:p>
          <a:p>
            <a:pPr lvl="1"/>
            <a:r>
              <a:rPr lang="en-US" sz="2800" b="1" dirty="0">
                <a:cs typeface="Times New Roman" panose="02020603050405020304" pitchFamily="18" charset="0"/>
              </a:rPr>
              <a:t>Institutional Teaching Culture Perception Surveys </a:t>
            </a:r>
            <a:r>
              <a:rPr lang="en-US" sz="2800" dirty="0">
                <a:cs typeface="Times New Roman" panose="02020603050405020304" pitchFamily="18" charset="0"/>
              </a:rPr>
              <a:t>(ITCPS) assess perceptions of institutional teaching culture for faculty, students, and staff (3 versions)</a:t>
            </a:r>
          </a:p>
          <a:p>
            <a:pPr lvl="1"/>
            <a:endParaRPr lang="en-US" sz="600" dirty="0">
              <a:cs typeface="Times New Roman" panose="02020603050405020304" pitchFamily="18" charset="0"/>
            </a:endParaRPr>
          </a:p>
          <a:p>
            <a:pPr lvl="1"/>
            <a:r>
              <a:rPr lang="en-US" sz="2800" b="1" dirty="0">
                <a:cs typeface="Times New Roman" panose="02020603050405020304" pitchFamily="18" charset="0"/>
              </a:rPr>
              <a:t>Unit-level Teaching Culture Perception Surveys </a:t>
            </a:r>
            <a:r>
              <a:rPr lang="en-US" sz="2800" dirty="0">
                <a:cs typeface="Times New Roman" panose="02020603050405020304" pitchFamily="18" charset="0"/>
              </a:rPr>
              <a:t>(UTCPS) assess perceptions of teaching culture at the </a:t>
            </a:r>
            <a:r>
              <a:rPr lang="en-US" sz="2800" i="1" dirty="0">
                <a:cs typeface="Times New Roman" panose="02020603050405020304" pitchFamily="18" charset="0"/>
              </a:rPr>
              <a:t>division or unit level</a:t>
            </a:r>
            <a:r>
              <a:rPr lang="en-US" sz="2800" dirty="0">
                <a:cs typeface="Times New Roman" panose="02020603050405020304" pitchFamily="18" charset="0"/>
              </a:rPr>
              <a:t>, such as the </a:t>
            </a:r>
            <a:r>
              <a:rPr lang="en-US" sz="2800" i="1" dirty="0">
                <a:cs typeface="Times New Roman" panose="02020603050405020304" pitchFamily="18" charset="0"/>
              </a:rPr>
              <a:t>School, Faculty, or Departmental </a:t>
            </a:r>
            <a:r>
              <a:rPr lang="en-US" sz="2800" dirty="0">
                <a:cs typeface="Times New Roman" panose="02020603050405020304" pitchFamily="18" charset="0"/>
              </a:rPr>
              <a:t>level, for faculty,  students, and staff (3 versions)</a:t>
            </a:r>
          </a:p>
          <a:p>
            <a:pPr lvl="1"/>
            <a:endParaRPr lang="en-US" sz="600" dirty="0">
              <a:cs typeface="Times New Roman" panose="02020603050405020304" pitchFamily="18" charset="0"/>
            </a:endParaRPr>
          </a:p>
          <a:p>
            <a:pPr lvl="1"/>
            <a:r>
              <a:rPr lang="en-US" sz="2800" b="1" dirty="0">
                <a:cs typeface="Times New Roman" panose="02020603050405020304" pitchFamily="18" charset="0"/>
              </a:rPr>
              <a:t>Teaching Culture Reflective Tool </a:t>
            </a:r>
            <a:r>
              <a:rPr lang="en-US" sz="2800" dirty="0">
                <a:cs typeface="Times New Roman" panose="02020603050405020304" pitchFamily="18" charset="0"/>
              </a:rPr>
              <a:t>(TCRT) </a:t>
            </a:r>
            <a:r>
              <a:rPr lang="en-US" sz="2800" dirty="0"/>
              <a:t>helps stakeholders take a reflective approach to understanding and enhancing the teaching culture at their institution or their division within their institution</a:t>
            </a:r>
            <a:endParaRPr lang="en-US" sz="2800" dirty="0">
              <a:cs typeface="Times New Roman" panose="02020603050405020304" pitchFamily="18" charset="0"/>
            </a:endParaRPr>
          </a:p>
          <a:p>
            <a:pPr lvl="1"/>
            <a:endParaRPr lang="en-US" sz="3600" dirty="0">
              <a:cs typeface="Times New Roman" panose="02020603050405020304" pitchFamily="18" charset="0"/>
            </a:endParaRPr>
          </a:p>
        </p:txBody>
      </p:sp>
      <p:grpSp>
        <p:nvGrpSpPr>
          <p:cNvPr id="2" name="docshapegroup1">
            <a:extLst>
              <a:ext uri="{FF2B5EF4-FFF2-40B4-BE49-F238E27FC236}">
                <a16:creationId xmlns:a16="http://schemas.microsoft.com/office/drawing/2014/main" id="{7B94E825-E134-3DD9-7A58-094ABD37CF40}"/>
              </a:ext>
              <a:ext uri="{C183D7F6-B498-43B3-948B-1728B52AA6E4}">
                <adec:decorative xmlns:adec="http://schemas.microsoft.com/office/drawing/2017/decorative" val="1"/>
              </a:ext>
            </a:extLst>
          </p:cNvPr>
          <p:cNvGrpSpPr>
            <a:grpSpLocks/>
          </p:cNvGrpSpPr>
          <p:nvPr/>
        </p:nvGrpSpPr>
        <p:grpSpPr bwMode="auto">
          <a:xfrm>
            <a:off x="11158054" y="100633"/>
            <a:ext cx="901700" cy="941388"/>
            <a:chOff x="743" y="59"/>
            <a:chExt cx="1420" cy="1484"/>
          </a:xfrm>
        </p:grpSpPr>
        <p:pic>
          <p:nvPicPr>
            <p:cNvPr id="5" name="docshape2">
              <a:extLst>
                <a:ext uri="{FF2B5EF4-FFF2-40B4-BE49-F238E27FC236}">
                  <a16:creationId xmlns:a16="http://schemas.microsoft.com/office/drawing/2014/main" id="{668D9FD2-904C-52AB-567F-FA0B5E308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docshape3">
              <a:extLst>
                <a:ext uri="{FF2B5EF4-FFF2-40B4-BE49-F238E27FC236}">
                  <a16:creationId xmlns:a16="http://schemas.microsoft.com/office/drawing/2014/main" id="{999042B9-10EA-C5CC-A13B-F156747EEE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docshape4">
              <a:extLst>
                <a:ext uri="{FF2B5EF4-FFF2-40B4-BE49-F238E27FC236}">
                  <a16:creationId xmlns:a16="http://schemas.microsoft.com/office/drawing/2014/main" id="{BDB32C21-3754-6066-A85C-5A048FF11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ocshape5">
              <a:extLst>
                <a:ext uri="{FF2B5EF4-FFF2-40B4-BE49-F238E27FC236}">
                  <a16:creationId xmlns:a16="http://schemas.microsoft.com/office/drawing/2014/main" id="{E486DA7E-AD49-8AFB-0528-EB476D940F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docshape6">
              <a:extLst>
                <a:ext uri="{FF2B5EF4-FFF2-40B4-BE49-F238E27FC236}">
                  <a16:creationId xmlns:a16="http://schemas.microsoft.com/office/drawing/2014/main" id="{C4B730A2-AF6D-EAC8-6AC6-658E707CA0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ocshape7">
              <a:extLst>
                <a:ext uri="{FF2B5EF4-FFF2-40B4-BE49-F238E27FC236}">
                  <a16:creationId xmlns:a16="http://schemas.microsoft.com/office/drawing/2014/main" id="{FD357F6D-5403-BCC7-657B-2932DF02A8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0">
            <a:extLst>
              <a:ext uri="{FF2B5EF4-FFF2-40B4-BE49-F238E27FC236}">
                <a16:creationId xmlns:a16="http://schemas.microsoft.com/office/drawing/2014/main" id="{A05D0B02-3A04-B270-D413-60C07BFEBA58}"/>
              </a:ext>
            </a:extLst>
          </p:cNvPr>
          <p:cNvSpPr>
            <a:spLocks noGrp="1"/>
          </p:cNvSpPr>
          <p:nvPr>
            <p:ph type="title"/>
          </p:nvPr>
        </p:nvSpPr>
        <p:spPr>
          <a:xfrm>
            <a:off x="637374" y="-53251"/>
            <a:ext cx="10515600" cy="1325563"/>
          </a:xfrm>
        </p:spPr>
        <p:txBody>
          <a:bodyPr/>
          <a:lstStyle/>
          <a:p>
            <a:r>
              <a:rPr lang="en-US" b="1" dirty="0"/>
              <a:t>Teaching Culture</a:t>
            </a:r>
            <a:r>
              <a:rPr lang="en-US" b="1" baseline="0" dirty="0"/>
              <a:t> Perception Tools</a:t>
            </a:r>
            <a:endParaRPr lang="en-US" b="1" dirty="0"/>
          </a:p>
        </p:txBody>
      </p:sp>
    </p:spTree>
    <p:extLst>
      <p:ext uri="{BB962C8B-B14F-4D97-AF65-F5344CB8AC3E}">
        <p14:creationId xmlns:p14="http://schemas.microsoft.com/office/powerpoint/2010/main" val="12998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733" y="1146415"/>
            <a:ext cx="11211145" cy="5399076"/>
          </a:xfrm>
        </p:spPr>
        <p:txBody>
          <a:bodyPr>
            <a:normAutofit fontScale="77500" lnSpcReduction="20000"/>
          </a:bodyPr>
          <a:lstStyle/>
          <a:p>
            <a:pPr marL="0" indent="0">
              <a:lnSpc>
                <a:spcPct val="100000"/>
              </a:lnSpc>
              <a:spcBef>
                <a:spcPts val="0"/>
              </a:spcBef>
              <a:buNone/>
            </a:pPr>
            <a:r>
              <a:rPr lang="en-CA" sz="4600" b="1" dirty="0"/>
              <a:t>ITCPS &amp; UTCPS</a:t>
            </a:r>
            <a:r>
              <a:rPr lang="en-CA" sz="4600" dirty="0"/>
              <a:t>: </a:t>
            </a:r>
          </a:p>
          <a:p>
            <a:pPr marL="0" indent="0">
              <a:lnSpc>
                <a:spcPct val="100000"/>
              </a:lnSpc>
              <a:spcBef>
                <a:spcPts val="0"/>
              </a:spcBef>
              <a:buNone/>
            </a:pPr>
            <a:endParaRPr lang="en-CA" sz="1500" dirty="0"/>
          </a:p>
          <a:p>
            <a:pPr marL="0" indent="0">
              <a:lnSpc>
                <a:spcPct val="100000"/>
              </a:lnSpc>
              <a:spcBef>
                <a:spcPts val="0"/>
              </a:spcBef>
              <a:buNone/>
            </a:pPr>
            <a:r>
              <a:rPr lang="en-CA" sz="3800" dirty="0"/>
              <a:t>3 versions</a:t>
            </a:r>
            <a:endParaRPr lang="en-CA" sz="800" dirty="0"/>
          </a:p>
          <a:p>
            <a:pPr>
              <a:lnSpc>
                <a:spcPct val="100000"/>
              </a:lnSpc>
              <a:spcBef>
                <a:spcPts val="0"/>
              </a:spcBef>
            </a:pPr>
            <a:endParaRPr lang="en-CA" sz="800" dirty="0"/>
          </a:p>
          <a:p>
            <a:pPr lvl="2">
              <a:lnSpc>
                <a:spcPct val="100000"/>
              </a:lnSpc>
              <a:spcBef>
                <a:spcPts val="0"/>
              </a:spcBef>
            </a:pPr>
            <a:r>
              <a:rPr lang="en-CA" sz="3300" dirty="0"/>
              <a:t>Faculty (37 items)</a:t>
            </a:r>
          </a:p>
          <a:p>
            <a:pPr lvl="2">
              <a:lnSpc>
                <a:spcPct val="100000"/>
              </a:lnSpc>
              <a:spcBef>
                <a:spcPts val="0"/>
              </a:spcBef>
            </a:pPr>
            <a:r>
              <a:rPr lang="en-CA" sz="3300" dirty="0"/>
              <a:t>Students (undergraduate &amp; graduate; 31 items)</a:t>
            </a:r>
          </a:p>
          <a:p>
            <a:pPr lvl="2">
              <a:lnSpc>
                <a:spcPct val="100000"/>
              </a:lnSpc>
              <a:spcBef>
                <a:spcPts val="0"/>
              </a:spcBef>
            </a:pPr>
            <a:r>
              <a:rPr lang="en-CA" sz="3300" dirty="0"/>
              <a:t>Staff who support teaching &amp; learning (33 items)</a:t>
            </a:r>
          </a:p>
          <a:p>
            <a:pPr marL="0" indent="0">
              <a:buNone/>
            </a:pPr>
            <a:endParaRPr lang="en-US" sz="900" dirty="0">
              <a:cs typeface="Times New Roman" panose="02020603050405020304" pitchFamily="18" charset="0"/>
            </a:endParaRPr>
          </a:p>
          <a:p>
            <a:pPr marL="0" indent="0">
              <a:buNone/>
            </a:pPr>
            <a:r>
              <a:rPr lang="en-US" sz="3700" dirty="0">
                <a:cs typeface="Times New Roman" panose="02020603050405020304" pitchFamily="18" charset="0"/>
              </a:rPr>
              <a:t>Items rated twice:</a:t>
            </a:r>
          </a:p>
          <a:p>
            <a:pPr lvl="1"/>
            <a:r>
              <a:rPr lang="en-CA" sz="3100" dirty="0">
                <a:cs typeface="Times New Roman" panose="02020603050405020304" pitchFamily="18" charset="0"/>
              </a:rPr>
              <a:t>Agreement: </a:t>
            </a:r>
            <a:r>
              <a:rPr lang="en-CA" sz="3100" i="1" dirty="0">
                <a:cs typeface="Times New Roman" panose="02020603050405020304" pitchFamily="18" charset="0"/>
              </a:rPr>
              <a:t>Very low agreement </a:t>
            </a:r>
            <a:r>
              <a:rPr lang="en-CA" sz="3100" dirty="0">
                <a:cs typeface="Times New Roman" panose="02020603050405020304" pitchFamily="18" charset="0"/>
              </a:rPr>
              <a:t>(1) to </a:t>
            </a:r>
            <a:r>
              <a:rPr lang="en-CA" sz="3100" i="1" dirty="0">
                <a:cs typeface="Times New Roman" panose="02020603050405020304" pitchFamily="18" charset="0"/>
              </a:rPr>
              <a:t>Very high agreement </a:t>
            </a:r>
            <a:r>
              <a:rPr lang="en-CA" sz="3100" dirty="0">
                <a:cs typeface="Times New Roman" panose="02020603050405020304" pitchFamily="18" charset="0"/>
              </a:rPr>
              <a:t>(5)</a:t>
            </a:r>
          </a:p>
          <a:p>
            <a:pPr lvl="1"/>
            <a:endParaRPr lang="en-CA" sz="1300" dirty="0">
              <a:cs typeface="Times New Roman" panose="02020603050405020304" pitchFamily="18" charset="0"/>
            </a:endParaRPr>
          </a:p>
          <a:p>
            <a:pPr lvl="1"/>
            <a:r>
              <a:rPr lang="en-CA" sz="3100" dirty="0">
                <a:cs typeface="Times New Roman" panose="02020603050405020304" pitchFamily="18" charset="0"/>
              </a:rPr>
              <a:t>Importance for the respondent:</a:t>
            </a:r>
            <a:r>
              <a:rPr lang="en-CA" sz="3100" b="1" dirty="0">
                <a:cs typeface="Times New Roman" panose="02020603050405020304" pitchFamily="18" charset="0"/>
              </a:rPr>
              <a:t> </a:t>
            </a:r>
            <a:r>
              <a:rPr lang="en-CA" sz="3100" dirty="0">
                <a:cs typeface="Times New Roman" panose="02020603050405020304" pitchFamily="18" charset="0"/>
              </a:rPr>
              <a:t> </a:t>
            </a:r>
            <a:r>
              <a:rPr lang="en-CA" sz="3100" i="1" dirty="0">
                <a:cs typeface="Times New Roman" panose="02020603050405020304" pitchFamily="18" charset="0"/>
              </a:rPr>
              <a:t>Very low importance </a:t>
            </a:r>
            <a:r>
              <a:rPr lang="en-CA" sz="3100" dirty="0">
                <a:cs typeface="Times New Roman" panose="02020603050405020304" pitchFamily="18" charset="0"/>
              </a:rPr>
              <a:t>(1) to </a:t>
            </a:r>
            <a:r>
              <a:rPr lang="en-CA" sz="3100" i="1" dirty="0">
                <a:cs typeface="Times New Roman" panose="02020603050405020304" pitchFamily="18" charset="0"/>
              </a:rPr>
              <a:t>Very high importance</a:t>
            </a:r>
            <a:r>
              <a:rPr lang="en-CA" sz="3100" dirty="0">
                <a:cs typeface="Times New Roman" panose="02020603050405020304" pitchFamily="18" charset="0"/>
              </a:rPr>
              <a:t> (5)</a:t>
            </a:r>
          </a:p>
          <a:p>
            <a:pPr lvl="1"/>
            <a:endParaRPr lang="en-CA" sz="1300" dirty="0">
              <a:cs typeface="Times New Roman" panose="02020603050405020304" pitchFamily="18" charset="0"/>
            </a:endParaRPr>
          </a:p>
          <a:p>
            <a:pPr lvl="1"/>
            <a:r>
              <a:rPr lang="en-CA" sz="3100" dirty="0">
                <a:cs typeface="Times New Roman" panose="02020603050405020304" pitchFamily="18" charset="0"/>
              </a:rPr>
              <a:t>Don’t Know response option</a:t>
            </a:r>
            <a:endParaRPr lang="en-CA" sz="1300" dirty="0">
              <a:cs typeface="Times New Roman" panose="02020603050405020304" pitchFamily="18" charset="0"/>
            </a:endParaRPr>
          </a:p>
          <a:p>
            <a:pPr marL="0" lvl="1" indent="0">
              <a:buNone/>
            </a:pPr>
            <a:endParaRPr lang="en-US" sz="600" dirty="0">
              <a:cs typeface="Times New Roman" panose="02020603050405020304" pitchFamily="18" charset="0"/>
            </a:endParaRPr>
          </a:p>
          <a:p>
            <a:pPr marL="0" lvl="1" indent="0">
              <a:buNone/>
            </a:pPr>
            <a:endParaRPr lang="en-US" sz="600" dirty="0">
              <a:cs typeface="Times New Roman" panose="02020603050405020304" pitchFamily="18" charset="0"/>
            </a:endParaRPr>
          </a:p>
          <a:p>
            <a:pPr marL="0" lvl="1" indent="0">
              <a:buNone/>
            </a:pPr>
            <a:endParaRPr lang="en-US" sz="800" dirty="0">
              <a:cs typeface="Times New Roman" panose="02020603050405020304" pitchFamily="18" charset="0"/>
            </a:endParaRPr>
          </a:p>
          <a:p>
            <a:pPr marL="0" lvl="1" indent="0">
              <a:buNone/>
            </a:pPr>
            <a:r>
              <a:rPr lang="en-US" sz="3200" dirty="0">
                <a:cs typeface="Times New Roman" panose="02020603050405020304" pitchFamily="18" charset="0"/>
              </a:rPr>
              <a:t>Example item: “</a:t>
            </a:r>
            <a:r>
              <a:rPr lang="en-US" sz="3200" i="1" dirty="0">
                <a:cs typeface="Times New Roman" panose="02020603050405020304" pitchFamily="18" charset="0"/>
              </a:rPr>
              <a:t>At</a:t>
            </a:r>
            <a:r>
              <a:rPr lang="en-US" sz="3200" dirty="0">
                <a:cs typeface="Times New Roman" panose="02020603050405020304" pitchFamily="18" charset="0"/>
              </a:rPr>
              <a:t> </a:t>
            </a:r>
            <a:r>
              <a:rPr lang="en-US" sz="3200" i="1" dirty="0">
                <a:cs typeface="Times New Roman" panose="02020603050405020304" pitchFamily="18" charset="0"/>
              </a:rPr>
              <a:t>my institution, </a:t>
            </a:r>
            <a:r>
              <a:rPr lang="en-US" sz="3200" dirty="0">
                <a:cs typeface="Times New Roman" panose="02020603050405020304" pitchFamily="18" charset="0"/>
              </a:rPr>
              <a:t>instructors adopt a variety of approaches to teaching and learning.”</a:t>
            </a:r>
            <a:endParaRPr lang="en-CA" sz="3300" dirty="0"/>
          </a:p>
        </p:txBody>
      </p:sp>
      <p:grpSp>
        <p:nvGrpSpPr>
          <p:cNvPr id="3" name="docshapegroup1">
            <a:extLst>
              <a:ext uri="{FF2B5EF4-FFF2-40B4-BE49-F238E27FC236}">
                <a16:creationId xmlns:a16="http://schemas.microsoft.com/office/drawing/2014/main" id="{A8DDBAE9-6829-4EA3-06D0-F94FE8920779}"/>
              </a:ext>
              <a:ext uri="{C183D7F6-B498-43B3-948B-1728B52AA6E4}">
                <adec:decorative xmlns:adec="http://schemas.microsoft.com/office/drawing/2017/decorative" val="1"/>
              </a:ext>
            </a:extLst>
          </p:cNvPr>
          <p:cNvGrpSpPr>
            <a:grpSpLocks/>
          </p:cNvGrpSpPr>
          <p:nvPr/>
        </p:nvGrpSpPr>
        <p:grpSpPr bwMode="auto">
          <a:xfrm>
            <a:off x="11158054" y="100633"/>
            <a:ext cx="901700" cy="941388"/>
            <a:chOff x="743" y="59"/>
            <a:chExt cx="1420" cy="1484"/>
          </a:xfrm>
        </p:grpSpPr>
        <p:pic>
          <p:nvPicPr>
            <p:cNvPr id="5" name="docshape2">
              <a:extLst>
                <a:ext uri="{FF2B5EF4-FFF2-40B4-BE49-F238E27FC236}">
                  <a16:creationId xmlns:a16="http://schemas.microsoft.com/office/drawing/2014/main" id="{9FD2603C-7A97-4AE8-A2FA-3083DDDFC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docshape3">
              <a:extLst>
                <a:ext uri="{FF2B5EF4-FFF2-40B4-BE49-F238E27FC236}">
                  <a16:creationId xmlns:a16="http://schemas.microsoft.com/office/drawing/2014/main" id="{E6BF34E3-98E8-66C1-C2B8-D2A76E133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docshape4">
              <a:extLst>
                <a:ext uri="{FF2B5EF4-FFF2-40B4-BE49-F238E27FC236}">
                  <a16:creationId xmlns:a16="http://schemas.microsoft.com/office/drawing/2014/main" id="{FCDA9996-756D-3615-FFC0-D66DA2EF02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ocshape5">
              <a:extLst>
                <a:ext uri="{FF2B5EF4-FFF2-40B4-BE49-F238E27FC236}">
                  <a16:creationId xmlns:a16="http://schemas.microsoft.com/office/drawing/2014/main" id="{8CE885BF-0B44-6203-4722-8B395588D3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docshape6">
              <a:extLst>
                <a:ext uri="{FF2B5EF4-FFF2-40B4-BE49-F238E27FC236}">
                  <a16:creationId xmlns:a16="http://schemas.microsoft.com/office/drawing/2014/main" id="{48789C16-3F08-9F3E-5E71-8740E6527C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ocshape7">
              <a:extLst>
                <a:ext uri="{FF2B5EF4-FFF2-40B4-BE49-F238E27FC236}">
                  <a16:creationId xmlns:a16="http://schemas.microsoft.com/office/drawing/2014/main" id="{1A632279-A4A7-DC55-26A6-1D9BCAD606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0">
            <a:extLst>
              <a:ext uri="{FF2B5EF4-FFF2-40B4-BE49-F238E27FC236}">
                <a16:creationId xmlns:a16="http://schemas.microsoft.com/office/drawing/2014/main" id="{F38A6B34-B21E-11B2-D4DD-0A28D37ABCCF}"/>
              </a:ext>
            </a:extLst>
          </p:cNvPr>
          <p:cNvSpPr>
            <a:spLocks noGrp="1"/>
          </p:cNvSpPr>
          <p:nvPr>
            <p:ph type="title"/>
          </p:nvPr>
        </p:nvSpPr>
        <p:spPr>
          <a:xfrm>
            <a:off x="586574" y="40491"/>
            <a:ext cx="10515600" cy="1325563"/>
          </a:xfrm>
        </p:spPr>
        <p:txBody>
          <a:bodyPr>
            <a:normAutofit/>
          </a:bodyPr>
          <a:lstStyle/>
          <a:p>
            <a:r>
              <a:rPr lang="en-US" sz="4000" b="1" dirty="0"/>
              <a:t>Teaching Culture Perception Tools: ITCPS &amp; UTPCS</a:t>
            </a:r>
          </a:p>
        </p:txBody>
      </p:sp>
    </p:spTree>
    <p:extLst>
      <p:ext uri="{BB962C8B-B14F-4D97-AF65-F5344CB8AC3E}">
        <p14:creationId xmlns:p14="http://schemas.microsoft.com/office/powerpoint/2010/main" val="98681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13" y="286369"/>
            <a:ext cx="10480431" cy="826462"/>
          </a:xfrm>
        </p:spPr>
        <p:txBody>
          <a:bodyPr>
            <a:normAutofit/>
          </a:bodyPr>
          <a:lstStyle/>
          <a:p>
            <a:r>
              <a:rPr lang="en-US" b="1" dirty="0">
                <a:cs typeface="Times New Roman" panose="02020603050405020304" pitchFamily="18" charset="0"/>
              </a:rPr>
              <a:t>Teaching Culture Perception Tools: TCRT</a:t>
            </a:r>
            <a:endParaRPr lang="en-US" b="1" dirty="0"/>
          </a:p>
        </p:txBody>
      </p:sp>
      <p:sp>
        <p:nvSpPr>
          <p:cNvPr id="3" name="Content Placeholder 2"/>
          <p:cNvSpPr>
            <a:spLocks noGrp="1"/>
          </p:cNvSpPr>
          <p:nvPr>
            <p:ph idx="1"/>
          </p:nvPr>
        </p:nvSpPr>
        <p:spPr>
          <a:xfrm>
            <a:off x="661182" y="1515643"/>
            <a:ext cx="11015003" cy="5115372"/>
          </a:xfrm>
        </p:spPr>
        <p:txBody>
          <a:bodyPr>
            <a:normAutofit fontScale="92500" lnSpcReduction="10000"/>
          </a:bodyPr>
          <a:lstStyle/>
          <a:p>
            <a:pPr marL="0" indent="0">
              <a:buNone/>
            </a:pPr>
            <a:r>
              <a:rPr lang="en-CA" sz="4000" b="1" dirty="0"/>
              <a:t>TCRT</a:t>
            </a:r>
            <a:r>
              <a:rPr lang="en-CA" sz="4000" dirty="0"/>
              <a:t>: </a:t>
            </a:r>
          </a:p>
          <a:p>
            <a:pPr marL="0" indent="0">
              <a:buNone/>
            </a:pPr>
            <a:endParaRPr lang="en-CA" sz="1300" dirty="0"/>
          </a:p>
          <a:p>
            <a:pPr marL="0" indent="0">
              <a:buNone/>
            </a:pPr>
            <a:r>
              <a:rPr lang="en-CA" sz="4000" dirty="0"/>
              <a:t>Reflective guide with 56 items, based on surveys, to help </a:t>
            </a:r>
            <a:r>
              <a:rPr lang="en-US" sz="4000" dirty="0"/>
              <a:t>understand and enhance teaching culture at the institution or division</a:t>
            </a:r>
            <a:endParaRPr lang="en-CA" sz="4000" dirty="0"/>
          </a:p>
          <a:p>
            <a:pPr marL="0" indent="0">
              <a:buNone/>
            </a:pPr>
            <a:endParaRPr lang="en-US" sz="1300" dirty="0">
              <a:cs typeface="Times New Roman" panose="02020603050405020304" pitchFamily="18" charset="0"/>
            </a:endParaRPr>
          </a:p>
          <a:p>
            <a:pPr marL="0" indent="0">
              <a:buNone/>
            </a:pPr>
            <a:r>
              <a:rPr lang="en-US" sz="3700" dirty="0">
                <a:cs typeface="Times New Roman" panose="02020603050405020304" pitchFamily="18" charset="0"/>
              </a:rPr>
              <a:t>Items rated for agreement: </a:t>
            </a:r>
            <a:r>
              <a:rPr lang="en-US" sz="3700" i="1" dirty="0">
                <a:cs typeface="Times New Roman" panose="02020603050405020304" pitchFamily="18" charset="0"/>
              </a:rPr>
              <a:t>Yes, At times, No</a:t>
            </a:r>
          </a:p>
          <a:p>
            <a:pPr marL="0" indent="0">
              <a:buNone/>
            </a:pPr>
            <a:endParaRPr lang="en-US" sz="1300" i="1" dirty="0">
              <a:cs typeface="Times New Roman" panose="02020603050405020304" pitchFamily="18" charset="0"/>
            </a:endParaRPr>
          </a:p>
          <a:p>
            <a:pPr marL="0" indent="0">
              <a:buNone/>
            </a:pPr>
            <a:r>
              <a:rPr lang="en-US" sz="3700" dirty="0">
                <a:cs typeface="Times New Roman" panose="02020603050405020304" pitchFamily="18" charset="0"/>
              </a:rPr>
              <a:t>Example item: </a:t>
            </a:r>
            <a:r>
              <a:rPr lang="en-US" sz="4400" dirty="0">
                <a:cs typeface="Times New Roman" panose="02020603050405020304" pitchFamily="18" charset="0"/>
              </a:rPr>
              <a:t>“</a:t>
            </a:r>
            <a:r>
              <a:rPr lang="en-US" sz="4000" dirty="0">
                <a:cs typeface="Times New Roman" panose="02020603050405020304" pitchFamily="18" charset="0"/>
              </a:rPr>
              <a:t>In my context,</a:t>
            </a:r>
            <a:r>
              <a:rPr lang="en-US" sz="4000" dirty="0"/>
              <a:t> learning spaces such as classrooms, labs and/or studios are designed to support learning</a:t>
            </a:r>
            <a:r>
              <a:rPr lang="en-US" sz="4000" dirty="0">
                <a:cs typeface="Times New Roman" panose="02020603050405020304" pitchFamily="18" charset="0"/>
              </a:rPr>
              <a:t>.”</a:t>
            </a:r>
          </a:p>
          <a:p>
            <a:pPr marL="0" indent="0">
              <a:buNone/>
            </a:pPr>
            <a:endParaRPr lang="en-US" sz="3700" dirty="0">
              <a:cs typeface="Times New Roman" panose="02020603050405020304" pitchFamily="18" charset="0"/>
            </a:endParaRPr>
          </a:p>
          <a:p>
            <a:pPr marL="0" indent="0">
              <a:buNone/>
            </a:pPr>
            <a:endParaRPr lang="en-US" sz="1200" dirty="0">
              <a:cs typeface="Times New Roman" panose="02020603050405020304" pitchFamily="18" charset="0"/>
            </a:endParaRPr>
          </a:p>
          <a:p>
            <a:pPr marL="0" indent="0" algn="ctr">
              <a:buNone/>
            </a:pPr>
            <a:endParaRPr lang="en-US" dirty="0">
              <a:cs typeface="Times New Roman" panose="02020603050405020304" pitchFamily="18" charset="0"/>
            </a:endParaRPr>
          </a:p>
          <a:p>
            <a:pPr marL="0" indent="0" algn="ctr">
              <a:buNone/>
            </a:pPr>
            <a:endParaRPr lang="en-US" dirty="0">
              <a:cs typeface="Times New Roman" panose="02020603050405020304" pitchFamily="18" charset="0"/>
            </a:endParaRPr>
          </a:p>
        </p:txBody>
      </p:sp>
      <p:grpSp>
        <p:nvGrpSpPr>
          <p:cNvPr id="4" name="docshapegroup1">
            <a:extLst>
              <a:ext uri="{FF2B5EF4-FFF2-40B4-BE49-F238E27FC236}">
                <a16:creationId xmlns:a16="http://schemas.microsoft.com/office/drawing/2014/main" id="{8D4E22D3-0D86-439B-02AB-38A4C36D4C7E}"/>
              </a:ext>
              <a:ext uri="{C183D7F6-B498-43B3-948B-1728B52AA6E4}">
                <adec:decorative xmlns:adec="http://schemas.microsoft.com/office/drawing/2017/decorative" val="1"/>
              </a:ext>
            </a:extLst>
          </p:cNvPr>
          <p:cNvGrpSpPr>
            <a:grpSpLocks/>
          </p:cNvGrpSpPr>
          <p:nvPr/>
        </p:nvGrpSpPr>
        <p:grpSpPr bwMode="auto">
          <a:xfrm>
            <a:off x="11158054" y="100633"/>
            <a:ext cx="901700" cy="941388"/>
            <a:chOff x="743" y="59"/>
            <a:chExt cx="1420" cy="1484"/>
          </a:xfrm>
        </p:grpSpPr>
        <p:pic>
          <p:nvPicPr>
            <p:cNvPr id="5" name="docshape2">
              <a:extLst>
                <a:ext uri="{FF2B5EF4-FFF2-40B4-BE49-F238E27FC236}">
                  <a16:creationId xmlns:a16="http://schemas.microsoft.com/office/drawing/2014/main" id="{BB922042-B5B3-A2FF-18FC-872830C4B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docshape3">
              <a:extLst>
                <a:ext uri="{FF2B5EF4-FFF2-40B4-BE49-F238E27FC236}">
                  <a16:creationId xmlns:a16="http://schemas.microsoft.com/office/drawing/2014/main" id="{94A82C24-D716-9042-3C29-C64CF9EAFD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docshape4">
              <a:extLst>
                <a:ext uri="{FF2B5EF4-FFF2-40B4-BE49-F238E27FC236}">
                  <a16:creationId xmlns:a16="http://schemas.microsoft.com/office/drawing/2014/main" id="{CDC1F473-2547-FA0F-E7D5-F1CF5D6A34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ocshape5">
              <a:extLst>
                <a:ext uri="{FF2B5EF4-FFF2-40B4-BE49-F238E27FC236}">
                  <a16:creationId xmlns:a16="http://schemas.microsoft.com/office/drawing/2014/main" id="{1AB8763E-7AC0-9093-10B1-366F5B919E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docshape6">
              <a:extLst>
                <a:ext uri="{FF2B5EF4-FFF2-40B4-BE49-F238E27FC236}">
                  <a16:creationId xmlns:a16="http://schemas.microsoft.com/office/drawing/2014/main" id="{8D38F2BE-A8C8-BAE9-3984-5FA56177B3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ocshape7">
              <a:extLst>
                <a:ext uri="{FF2B5EF4-FFF2-40B4-BE49-F238E27FC236}">
                  <a16:creationId xmlns:a16="http://schemas.microsoft.com/office/drawing/2014/main" id="{B81CC174-8F3E-B6D1-02F3-6241124C13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7617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E6A0-3875-6F50-6E58-C45A17D12F99}"/>
              </a:ext>
            </a:extLst>
          </p:cNvPr>
          <p:cNvSpPr>
            <a:spLocks noGrp="1"/>
          </p:cNvSpPr>
          <p:nvPr>
            <p:ph type="title"/>
          </p:nvPr>
        </p:nvSpPr>
        <p:spPr>
          <a:xfrm>
            <a:off x="838200" y="160337"/>
            <a:ext cx="10515600" cy="1325563"/>
          </a:xfrm>
        </p:spPr>
        <p:txBody>
          <a:bodyPr/>
          <a:lstStyle/>
          <a:p>
            <a:pPr algn="ctr"/>
            <a:r>
              <a:rPr lang="en-CA" b="1" dirty="0"/>
              <a:t>Activity 1: </a:t>
            </a:r>
            <a:r>
              <a:rPr lang="en-CA" b="1" i="1" dirty="0"/>
              <a:t>Reflecting on your Teaching Culture</a:t>
            </a:r>
            <a:endParaRPr lang="en-CA" b="1" dirty="0"/>
          </a:p>
        </p:txBody>
      </p:sp>
      <p:sp>
        <p:nvSpPr>
          <p:cNvPr id="3" name="Content Placeholder 2">
            <a:extLst>
              <a:ext uri="{FF2B5EF4-FFF2-40B4-BE49-F238E27FC236}">
                <a16:creationId xmlns:a16="http://schemas.microsoft.com/office/drawing/2014/main" id="{A5E97133-8481-E450-D588-38F7D84A97EF}"/>
              </a:ext>
            </a:extLst>
          </p:cNvPr>
          <p:cNvSpPr>
            <a:spLocks noGrp="1"/>
          </p:cNvSpPr>
          <p:nvPr>
            <p:ph idx="1"/>
          </p:nvPr>
        </p:nvSpPr>
        <p:spPr>
          <a:xfrm>
            <a:off x="838200" y="1485900"/>
            <a:ext cx="10515600" cy="5318759"/>
          </a:xfrm>
        </p:spPr>
        <p:txBody>
          <a:bodyPr>
            <a:normAutofit lnSpcReduction="10000"/>
          </a:bodyPr>
          <a:lstStyle/>
          <a:p>
            <a:pPr marL="0" indent="0">
              <a:buNone/>
            </a:pPr>
            <a:r>
              <a:rPr lang="en-CA" sz="3200" b="1" dirty="0"/>
              <a:t>How? </a:t>
            </a:r>
          </a:p>
          <a:p>
            <a:pPr lvl="1"/>
            <a:r>
              <a:rPr lang="en-CA" sz="2800" dirty="0"/>
              <a:t>Randomly-selected self-facilitated breakout rooms</a:t>
            </a:r>
          </a:p>
          <a:p>
            <a:pPr marL="0" indent="0">
              <a:buNone/>
            </a:pPr>
            <a:r>
              <a:rPr lang="en-CA" sz="3200" b="1" dirty="0"/>
              <a:t>How long? </a:t>
            </a:r>
          </a:p>
          <a:p>
            <a:pPr lvl="1"/>
            <a:r>
              <a:rPr lang="en-CA" sz="2800" dirty="0"/>
              <a:t>20 minutes </a:t>
            </a:r>
          </a:p>
          <a:p>
            <a:pPr marL="0" indent="0">
              <a:buNone/>
            </a:pPr>
            <a:r>
              <a:rPr lang="en-CA" sz="3200" b="1" dirty="0"/>
              <a:t>What will you do?</a:t>
            </a:r>
          </a:p>
          <a:p>
            <a:pPr lvl="1"/>
            <a:r>
              <a:rPr lang="en-CA" sz="2800" dirty="0"/>
              <a:t>Our opportunity to explore and discuss 1 lever </a:t>
            </a:r>
            <a:r>
              <a:rPr lang="en-CA" sz="1400" dirty="0"/>
              <a:t>(</a:t>
            </a:r>
            <a:r>
              <a:rPr lang="en-CA" sz="1600" dirty="0"/>
              <a:t>6 levers with 2 groups each)</a:t>
            </a:r>
            <a:endParaRPr lang="en-CA" sz="800" dirty="0"/>
          </a:p>
          <a:p>
            <a:pPr marL="0" indent="0">
              <a:buNone/>
            </a:pPr>
            <a:r>
              <a:rPr lang="en-CA" sz="3200" b="1" dirty="0"/>
              <a:t>How will you engage? </a:t>
            </a:r>
          </a:p>
          <a:p>
            <a:pPr lvl="1"/>
            <a:r>
              <a:rPr lang="en-CA" sz="2800" dirty="0"/>
              <a:t>Review the lever/indicators and consider the guiding questions at </a:t>
            </a:r>
            <a:r>
              <a:rPr lang="en-CA" sz="2800" dirty="0">
                <a:hlinkClick r:id="rId3"/>
              </a:rPr>
              <a:t>https://bit.ly/3CWeT0c</a:t>
            </a:r>
            <a:endParaRPr lang="en-CA" sz="2800" dirty="0"/>
          </a:p>
          <a:p>
            <a:pPr marL="0" indent="0">
              <a:buNone/>
            </a:pPr>
            <a:r>
              <a:rPr lang="en-CA" sz="3200" b="1" dirty="0"/>
              <a:t>How will we capture and share our learning?</a:t>
            </a:r>
          </a:p>
          <a:p>
            <a:pPr lvl="1"/>
            <a:r>
              <a:rPr lang="en-CA" sz="2800" dirty="0"/>
              <a:t>Have one person notetaking in the doc</a:t>
            </a:r>
            <a:endParaRPr lang="en-CA" dirty="0"/>
          </a:p>
        </p:txBody>
      </p:sp>
    </p:spTree>
    <p:extLst>
      <p:ext uri="{BB962C8B-B14F-4D97-AF65-F5344CB8AC3E}">
        <p14:creationId xmlns:p14="http://schemas.microsoft.com/office/powerpoint/2010/main" val="3148458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Review the lever (and indicators). Please add your comments in our shared document. ">
            <a:extLst>
              <a:ext uri="{FF2B5EF4-FFF2-40B4-BE49-F238E27FC236}">
                <a16:creationId xmlns:a16="http://schemas.microsoft.com/office/drawing/2014/main" id="{9C2C480B-90B5-81E5-EB0A-CAEB82B0712E}"/>
              </a:ext>
            </a:extLst>
          </p:cNvPr>
          <p:cNvSpPr txBox="1"/>
          <p:nvPr/>
        </p:nvSpPr>
        <p:spPr>
          <a:xfrm>
            <a:off x="1426464" y="5683079"/>
            <a:ext cx="8747760" cy="830997"/>
          </a:xfrm>
          <a:prstGeom prst="rect">
            <a:avLst/>
          </a:prstGeom>
          <a:noFill/>
          <a:ln w="19050">
            <a:solidFill>
              <a:schemeClr val="tx1"/>
            </a:solidFill>
          </a:ln>
        </p:spPr>
        <p:txBody>
          <a:bodyPr wrap="square">
            <a:spAutoFit/>
          </a:bodyPr>
          <a:lstStyle/>
          <a:p>
            <a:pPr algn="ctr"/>
            <a:r>
              <a:rPr lang="en-US" sz="2400" b="0" u="none" strike="noStrike" dirty="0">
                <a:solidFill>
                  <a:srgbClr val="000000"/>
                </a:solidFill>
                <a:effectLst/>
                <a:latin typeface="Calibri" panose="020F0502020204030204" pitchFamily="34" charset="0"/>
              </a:rPr>
              <a:t>Review the lever (and indicators).</a:t>
            </a:r>
          </a:p>
          <a:p>
            <a:pPr algn="ctr"/>
            <a:r>
              <a:rPr lang="en-US" sz="2400" dirty="0">
                <a:effectLst/>
              </a:rPr>
              <a:t>Please add your comments in </a:t>
            </a:r>
            <a:r>
              <a:rPr lang="en-US" sz="2400" b="0" u="sng" strike="noStrike" dirty="0">
                <a:solidFill>
                  <a:srgbClr val="1155CC"/>
                </a:solidFill>
                <a:effectLst/>
                <a:latin typeface="Calibri" panose="020F0502020204030204" pitchFamily="34" charset="0"/>
                <a:hlinkClick r:id="rId3"/>
              </a:rPr>
              <a:t>our shared document</a:t>
            </a:r>
            <a:r>
              <a:rPr lang="en-US" sz="2400" dirty="0">
                <a:solidFill>
                  <a:srgbClr val="000000"/>
                </a:solidFill>
                <a:latin typeface="Calibri" panose="020F0502020204030204" pitchFamily="34" charset="0"/>
              </a:rPr>
              <a:t>. </a:t>
            </a:r>
            <a:endParaRPr lang="en-US" sz="2400" dirty="0">
              <a:effectLst/>
            </a:endParaRPr>
          </a:p>
        </p:txBody>
      </p:sp>
      <p:sp>
        <p:nvSpPr>
          <p:cNvPr id="3" name="Content Placeholder 2">
            <a:extLst>
              <a:ext uri="{FF2B5EF4-FFF2-40B4-BE49-F238E27FC236}">
                <a16:creationId xmlns:a16="http://schemas.microsoft.com/office/drawing/2014/main" id="{5CF11851-BA9F-AF05-86C4-5114CD00FB7E}"/>
              </a:ext>
            </a:extLst>
          </p:cNvPr>
          <p:cNvSpPr>
            <a:spLocks noGrp="1"/>
          </p:cNvSpPr>
          <p:nvPr>
            <p:ph idx="1"/>
          </p:nvPr>
        </p:nvSpPr>
        <p:spPr>
          <a:xfrm>
            <a:off x="838200" y="1467159"/>
            <a:ext cx="10515600" cy="4351338"/>
          </a:xfrm>
        </p:spPr>
        <p:txBody>
          <a:bodyPr>
            <a:normAutofit fontScale="92500" lnSpcReduction="10000"/>
          </a:bodyPr>
          <a:lstStyle/>
          <a:p>
            <a:pPr marL="0" indent="0" rtl="0" fontAlgn="base">
              <a:spcBef>
                <a:spcPts val="0"/>
              </a:spcBef>
              <a:spcAft>
                <a:spcPts val="0"/>
              </a:spcAft>
              <a:buNone/>
            </a:pPr>
            <a:endParaRPr lang="en-US" b="1" i="0" u="none" strike="noStrike" dirty="0">
              <a:solidFill>
                <a:srgbClr val="000000"/>
              </a:solidFill>
              <a:effectLst/>
              <a:latin typeface="Calibri" panose="020F0502020204030204" pitchFamily="34" charset="0"/>
            </a:endParaRPr>
          </a:p>
          <a:p>
            <a:pPr rtl="0">
              <a:spcBef>
                <a:spcPts val="0"/>
              </a:spcBef>
              <a:spcAft>
                <a:spcPts val="0"/>
              </a:spcAft>
            </a:pPr>
            <a:r>
              <a:rPr lang="en-US" b="1" i="0" u="none" strike="noStrike" dirty="0">
                <a:solidFill>
                  <a:srgbClr val="000000"/>
                </a:solidFill>
                <a:effectLst/>
                <a:latin typeface="Calibri" panose="020F0502020204030204" pitchFamily="34" charset="0"/>
              </a:rPr>
              <a:t>Clarification </a:t>
            </a:r>
            <a:r>
              <a:rPr lang="en-US" b="0" i="0" u="none" strike="noStrike" dirty="0">
                <a:solidFill>
                  <a:srgbClr val="000000"/>
                </a:solidFill>
                <a:effectLst/>
                <a:latin typeface="Calibri" panose="020F0502020204030204" pitchFamily="34" charset="0"/>
              </a:rPr>
              <a:t>- What are your reflections on the indicators for your lever? What questions, if any, do you have about the lever and its indicators? </a:t>
            </a:r>
          </a:p>
          <a:p>
            <a:pPr rtl="0">
              <a:spcBef>
                <a:spcPts val="0"/>
              </a:spcBef>
              <a:spcAft>
                <a:spcPts val="0"/>
              </a:spcAft>
            </a:pPr>
            <a:endParaRPr lang="en-US" b="1" i="0" u="none" strike="noStrike" dirty="0">
              <a:solidFill>
                <a:srgbClr val="000000"/>
              </a:solidFill>
              <a:effectLst/>
              <a:latin typeface="Calibri" panose="020F0502020204030204" pitchFamily="34" charset="0"/>
            </a:endParaRPr>
          </a:p>
          <a:p>
            <a:pPr rtl="0">
              <a:spcBef>
                <a:spcPts val="0"/>
              </a:spcBef>
              <a:spcAft>
                <a:spcPts val="0"/>
              </a:spcAft>
            </a:pPr>
            <a:r>
              <a:rPr lang="en-US" b="1" i="0" u="none" strike="noStrike" dirty="0">
                <a:solidFill>
                  <a:srgbClr val="000000"/>
                </a:solidFill>
                <a:effectLst/>
                <a:latin typeface="Calibri" panose="020F0502020204030204" pitchFamily="34" charset="0"/>
              </a:rPr>
              <a:t>Perception</a:t>
            </a:r>
            <a:r>
              <a:rPr lang="en-US" b="0" i="0" u="none" strike="noStrike" dirty="0">
                <a:solidFill>
                  <a:srgbClr val="000000"/>
                </a:solidFill>
                <a:effectLst/>
                <a:latin typeface="Calibri" panose="020F0502020204030204" pitchFamily="34" charset="0"/>
              </a:rPr>
              <a:t> - To what extent do you agree that the indicators apply to your institution? How might the different stakeholders at your institution - students, faculty, and staff who support teaching and learning - differ in their perceptions of the applicability of the indicators?   </a:t>
            </a:r>
            <a:endParaRPr lang="en-US" b="0" dirty="0">
              <a:effectLst/>
            </a:endParaRPr>
          </a:p>
          <a:p>
            <a:pPr rtl="0">
              <a:spcBef>
                <a:spcPts val="0"/>
              </a:spcBef>
              <a:spcAft>
                <a:spcPts val="0"/>
              </a:spcAft>
            </a:pPr>
            <a:endParaRPr lang="en-US" b="0" i="1" u="none" strike="noStrike" dirty="0">
              <a:solidFill>
                <a:srgbClr val="000000"/>
              </a:solidFill>
              <a:effectLst/>
              <a:latin typeface="Calibri" panose="020F0502020204030204" pitchFamily="34" charset="0"/>
            </a:endParaRPr>
          </a:p>
          <a:p>
            <a:pPr rtl="0">
              <a:spcBef>
                <a:spcPts val="0"/>
              </a:spcBef>
              <a:spcAft>
                <a:spcPts val="0"/>
              </a:spcAft>
            </a:pPr>
            <a:r>
              <a:rPr lang="en-US" b="0" i="1" u="none" strike="noStrike" dirty="0">
                <a:solidFill>
                  <a:srgbClr val="000000"/>
                </a:solidFill>
                <a:effectLst/>
                <a:latin typeface="Calibri" panose="020F0502020204030204" pitchFamily="34" charset="0"/>
              </a:rPr>
              <a:t>(if you have time) </a:t>
            </a:r>
            <a:br>
              <a:rPr lang="en-US" b="0" i="1" u="none" strike="noStrike" dirty="0">
                <a:solidFill>
                  <a:srgbClr val="000000"/>
                </a:solidFill>
                <a:effectLst/>
                <a:latin typeface="Calibri" panose="020F0502020204030204" pitchFamily="34" charset="0"/>
              </a:rPr>
            </a:br>
            <a:r>
              <a:rPr lang="en-US" b="1" i="0" u="none" strike="noStrike" dirty="0">
                <a:solidFill>
                  <a:srgbClr val="000000"/>
                </a:solidFill>
                <a:effectLst/>
                <a:latin typeface="Calibri" panose="020F0502020204030204" pitchFamily="34" charset="0"/>
              </a:rPr>
              <a:t>Adaptations</a:t>
            </a:r>
            <a:r>
              <a:rPr lang="en-US" b="0" i="0" u="none" strike="noStrike" dirty="0">
                <a:solidFill>
                  <a:srgbClr val="000000"/>
                </a:solidFill>
                <a:effectLst/>
                <a:latin typeface="Calibri" panose="020F0502020204030204" pitchFamily="34" charset="0"/>
              </a:rPr>
              <a:t> - What, if anything, would you add, edit, or delete related to the indicators, based on your experience/institutional context?</a:t>
            </a:r>
            <a:endParaRPr lang="en-US" b="0" dirty="0">
              <a:effectLst/>
            </a:endParaRPr>
          </a:p>
        </p:txBody>
      </p:sp>
      <p:sp>
        <p:nvSpPr>
          <p:cNvPr id="2" name="Title 1">
            <a:extLst>
              <a:ext uri="{FF2B5EF4-FFF2-40B4-BE49-F238E27FC236}">
                <a16:creationId xmlns:a16="http://schemas.microsoft.com/office/drawing/2014/main" id="{C2CB0CD5-09F0-A04D-AFE5-6900A2A81711}"/>
              </a:ext>
            </a:extLst>
          </p:cNvPr>
          <p:cNvSpPr>
            <a:spLocks noGrp="1"/>
          </p:cNvSpPr>
          <p:nvPr>
            <p:ph type="title"/>
          </p:nvPr>
        </p:nvSpPr>
        <p:spPr/>
        <p:txBody>
          <a:bodyPr/>
          <a:lstStyle/>
          <a:p>
            <a:r>
              <a:rPr lang="en-US" b="1" dirty="0"/>
              <a:t>Activity 1 Questions</a:t>
            </a:r>
          </a:p>
        </p:txBody>
      </p:sp>
    </p:spTree>
    <p:extLst>
      <p:ext uri="{BB962C8B-B14F-4D97-AF65-F5344CB8AC3E}">
        <p14:creationId xmlns:p14="http://schemas.microsoft.com/office/powerpoint/2010/main" val="11185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9D2EC1-6A8C-E94F-0D74-58646E945D29}"/>
              </a:ext>
            </a:extLst>
          </p:cNvPr>
          <p:cNvSpPr>
            <a:spLocks noGrp="1"/>
          </p:cNvSpPr>
          <p:nvPr>
            <p:ph type="title"/>
          </p:nvPr>
        </p:nvSpPr>
        <p:spPr>
          <a:xfrm>
            <a:off x="838200" y="160337"/>
            <a:ext cx="10515600" cy="1325563"/>
          </a:xfrm>
        </p:spPr>
        <p:txBody>
          <a:bodyPr/>
          <a:lstStyle/>
          <a:p>
            <a:pPr algn="ctr"/>
            <a:r>
              <a:rPr lang="en-CA" b="1" dirty="0"/>
              <a:t>Activity 2: </a:t>
            </a:r>
            <a:r>
              <a:rPr lang="en-CA" b="1" i="1" dirty="0"/>
              <a:t>Enhancing your Teaching Culture</a:t>
            </a:r>
            <a:endParaRPr lang="en-CA" b="1" dirty="0"/>
          </a:p>
        </p:txBody>
      </p:sp>
      <p:sp>
        <p:nvSpPr>
          <p:cNvPr id="7" name="Content Placeholder 2">
            <a:extLst>
              <a:ext uri="{FF2B5EF4-FFF2-40B4-BE49-F238E27FC236}">
                <a16:creationId xmlns:a16="http://schemas.microsoft.com/office/drawing/2014/main" id="{5C9535C6-8618-27D1-C8F3-6035846A2857}"/>
              </a:ext>
            </a:extLst>
          </p:cNvPr>
          <p:cNvSpPr>
            <a:spLocks noGrp="1"/>
          </p:cNvSpPr>
          <p:nvPr>
            <p:ph idx="1"/>
          </p:nvPr>
        </p:nvSpPr>
        <p:spPr>
          <a:xfrm>
            <a:off x="838200" y="1485900"/>
            <a:ext cx="10515600" cy="5318759"/>
          </a:xfrm>
        </p:spPr>
        <p:txBody>
          <a:bodyPr>
            <a:normAutofit fontScale="92500" lnSpcReduction="10000"/>
          </a:bodyPr>
          <a:lstStyle/>
          <a:p>
            <a:pPr marL="0" indent="0">
              <a:buNone/>
            </a:pPr>
            <a:r>
              <a:rPr lang="en-CA" sz="3200" b="1" dirty="0"/>
              <a:t>How? </a:t>
            </a:r>
          </a:p>
          <a:p>
            <a:pPr lvl="1"/>
            <a:r>
              <a:rPr lang="en-CA" sz="2800" dirty="0"/>
              <a:t>Randomly-selected self-facilitated breakout rooms</a:t>
            </a:r>
          </a:p>
          <a:p>
            <a:pPr marL="0" indent="0">
              <a:buNone/>
            </a:pPr>
            <a:r>
              <a:rPr lang="en-CA" sz="3200" b="1" dirty="0"/>
              <a:t>How long? </a:t>
            </a:r>
          </a:p>
          <a:p>
            <a:pPr lvl="1"/>
            <a:r>
              <a:rPr lang="en-CA" sz="2800" dirty="0"/>
              <a:t>20 minutes </a:t>
            </a:r>
          </a:p>
          <a:p>
            <a:pPr marL="0" indent="0">
              <a:buNone/>
            </a:pPr>
            <a:r>
              <a:rPr lang="en-CA" sz="3200" b="1" dirty="0"/>
              <a:t>What will you do?</a:t>
            </a:r>
          </a:p>
          <a:p>
            <a:pPr lvl="1"/>
            <a:r>
              <a:rPr lang="en-CA" sz="2800" dirty="0"/>
              <a:t>Our opportunity to explore how we might enhance 1 lever </a:t>
            </a:r>
            <a:r>
              <a:rPr lang="en-CA" sz="1400" dirty="0"/>
              <a:t>(</a:t>
            </a:r>
            <a:r>
              <a:rPr lang="en-CA" sz="1600" dirty="0"/>
              <a:t>6 levers with 2 groups each)</a:t>
            </a:r>
            <a:endParaRPr lang="en-CA" sz="800" dirty="0"/>
          </a:p>
          <a:p>
            <a:pPr marL="0" indent="0">
              <a:buNone/>
            </a:pPr>
            <a:r>
              <a:rPr lang="en-CA" sz="3200" b="1" dirty="0"/>
              <a:t>How will you engage? </a:t>
            </a:r>
          </a:p>
          <a:p>
            <a:pPr lvl="1"/>
            <a:r>
              <a:rPr lang="en-CA" sz="2800" dirty="0"/>
              <a:t>Consider the guiding questions at </a:t>
            </a:r>
            <a:r>
              <a:rPr lang="en-CA" sz="2800" dirty="0">
                <a:hlinkClick r:id="rId3"/>
              </a:rPr>
              <a:t>https://bit.ly/3TdUNDv</a:t>
            </a:r>
            <a:endParaRPr lang="en-CA" sz="2800" dirty="0"/>
          </a:p>
          <a:p>
            <a:pPr lvl="1"/>
            <a:r>
              <a:rPr lang="en-CA" sz="2800" dirty="0"/>
              <a:t>Resource you may consider - </a:t>
            </a:r>
            <a:r>
              <a:rPr lang="en-CA" sz="2800" i="1" u="sng" strike="noStrike" dirty="0">
                <a:solidFill>
                  <a:srgbClr val="1155CC"/>
                </a:solidFill>
                <a:effectLst/>
                <a:latin typeface="Calibri" panose="020F0502020204030204" pitchFamily="34" charset="0"/>
                <a:hlinkClick r:id="rId4"/>
              </a:rPr>
              <a:t>Effective Practices Online Repository</a:t>
            </a:r>
            <a:endParaRPr lang="en-CA" sz="2800" i="1" u="sng" strike="noStrike" dirty="0">
              <a:solidFill>
                <a:srgbClr val="1155CC"/>
              </a:solidFill>
              <a:effectLst/>
              <a:latin typeface="Calibri" panose="020F0502020204030204" pitchFamily="34" charset="0"/>
            </a:endParaRPr>
          </a:p>
          <a:p>
            <a:pPr marL="0" indent="0">
              <a:buNone/>
            </a:pPr>
            <a:r>
              <a:rPr lang="en-CA" sz="3200" b="1" dirty="0"/>
              <a:t>How will we capture and share our learning?</a:t>
            </a:r>
          </a:p>
          <a:p>
            <a:pPr lvl="1"/>
            <a:r>
              <a:rPr lang="en-CA" sz="2800" dirty="0"/>
              <a:t>Have one person notetaking in the doc</a:t>
            </a:r>
            <a:endParaRPr lang="en-CA" dirty="0"/>
          </a:p>
        </p:txBody>
      </p:sp>
    </p:spTree>
    <p:extLst>
      <p:ext uri="{BB962C8B-B14F-4D97-AF65-F5344CB8AC3E}">
        <p14:creationId xmlns:p14="http://schemas.microsoft.com/office/powerpoint/2010/main" val="1889633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Review the lever (and indicators), as well as the notes taken by the previous group (top of our shared document). May consider the Effective Practices Online Repository. ">
            <a:extLst>
              <a:ext uri="{FF2B5EF4-FFF2-40B4-BE49-F238E27FC236}">
                <a16:creationId xmlns:a16="http://schemas.microsoft.com/office/drawing/2014/main" id="{A97A96B0-3CCC-0735-BB69-EB39FEB41E62}"/>
              </a:ext>
            </a:extLst>
          </p:cNvPr>
          <p:cNvSpPr txBox="1"/>
          <p:nvPr/>
        </p:nvSpPr>
        <p:spPr>
          <a:xfrm>
            <a:off x="749808" y="5654309"/>
            <a:ext cx="10200132" cy="1200329"/>
          </a:xfrm>
          <a:prstGeom prst="rect">
            <a:avLst/>
          </a:prstGeom>
          <a:noFill/>
          <a:ln w="19050">
            <a:solidFill>
              <a:schemeClr val="tx1"/>
            </a:solidFill>
          </a:ln>
        </p:spPr>
        <p:txBody>
          <a:bodyPr wrap="square">
            <a:spAutoFit/>
          </a:bodyPr>
          <a:lstStyle/>
          <a:p>
            <a:pPr algn="ctr"/>
            <a:r>
              <a:rPr lang="en-US" sz="2400" b="0" u="none" strike="noStrike" dirty="0">
                <a:solidFill>
                  <a:srgbClr val="000000"/>
                </a:solidFill>
                <a:effectLst/>
                <a:latin typeface="Calibri" panose="020F0502020204030204" pitchFamily="34" charset="0"/>
              </a:rPr>
              <a:t>Review the lever (and indicators), as well as the notes taken by the previous group (top of our shared </a:t>
            </a:r>
            <a:r>
              <a:rPr lang="en-US" sz="2400" b="0" u="none" strike="noStrike" dirty="0">
                <a:solidFill>
                  <a:srgbClr val="000000"/>
                </a:solidFill>
                <a:effectLst/>
                <a:latin typeface="Calibri" panose="020F0502020204030204" pitchFamily="34" charset="0"/>
                <a:hlinkClick r:id="rId3"/>
              </a:rPr>
              <a:t>document</a:t>
            </a:r>
            <a:r>
              <a:rPr lang="en-US" sz="2400" b="0" u="none" strike="noStrike" dirty="0">
                <a:solidFill>
                  <a:srgbClr val="000000"/>
                </a:solidFill>
                <a:effectLst/>
                <a:latin typeface="Calibri" panose="020F0502020204030204" pitchFamily="34" charset="0"/>
              </a:rPr>
              <a:t>) – </a:t>
            </a:r>
            <a:br>
              <a:rPr lang="en-US" sz="2400" b="0" u="none" strike="noStrike" dirty="0">
                <a:solidFill>
                  <a:srgbClr val="000000"/>
                </a:solidFill>
                <a:effectLst/>
                <a:latin typeface="Calibri" panose="020F0502020204030204" pitchFamily="34" charset="0"/>
              </a:rPr>
            </a:br>
            <a:r>
              <a:rPr lang="en-US" sz="2400" b="0" u="none" strike="noStrike" dirty="0">
                <a:solidFill>
                  <a:srgbClr val="000000"/>
                </a:solidFill>
                <a:effectLst/>
                <a:latin typeface="Calibri" panose="020F0502020204030204" pitchFamily="34" charset="0"/>
              </a:rPr>
              <a:t>May consider the </a:t>
            </a:r>
            <a:r>
              <a:rPr lang="en-US" sz="2400" u="sng" strike="noStrike" dirty="0">
                <a:solidFill>
                  <a:srgbClr val="1155CC"/>
                </a:solidFill>
                <a:effectLst/>
                <a:latin typeface="+mn-lt"/>
                <a:hlinkClick r:id="rId4"/>
              </a:rPr>
              <a:t>Effective Practices Online Repository</a:t>
            </a:r>
            <a:r>
              <a:rPr lang="en-US" sz="2400" u="sng" strike="noStrike" dirty="0">
                <a:solidFill>
                  <a:srgbClr val="1155CC"/>
                </a:solidFill>
                <a:effectLst/>
                <a:latin typeface="+mn-lt"/>
              </a:rPr>
              <a:t>.</a:t>
            </a:r>
            <a:r>
              <a:rPr lang="en-US" sz="2400" dirty="0">
                <a:effectLst/>
              </a:rPr>
              <a:t> </a:t>
            </a:r>
          </a:p>
        </p:txBody>
      </p:sp>
      <p:sp>
        <p:nvSpPr>
          <p:cNvPr id="7" name="Content Placeholder 2">
            <a:extLst>
              <a:ext uri="{FF2B5EF4-FFF2-40B4-BE49-F238E27FC236}">
                <a16:creationId xmlns:a16="http://schemas.microsoft.com/office/drawing/2014/main" id="{484499ED-BF57-C338-DC6A-93C930649590}"/>
              </a:ext>
            </a:extLst>
          </p:cNvPr>
          <p:cNvSpPr txBox="1">
            <a:spLocks/>
          </p:cNvSpPr>
          <p:nvPr/>
        </p:nvSpPr>
        <p:spPr>
          <a:xfrm>
            <a:off x="297180" y="1903135"/>
            <a:ext cx="1161288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0"/>
              </a:spcBef>
              <a:spcAft>
                <a:spcPts val="0"/>
              </a:spcAft>
              <a:buNone/>
            </a:pPr>
            <a:r>
              <a:rPr lang="en-US" b="1" i="0" u="none" strike="noStrike" dirty="0">
                <a:solidFill>
                  <a:srgbClr val="000000"/>
                </a:solidFill>
                <a:effectLst/>
                <a:latin typeface="Calibri" panose="020F0502020204030204" pitchFamily="34" charset="0"/>
              </a:rPr>
              <a:t>Clarification</a:t>
            </a:r>
            <a:r>
              <a:rPr lang="en-US" b="0" i="0" u="none" strike="noStrike" dirty="0">
                <a:solidFill>
                  <a:srgbClr val="000000"/>
                </a:solidFill>
                <a:effectLst/>
                <a:latin typeface="Calibri" panose="020F0502020204030204" pitchFamily="34" charset="0"/>
              </a:rPr>
              <a:t> - What are your reflections on the indicators for your lever? What questions, if any, do you have about the lever and its indicators? </a:t>
            </a:r>
          </a:p>
          <a:p>
            <a:pPr marL="0" indent="0" fontAlgn="base">
              <a:spcBef>
                <a:spcPts val="0"/>
              </a:spcBef>
              <a:buNone/>
            </a:pPr>
            <a:br>
              <a:rPr lang="en-US" b="1" i="0" u="none" strike="noStrike" dirty="0">
                <a:solidFill>
                  <a:srgbClr val="000000"/>
                </a:solidFill>
                <a:effectLst/>
                <a:latin typeface="Calibri" panose="020F0502020204030204" pitchFamily="34" charset="0"/>
              </a:rPr>
            </a:br>
            <a:r>
              <a:rPr lang="en-US" b="1" i="0" u="none" strike="noStrike" dirty="0">
                <a:solidFill>
                  <a:srgbClr val="000000"/>
                </a:solidFill>
                <a:effectLst/>
                <a:latin typeface="Calibri" panose="020F0502020204030204" pitchFamily="34" charset="0"/>
              </a:rPr>
              <a:t>Practices </a:t>
            </a:r>
            <a:r>
              <a:rPr lang="en-US" b="0" i="1" u="none" strike="noStrike" dirty="0">
                <a:solidFill>
                  <a:srgbClr val="000000"/>
                </a:solidFill>
                <a:effectLst/>
                <a:latin typeface="Calibri" panose="020F0502020204030204" pitchFamily="34" charset="0"/>
              </a:rPr>
              <a:t>- </a:t>
            </a:r>
            <a:r>
              <a:rPr lang="en-US" b="0" i="0" u="none" strike="noStrike" dirty="0">
                <a:solidFill>
                  <a:srgbClr val="000000"/>
                </a:solidFill>
                <a:effectLst/>
                <a:latin typeface="Calibri" panose="020F0502020204030204" pitchFamily="34" charset="0"/>
              </a:rPr>
              <a:t>What practices might enhance this lever within your context? How might you/your institution concretely enhance its teaching culture.  </a:t>
            </a:r>
            <a:endParaRPr lang="en-US" b="0" i="1" u="none" strike="noStrike" dirty="0">
              <a:solidFill>
                <a:srgbClr val="000000"/>
              </a:solidFill>
              <a:effectLst/>
              <a:latin typeface="Calibri" panose="020F0502020204030204" pitchFamily="34" charset="0"/>
            </a:endParaRPr>
          </a:p>
          <a:p>
            <a:pPr marL="0" indent="0" fontAlgn="base">
              <a:spcBef>
                <a:spcPts val="0"/>
              </a:spcBef>
              <a:buNone/>
            </a:pPr>
            <a:br>
              <a:rPr lang="en-US" b="0" i="1" u="none" strike="noStrike" dirty="0">
                <a:solidFill>
                  <a:srgbClr val="000000"/>
                </a:solidFill>
                <a:effectLst/>
                <a:latin typeface="Calibri" panose="020F0502020204030204" pitchFamily="34" charset="0"/>
              </a:rPr>
            </a:br>
            <a:r>
              <a:rPr lang="en-US" b="0" i="1" u="none" strike="noStrike" dirty="0">
                <a:solidFill>
                  <a:srgbClr val="000000"/>
                </a:solidFill>
                <a:effectLst/>
                <a:latin typeface="Calibri" panose="020F0502020204030204" pitchFamily="34" charset="0"/>
              </a:rPr>
              <a:t>(if you have time)</a:t>
            </a:r>
            <a:br>
              <a:rPr lang="en-US" b="0" i="1" u="none" strike="noStrike" dirty="0">
                <a:solidFill>
                  <a:srgbClr val="000000"/>
                </a:solidFill>
                <a:effectLst/>
                <a:latin typeface="Calibri" panose="020F0502020204030204" pitchFamily="34" charset="0"/>
              </a:rPr>
            </a:br>
            <a:r>
              <a:rPr lang="en-US" b="1" i="0" u="none" strike="noStrike" dirty="0">
                <a:solidFill>
                  <a:srgbClr val="000000"/>
                </a:solidFill>
                <a:effectLst/>
                <a:latin typeface="Calibri" panose="020F0502020204030204" pitchFamily="34" charset="0"/>
              </a:rPr>
              <a:t>Process/Approaches -</a:t>
            </a:r>
            <a:r>
              <a:rPr lang="en-US" b="0" i="1" u="none" strike="noStrike" dirty="0">
                <a:solidFill>
                  <a:srgbClr val="000000"/>
                </a:solidFill>
                <a:effectLst/>
                <a:latin typeface="Calibri" panose="020F0502020204030204" pitchFamily="34" charset="0"/>
              </a:rPr>
              <a:t> </a:t>
            </a:r>
            <a:r>
              <a:rPr lang="en-US" b="0" i="0" u="none" strike="noStrike" dirty="0">
                <a:solidFill>
                  <a:srgbClr val="000000"/>
                </a:solidFill>
                <a:effectLst/>
                <a:latin typeface="Calibri" panose="020F0502020204030204" pitchFamily="34" charset="0"/>
              </a:rPr>
              <a:t>What processes/approaches do you think would work most effectively and efficiently to positively impact your teaching culture?</a:t>
            </a:r>
            <a:endParaRPr lang="en-US" b="0" i="1" u="none" strike="noStrike" dirty="0">
              <a:solidFill>
                <a:srgbClr val="000000"/>
              </a:solidFill>
              <a:effectLst/>
              <a:latin typeface="Calibri" panose="020F0502020204030204" pitchFamily="34" charset="0"/>
            </a:endParaRPr>
          </a:p>
          <a:p>
            <a:endParaRPr lang="en-CA" sz="4000" dirty="0"/>
          </a:p>
        </p:txBody>
      </p:sp>
      <p:sp>
        <p:nvSpPr>
          <p:cNvPr id="2" name="Title 1">
            <a:extLst>
              <a:ext uri="{FF2B5EF4-FFF2-40B4-BE49-F238E27FC236}">
                <a16:creationId xmlns:a16="http://schemas.microsoft.com/office/drawing/2014/main" id="{BD6C66CE-06FF-AB83-79F6-07C370ED1F0B}"/>
              </a:ext>
            </a:extLst>
          </p:cNvPr>
          <p:cNvSpPr>
            <a:spLocks noGrp="1"/>
          </p:cNvSpPr>
          <p:nvPr>
            <p:ph type="title"/>
          </p:nvPr>
        </p:nvSpPr>
        <p:spPr>
          <a:xfrm>
            <a:off x="297180" y="346837"/>
            <a:ext cx="10515600" cy="1325563"/>
          </a:xfrm>
        </p:spPr>
        <p:txBody>
          <a:bodyPr/>
          <a:lstStyle/>
          <a:p>
            <a:r>
              <a:rPr lang="en-US" b="1" dirty="0"/>
              <a:t>Activity</a:t>
            </a:r>
            <a:r>
              <a:rPr lang="en-US" b="1" baseline="0" dirty="0"/>
              <a:t> 2 Questions</a:t>
            </a:r>
            <a:endParaRPr lang="en-US" b="1" dirty="0"/>
          </a:p>
        </p:txBody>
      </p:sp>
    </p:spTree>
    <p:extLst>
      <p:ext uri="{BB962C8B-B14F-4D97-AF65-F5344CB8AC3E}">
        <p14:creationId xmlns:p14="http://schemas.microsoft.com/office/powerpoint/2010/main" val="1353724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Lever 1, strategic documents and initiatives prioritize effective teaching. The importance of quality teaching is emphasized in initiatives, policies, and practices and by the administration. &#10;&#10;Lever 2, assessment of teaching is constructive and flexible. Teaching quality is assessed both formatively and summatively in multiple ways. &#10;&#10;Lever 3, effective teaching is implemented. Instructors design and teach their courses in ways that support student learning. &#10;&#10;Lever 4, infrastructure exists to support teaching. Facilities and resources that support quality learning experiences are available. &#10;&#10;Lever 5, broad engagement occurs around teaching. Members of the institution and larger community are involved in initiatives that foster  quality learning experiences. &#10;&#10;Lever 6, effective teaching is recognized and rewarded. Teaching excellence is a priority that is acknowledged and honoured. "/>
          <p:cNvGraphicFramePr/>
          <p:nvPr>
            <p:extLst>
              <p:ext uri="{D42A27DB-BD31-4B8C-83A1-F6EECF244321}">
                <p14:modId xmlns:p14="http://schemas.microsoft.com/office/powerpoint/2010/main" val="922456570"/>
              </p:ext>
            </p:extLst>
          </p:nvPr>
        </p:nvGraphicFramePr>
        <p:xfrm>
          <a:off x="0" y="1006998"/>
          <a:ext cx="12192000" cy="5720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789" y="0"/>
            <a:ext cx="1161797" cy="1410044"/>
          </a:xfrm>
          <a:prstGeom prst="rect">
            <a:avLst/>
          </a:prstGeom>
        </p:spPr>
      </p:pic>
      <p:sp>
        <p:nvSpPr>
          <p:cNvPr id="2" name="Title 1">
            <a:extLst>
              <a:ext uri="{FF2B5EF4-FFF2-40B4-BE49-F238E27FC236}">
                <a16:creationId xmlns:a16="http://schemas.microsoft.com/office/drawing/2014/main" id="{7FBB6C9F-DF6A-9A8F-FEB6-06492AA3AAD5}"/>
              </a:ext>
            </a:extLst>
          </p:cNvPr>
          <p:cNvSpPr>
            <a:spLocks noGrp="1"/>
          </p:cNvSpPr>
          <p:nvPr>
            <p:ph type="title"/>
          </p:nvPr>
        </p:nvSpPr>
        <p:spPr>
          <a:xfrm>
            <a:off x="1315586" y="42240"/>
            <a:ext cx="10515600" cy="1325563"/>
          </a:xfrm>
        </p:spPr>
        <p:txBody>
          <a:bodyPr/>
          <a:lstStyle/>
          <a:p>
            <a:pPr algn="ctr"/>
            <a:r>
              <a:rPr lang="en-US" b="1" dirty="0"/>
              <a:t>Teaching Culture Perception Framework </a:t>
            </a:r>
            <a:br>
              <a:rPr lang="en-US" dirty="0"/>
            </a:br>
            <a:r>
              <a:rPr lang="en-US" sz="3000" dirty="0"/>
              <a:t>(</a:t>
            </a:r>
            <a:r>
              <a:rPr lang="en-US" sz="3000" dirty="0" err="1"/>
              <a:t>Kustra</a:t>
            </a:r>
            <a:r>
              <a:rPr lang="en-US" sz="3000" dirty="0"/>
              <a:t> et al., 2014)</a:t>
            </a:r>
          </a:p>
        </p:txBody>
      </p:sp>
    </p:spTree>
    <p:extLst>
      <p:ext uri="{BB962C8B-B14F-4D97-AF65-F5344CB8AC3E}">
        <p14:creationId xmlns:p14="http://schemas.microsoft.com/office/powerpoint/2010/main" val="250870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445C-846F-1EB3-6756-1588C1D39B6E}"/>
              </a:ext>
            </a:extLst>
          </p:cNvPr>
          <p:cNvSpPr>
            <a:spLocks noGrp="1"/>
          </p:cNvSpPr>
          <p:nvPr>
            <p:ph type="title"/>
          </p:nvPr>
        </p:nvSpPr>
        <p:spPr/>
        <p:txBody>
          <a:bodyPr/>
          <a:lstStyle/>
          <a:p>
            <a:r>
              <a:rPr lang="en-CA" dirty="0"/>
              <a:t>Next Steps for Our Group</a:t>
            </a:r>
          </a:p>
        </p:txBody>
      </p:sp>
      <p:sp>
        <p:nvSpPr>
          <p:cNvPr id="3" name="Content Placeholder 2">
            <a:extLst>
              <a:ext uri="{FF2B5EF4-FFF2-40B4-BE49-F238E27FC236}">
                <a16:creationId xmlns:a16="http://schemas.microsoft.com/office/drawing/2014/main" id="{98844B0B-61AB-7E4F-F295-F158EE97EB10}"/>
              </a:ext>
            </a:extLst>
          </p:cNvPr>
          <p:cNvSpPr>
            <a:spLocks noGrp="1"/>
          </p:cNvSpPr>
          <p:nvPr>
            <p:ph idx="1"/>
          </p:nvPr>
        </p:nvSpPr>
        <p:spPr/>
        <p:txBody>
          <a:bodyPr>
            <a:normAutofit fontScale="77500" lnSpcReduction="20000"/>
          </a:bodyPr>
          <a:lstStyle/>
          <a:p>
            <a:r>
              <a:rPr lang="en-CA" sz="3600" dirty="0"/>
              <a:t>ITCPS-F (faculty): Manuscript of validation study submitted for review</a:t>
            </a:r>
            <a:endParaRPr lang="en-CA" sz="1200" dirty="0"/>
          </a:p>
          <a:p>
            <a:endParaRPr lang="en-CA" sz="1200" dirty="0"/>
          </a:p>
          <a:p>
            <a:r>
              <a:rPr lang="en-CA" sz="3600" dirty="0"/>
              <a:t>ITCPS-S (student): Manuscript of validation study under preparation</a:t>
            </a:r>
            <a:endParaRPr lang="en-CA" sz="1200" dirty="0"/>
          </a:p>
          <a:p>
            <a:endParaRPr lang="en-CA" sz="1200" dirty="0"/>
          </a:p>
          <a:p>
            <a:r>
              <a:rPr lang="en-CA" sz="3600" dirty="0"/>
              <a:t>UTCPS: Validation studies being planned</a:t>
            </a:r>
            <a:endParaRPr lang="en-CA" sz="1200" dirty="0"/>
          </a:p>
          <a:p>
            <a:endParaRPr lang="en-CA" sz="1200" dirty="0"/>
          </a:p>
          <a:p>
            <a:r>
              <a:rPr lang="en-CA" sz="3600" dirty="0"/>
              <a:t>Weave Equity, Diversity, Inclusion, Decolonization, Indigenization, and Accessibility throughout the tools</a:t>
            </a:r>
          </a:p>
          <a:p>
            <a:endParaRPr lang="en-CA" sz="3600" dirty="0"/>
          </a:p>
          <a:p>
            <a:r>
              <a:rPr lang="en-CA" sz="3600" dirty="0"/>
              <a:t>Surveys adapted to French, college context</a:t>
            </a:r>
          </a:p>
          <a:p>
            <a:endParaRPr lang="en-CA" sz="3600" dirty="0"/>
          </a:p>
          <a:p>
            <a:r>
              <a:rPr lang="en-CA" sz="3600" dirty="0"/>
              <a:t>Continued dissemination and use</a:t>
            </a:r>
          </a:p>
          <a:p>
            <a:endParaRPr lang="en-CA" sz="3600" dirty="0"/>
          </a:p>
          <a:p>
            <a:endParaRPr lang="en-CA" sz="3600" dirty="0"/>
          </a:p>
          <a:p>
            <a:pPr marL="0" indent="0">
              <a:buNone/>
            </a:pPr>
            <a:endParaRPr lang="en-CA" sz="3600" dirty="0"/>
          </a:p>
          <a:p>
            <a:pPr marL="0" indent="0">
              <a:buNone/>
            </a:pPr>
            <a:endParaRPr lang="en-CA" dirty="0"/>
          </a:p>
        </p:txBody>
      </p:sp>
    </p:spTree>
    <p:extLst>
      <p:ext uri="{BB962C8B-B14F-4D97-AF65-F5344CB8AC3E}">
        <p14:creationId xmlns:p14="http://schemas.microsoft.com/office/powerpoint/2010/main" val="420274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E3062-35D5-0817-A029-83D48EAADC9C}"/>
              </a:ext>
            </a:extLst>
          </p:cNvPr>
          <p:cNvSpPr>
            <a:spLocks noGrp="1"/>
          </p:cNvSpPr>
          <p:nvPr>
            <p:ph type="title"/>
          </p:nvPr>
        </p:nvSpPr>
        <p:spPr>
          <a:xfrm>
            <a:off x="838200" y="18255"/>
            <a:ext cx="10515600" cy="1325563"/>
          </a:xfrm>
          <a:noFill/>
        </p:spPr>
        <p:txBody>
          <a:bodyPr/>
          <a:lstStyle/>
          <a:p>
            <a:r>
              <a:rPr lang="en-CA" dirty="0"/>
              <a:t>Agenda</a:t>
            </a:r>
          </a:p>
        </p:txBody>
      </p:sp>
      <p:sp>
        <p:nvSpPr>
          <p:cNvPr id="3" name="Content Placeholder 2">
            <a:extLst>
              <a:ext uri="{FF2B5EF4-FFF2-40B4-BE49-F238E27FC236}">
                <a16:creationId xmlns:a16="http://schemas.microsoft.com/office/drawing/2014/main" id="{8EB204E4-804A-8B82-2969-41165CED1140}"/>
              </a:ext>
            </a:extLst>
          </p:cNvPr>
          <p:cNvSpPr>
            <a:spLocks noGrp="1"/>
          </p:cNvSpPr>
          <p:nvPr>
            <p:ph idx="1"/>
          </p:nvPr>
        </p:nvSpPr>
        <p:spPr>
          <a:xfrm>
            <a:off x="838200" y="1431235"/>
            <a:ext cx="10515600" cy="4745728"/>
          </a:xfrm>
        </p:spPr>
        <p:txBody>
          <a:bodyPr>
            <a:noAutofit/>
          </a:bodyPr>
          <a:lstStyle/>
          <a:p>
            <a:r>
              <a:rPr lang="en-CA" sz="3200" dirty="0"/>
              <a:t>Welcome</a:t>
            </a:r>
          </a:p>
          <a:p>
            <a:endParaRPr lang="en-CA" sz="1200" dirty="0"/>
          </a:p>
          <a:p>
            <a:r>
              <a:rPr lang="en-CA" sz="3200" dirty="0"/>
              <a:t>Overview of Teaching Culture Research and Tools</a:t>
            </a:r>
            <a:br>
              <a:rPr lang="en-CA" sz="1200" dirty="0"/>
            </a:br>
            <a:endParaRPr lang="en-CA" sz="1200" dirty="0"/>
          </a:p>
          <a:p>
            <a:r>
              <a:rPr lang="en-CA" sz="3200" dirty="0"/>
              <a:t>Breakout Activities</a:t>
            </a:r>
          </a:p>
          <a:p>
            <a:endParaRPr lang="en-CA" sz="1200" dirty="0"/>
          </a:p>
          <a:p>
            <a:pPr marL="971550" lvl="1" indent="-514350">
              <a:buFont typeface="+mj-lt"/>
              <a:buAutoNum type="arabicPeriod"/>
            </a:pPr>
            <a:r>
              <a:rPr lang="en-CA" sz="3200" i="1" dirty="0"/>
              <a:t>Reflecting on your Teaching Culture</a:t>
            </a:r>
          </a:p>
          <a:p>
            <a:pPr marL="971550" lvl="1" indent="-514350">
              <a:buFont typeface="+mj-lt"/>
              <a:buAutoNum type="arabicPeriod"/>
            </a:pPr>
            <a:r>
              <a:rPr lang="en-CA" sz="3200" i="1" dirty="0"/>
              <a:t>Enhancing your Teaching Culture</a:t>
            </a:r>
          </a:p>
          <a:p>
            <a:pPr marL="457200" lvl="1" indent="0">
              <a:buNone/>
            </a:pPr>
            <a:endParaRPr lang="en-CA" sz="1200" dirty="0">
              <a:highlight>
                <a:srgbClr val="FFFF00"/>
              </a:highlight>
            </a:endParaRPr>
          </a:p>
          <a:p>
            <a:r>
              <a:rPr lang="en-CA" sz="3200" dirty="0"/>
              <a:t>Next Steps and Ways to Engage</a:t>
            </a:r>
          </a:p>
        </p:txBody>
      </p:sp>
    </p:spTree>
    <p:extLst>
      <p:ext uri="{BB962C8B-B14F-4D97-AF65-F5344CB8AC3E}">
        <p14:creationId xmlns:p14="http://schemas.microsoft.com/office/powerpoint/2010/main" val="406607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832C-213B-B15D-8FE2-9EEA8FE11BC0}"/>
              </a:ext>
            </a:extLst>
          </p:cNvPr>
          <p:cNvSpPr>
            <a:spLocks noGrp="1"/>
          </p:cNvSpPr>
          <p:nvPr>
            <p:ph type="title"/>
          </p:nvPr>
        </p:nvSpPr>
        <p:spPr>
          <a:xfrm>
            <a:off x="838200" y="136525"/>
            <a:ext cx="10515600" cy="1325563"/>
          </a:xfrm>
        </p:spPr>
        <p:txBody>
          <a:bodyPr/>
          <a:lstStyle/>
          <a:p>
            <a:r>
              <a:rPr lang="en-CA" dirty="0"/>
              <a:t>Next Steps for Participants</a:t>
            </a:r>
          </a:p>
        </p:txBody>
      </p:sp>
      <p:sp>
        <p:nvSpPr>
          <p:cNvPr id="3" name="Content Placeholder 2">
            <a:extLst>
              <a:ext uri="{FF2B5EF4-FFF2-40B4-BE49-F238E27FC236}">
                <a16:creationId xmlns:a16="http://schemas.microsoft.com/office/drawing/2014/main" id="{B5155417-93CE-3A4A-42C8-5146B1203538}"/>
              </a:ext>
            </a:extLst>
          </p:cNvPr>
          <p:cNvSpPr>
            <a:spLocks noGrp="1"/>
          </p:cNvSpPr>
          <p:nvPr>
            <p:ph idx="1"/>
          </p:nvPr>
        </p:nvSpPr>
        <p:spPr/>
        <p:txBody>
          <a:bodyPr>
            <a:normAutofit fontScale="85000" lnSpcReduction="20000"/>
          </a:bodyPr>
          <a:lstStyle/>
          <a:p>
            <a:r>
              <a:rPr lang="en-CA" sz="3800" dirty="0"/>
              <a:t>Opportunity for adoption of ITCPS, UTCPS, and TCRT</a:t>
            </a:r>
          </a:p>
          <a:p>
            <a:r>
              <a:rPr lang="en-CA" sz="3800" dirty="0"/>
              <a:t>Partner on validation of UTCPS</a:t>
            </a:r>
          </a:p>
          <a:p>
            <a:r>
              <a:rPr lang="en-CA" sz="3800" dirty="0"/>
              <a:t>Try out the Reflective Guide </a:t>
            </a:r>
          </a:p>
          <a:p>
            <a:endParaRPr lang="en-CA" sz="1300" dirty="0"/>
          </a:p>
          <a:p>
            <a:pPr marL="0" indent="0" algn="ctr">
              <a:buNone/>
            </a:pPr>
            <a:r>
              <a:rPr lang="en-CA" dirty="0"/>
              <a:t>More information: </a:t>
            </a:r>
          </a:p>
          <a:p>
            <a:pPr marL="0" indent="0" algn="ctr">
              <a:buNone/>
            </a:pPr>
            <a:r>
              <a:rPr lang="fi-FI" dirty="0">
                <a:hlinkClick r:id="rId3"/>
              </a:rPr>
              <a:t>https://qualityteachingculture.ca/</a:t>
            </a:r>
            <a:endParaRPr lang="fi-FI" dirty="0"/>
          </a:p>
          <a:p>
            <a:pPr marL="0" indent="0" algn="ctr">
              <a:buNone/>
            </a:pPr>
            <a:endParaRPr lang="en-CA" sz="1400" dirty="0"/>
          </a:p>
          <a:p>
            <a:pPr marL="0" indent="0" algn="ctr">
              <a:buNone/>
            </a:pPr>
            <a:r>
              <a:rPr lang="en-CA" dirty="0"/>
              <a:t>Questions: </a:t>
            </a:r>
          </a:p>
          <a:p>
            <a:pPr marL="0" indent="0" algn="ctr">
              <a:buNone/>
            </a:pPr>
            <a:r>
              <a:rPr lang="fi-FI" dirty="0">
                <a:hlinkClick r:id="rId4"/>
              </a:rPr>
              <a:t>kustraed@uwindsor.ca</a:t>
            </a:r>
            <a:endParaRPr lang="fi-FI" dirty="0"/>
          </a:p>
          <a:p>
            <a:pPr marL="0" indent="0" algn="ctr">
              <a:buNone/>
            </a:pPr>
            <a:r>
              <a:rPr lang="en-CA" dirty="0" err="1">
                <a:hlinkClick r:id="rId5"/>
              </a:rPr>
              <a:t>lshaw2@brocku.ca</a:t>
            </a:r>
            <a:r>
              <a:rPr lang="en-CA" dirty="0"/>
              <a:t> </a:t>
            </a:r>
          </a:p>
          <a:p>
            <a:pPr marL="0" indent="0" algn="ctr">
              <a:buNone/>
            </a:pPr>
            <a:r>
              <a:rPr lang="en-CA" b="0" i="0" dirty="0" err="1">
                <a:effectLst/>
                <a:hlinkClick r:id="rId6"/>
              </a:rPr>
              <a:t>peter.allan.wolf</a:t>
            </a:r>
            <a:r>
              <a:rPr lang="en-CA" b="0" i="0" dirty="0">
                <a:effectLst/>
                <a:hlinkClick r:id="rId6"/>
              </a:rPr>
              <a:t>@gmail.com</a:t>
            </a:r>
            <a:endParaRPr lang="en-US" dirty="0"/>
          </a:p>
          <a:p>
            <a:pPr marL="0" indent="0" algn="ctr">
              <a:buNone/>
            </a:pPr>
            <a:endParaRPr lang="fi-FI" dirty="0"/>
          </a:p>
          <a:p>
            <a:pPr marL="0" indent="0" algn="ctr">
              <a:buNone/>
            </a:pPr>
            <a:endParaRPr lang="fi-FI" dirty="0"/>
          </a:p>
          <a:p>
            <a:pPr marL="0" indent="0" algn="ctr">
              <a:buNone/>
            </a:pPr>
            <a:endParaRPr lang="fi-FI" dirty="0"/>
          </a:p>
          <a:p>
            <a:endParaRPr lang="en-CA" dirty="0"/>
          </a:p>
          <a:p>
            <a:endParaRPr lang="en-CA" dirty="0"/>
          </a:p>
        </p:txBody>
      </p:sp>
    </p:spTree>
    <p:extLst>
      <p:ext uri="{BB962C8B-B14F-4D97-AF65-F5344CB8AC3E}">
        <p14:creationId xmlns:p14="http://schemas.microsoft.com/office/powerpoint/2010/main" val="333440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89" y="0"/>
            <a:ext cx="1062314" cy="1289304"/>
          </a:xfrm>
          <a:prstGeom prst="rect">
            <a:avLst/>
          </a:prstGeom>
        </p:spPr>
      </p:pic>
      <p:sp>
        <p:nvSpPr>
          <p:cNvPr id="2" name="Rectangle 1"/>
          <p:cNvSpPr/>
          <p:nvPr/>
        </p:nvSpPr>
        <p:spPr>
          <a:xfrm>
            <a:off x="153789" y="1186058"/>
            <a:ext cx="11651225" cy="5632311"/>
          </a:xfrm>
          <a:prstGeom prst="rect">
            <a:avLst/>
          </a:prstGeom>
        </p:spPr>
        <p:txBody>
          <a:bodyPr wrap="square">
            <a:spAutoFit/>
          </a:bodyPr>
          <a:lstStyle/>
          <a:p>
            <a:r>
              <a:rPr lang="en-CA" sz="1600" dirty="0">
                <a:ea typeface="Calibri" panose="020F0502020204030204" pitchFamily="34" charset="0"/>
                <a:cs typeface="Calibri" panose="020F0502020204030204" pitchFamily="34" charset="0"/>
              </a:rPr>
              <a:t>Berger, J.B., &amp; Braxton, J.M. (1998). Revising Tinto’s </a:t>
            </a:r>
            <a:r>
              <a:rPr lang="en-CA" sz="1600" dirty="0" err="1">
                <a:ea typeface="Calibri" panose="020F0502020204030204" pitchFamily="34" charset="0"/>
                <a:cs typeface="Calibri" panose="020F0502020204030204" pitchFamily="34" charset="0"/>
              </a:rPr>
              <a:t>interactionalist</a:t>
            </a:r>
            <a:r>
              <a:rPr lang="en-CA" sz="1600" dirty="0">
                <a:ea typeface="Calibri" panose="020F0502020204030204" pitchFamily="34" charset="0"/>
                <a:cs typeface="Calibri" panose="020F0502020204030204" pitchFamily="34" charset="0"/>
              </a:rPr>
              <a:t> theory of student departure through theory elaboration: Examining</a:t>
            </a:r>
            <a:r>
              <a:rPr lang="en-US" sz="1600" dirty="0">
                <a:ea typeface="Calibri" panose="020F0502020204030204" pitchFamily="34" charset="0"/>
                <a:cs typeface="Times New Roman" panose="02020603050405020304" pitchFamily="18" charset="0"/>
              </a:rPr>
              <a:t> </a:t>
            </a:r>
            <a:r>
              <a:rPr lang="en-CA" sz="1600" dirty="0">
                <a:ea typeface="Calibri" panose="020F0502020204030204" pitchFamily="34" charset="0"/>
                <a:cs typeface="Calibri" panose="020F0502020204030204" pitchFamily="34" charset="0"/>
              </a:rPr>
              <a:t>the role of organization attributes in the persistence process. </a:t>
            </a:r>
            <a:r>
              <a:rPr lang="en-CA" sz="1600" i="1" dirty="0">
                <a:ea typeface="Calibri" panose="020F0502020204030204" pitchFamily="34" charset="0"/>
                <a:cs typeface="Calibri" panose="020F0502020204030204" pitchFamily="34" charset="0"/>
              </a:rPr>
              <a:t>Research in Higher Education, 39</a:t>
            </a:r>
            <a:r>
              <a:rPr lang="en-CA" sz="1600" dirty="0">
                <a:ea typeface="Calibri" panose="020F0502020204030204" pitchFamily="34" charset="0"/>
                <a:cs typeface="Calibri" panose="020F0502020204030204" pitchFamily="34" charset="0"/>
              </a:rPr>
              <a:t>(2), 103-119. </a:t>
            </a:r>
            <a:endParaRPr lang="en-US" sz="1600" dirty="0">
              <a:ea typeface="Calibri" panose="020F0502020204030204" pitchFamily="34" charset="0"/>
              <a:cs typeface="Times New Roman" panose="02020603050405020304" pitchFamily="18" charset="0"/>
            </a:endParaRPr>
          </a:p>
          <a:p>
            <a:pPr algn="l"/>
            <a:endParaRPr lang="en-US" sz="800" b="0" i="0" dirty="0">
              <a:solidFill>
                <a:srgbClr val="333333"/>
              </a:solidFill>
              <a:effectLst/>
            </a:endParaRPr>
          </a:p>
          <a:p>
            <a:pPr algn="l"/>
            <a:r>
              <a:rPr lang="en-US" sz="1600" b="0" i="0" dirty="0">
                <a:solidFill>
                  <a:srgbClr val="333333"/>
                </a:solidFill>
                <a:effectLst/>
              </a:rPr>
              <a:t>Bergquist, W. H., &amp; Pawlak, K. (2008). </a:t>
            </a:r>
            <a:r>
              <a:rPr lang="en-US" sz="1600" b="0" i="1" dirty="0">
                <a:solidFill>
                  <a:srgbClr val="333333"/>
                </a:solidFill>
                <a:effectLst/>
              </a:rPr>
              <a:t>Engaging the six cultures of the academy</a:t>
            </a:r>
            <a:r>
              <a:rPr lang="en-US" sz="1600" b="0" i="0" dirty="0">
                <a:solidFill>
                  <a:srgbClr val="333333"/>
                </a:solidFill>
                <a:effectLst/>
              </a:rPr>
              <a:t>. Jossey-Bass.</a:t>
            </a:r>
          </a:p>
          <a:p>
            <a:endParaRPr lang="en-CA" sz="800" dirty="0">
              <a:ea typeface="Calibri" panose="020F0502020204030204" pitchFamily="34" charset="0"/>
              <a:cs typeface="Calibri" panose="020F0502020204030204" pitchFamily="34" charset="0"/>
            </a:endParaRPr>
          </a:p>
          <a:p>
            <a:r>
              <a:rPr lang="en-CA" sz="1600" dirty="0">
                <a:ea typeface="Calibri" panose="020F0502020204030204" pitchFamily="34" charset="0"/>
                <a:cs typeface="Calibri" panose="020F0502020204030204" pitchFamily="34" charset="0"/>
              </a:rPr>
              <a:t>Cox, B.E., McIntosh, K.L., Reason, R.D., &amp; </a:t>
            </a:r>
            <a:r>
              <a:rPr lang="en-CA" sz="1600" dirty="0" err="1">
                <a:ea typeface="Calibri" panose="020F0502020204030204" pitchFamily="34" charset="0"/>
                <a:cs typeface="Calibri" panose="020F0502020204030204" pitchFamily="34" charset="0"/>
              </a:rPr>
              <a:t>Terenzini</a:t>
            </a:r>
            <a:r>
              <a:rPr lang="en-CA" sz="1600" dirty="0">
                <a:ea typeface="Calibri" panose="020F0502020204030204" pitchFamily="34" charset="0"/>
                <a:cs typeface="Calibri" panose="020F0502020204030204" pitchFamily="34" charset="0"/>
              </a:rPr>
              <a:t>, P.T. (2011). A culture of teaching: Policy, perception, and practice in Higher</a:t>
            </a:r>
            <a:r>
              <a:rPr lang="en-US" sz="1600" dirty="0">
                <a:ea typeface="Calibri" panose="020F0502020204030204" pitchFamily="34" charset="0"/>
                <a:cs typeface="Times New Roman" panose="02020603050405020304" pitchFamily="18" charset="0"/>
              </a:rPr>
              <a:t> </a:t>
            </a:r>
            <a:r>
              <a:rPr lang="en-CA" sz="1600" dirty="0">
                <a:ea typeface="Calibri" panose="020F0502020204030204" pitchFamily="34" charset="0"/>
                <a:cs typeface="Calibri" panose="020F0502020204030204" pitchFamily="34" charset="0"/>
              </a:rPr>
              <a:t>Education. </a:t>
            </a:r>
            <a:r>
              <a:rPr lang="en-CA" sz="1600" i="1" dirty="0">
                <a:ea typeface="Calibri" panose="020F0502020204030204" pitchFamily="34" charset="0"/>
                <a:cs typeface="Calibri" panose="020F0502020204030204" pitchFamily="34" charset="0"/>
              </a:rPr>
              <a:t>Research in Higher Education, 52, </a:t>
            </a:r>
            <a:r>
              <a:rPr lang="en-CA" sz="1600" dirty="0">
                <a:ea typeface="Calibri" panose="020F0502020204030204" pitchFamily="34" charset="0"/>
                <a:cs typeface="Calibri" panose="020F0502020204030204" pitchFamily="34" charset="0"/>
              </a:rPr>
              <a:t>808-829.</a:t>
            </a:r>
            <a:endParaRPr lang="en-US" sz="1600" dirty="0">
              <a:ea typeface="Calibri" panose="020F0502020204030204" pitchFamily="34" charset="0"/>
              <a:cs typeface="Times New Roman" panose="02020603050405020304" pitchFamily="18" charset="0"/>
            </a:endParaRPr>
          </a:p>
          <a:p>
            <a:endParaRPr lang="en-US" sz="800" dirty="0">
              <a:solidFill>
                <a:srgbClr val="000000"/>
              </a:solidFill>
              <a:ea typeface="Calibri" panose="020F0502020204030204" pitchFamily="34" charset="0"/>
              <a:cs typeface="Calibri" panose="020F0502020204030204" pitchFamily="34" charset="0"/>
            </a:endParaRPr>
          </a:p>
          <a:p>
            <a:r>
              <a:rPr lang="en-US" sz="1600" dirty="0">
                <a:solidFill>
                  <a:srgbClr val="000000"/>
                </a:solidFill>
                <a:ea typeface="Calibri" panose="020F0502020204030204" pitchFamily="34" charset="0"/>
                <a:cs typeface="Calibri" panose="020F0502020204030204" pitchFamily="34" charset="0"/>
              </a:rPr>
              <a:t>Feldman, K. A., &amp; Paulsen, M. B. (1999). Faculty motivation: The role of a supportive teaching culture. </a:t>
            </a:r>
            <a:r>
              <a:rPr lang="en-US" sz="1600" i="1" dirty="0" err="1">
                <a:solidFill>
                  <a:srgbClr val="000000"/>
                </a:solidFill>
                <a:ea typeface="Calibri" panose="020F0502020204030204" pitchFamily="34" charset="0"/>
                <a:cs typeface="Calibri" panose="020F0502020204030204" pitchFamily="34" charset="0"/>
              </a:rPr>
              <a:t>Newdirections</a:t>
            </a:r>
            <a:r>
              <a:rPr lang="en-US" sz="1600" i="1" dirty="0">
                <a:solidFill>
                  <a:srgbClr val="000000"/>
                </a:solidFill>
                <a:ea typeface="Calibri" panose="020F0502020204030204" pitchFamily="34" charset="0"/>
                <a:cs typeface="Calibri" panose="020F0502020204030204" pitchFamily="34" charset="0"/>
              </a:rPr>
              <a:t> for teaching and learning</a:t>
            </a:r>
            <a:r>
              <a:rPr lang="en-US" sz="1600" dirty="0">
                <a:solidFill>
                  <a:srgbClr val="000000"/>
                </a:solidFill>
                <a:ea typeface="Calibri" panose="020F0502020204030204" pitchFamily="34" charset="0"/>
                <a:cs typeface="Calibri" panose="020F0502020204030204" pitchFamily="34" charset="0"/>
              </a:rPr>
              <a:t>, </a:t>
            </a:r>
            <a:r>
              <a:rPr lang="en-US" sz="1600" i="1" dirty="0">
                <a:solidFill>
                  <a:srgbClr val="000000"/>
                </a:solidFill>
                <a:ea typeface="Calibri" panose="020F0502020204030204" pitchFamily="34" charset="0"/>
                <a:cs typeface="Calibri" panose="020F0502020204030204" pitchFamily="34" charset="0"/>
              </a:rPr>
              <a:t>1999</a:t>
            </a:r>
            <a:r>
              <a:rPr lang="en-US" sz="1600" dirty="0">
                <a:solidFill>
                  <a:srgbClr val="000000"/>
                </a:solidFill>
                <a:ea typeface="Calibri" panose="020F0502020204030204" pitchFamily="34" charset="0"/>
                <a:cs typeface="Calibri" panose="020F0502020204030204" pitchFamily="34" charset="0"/>
              </a:rPr>
              <a:t>(78), 69-78. </a:t>
            </a:r>
            <a:r>
              <a:rPr lang="en-US" sz="1600" dirty="0" err="1">
                <a:solidFill>
                  <a:srgbClr val="000000"/>
                </a:solidFill>
                <a:ea typeface="Calibri" panose="020F0502020204030204" pitchFamily="34" charset="0"/>
                <a:cs typeface="Calibri" panose="020F0502020204030204" pitchFamily="34" charset="0"/>
              </a:rPr>
              <a:t>doi</a:t>
            </a:r>
            <a:r>
              <a:rPr lang="en-US" sz="1600" dirty="0">
                <a:solidFill>
                  <a:srgbClr val="000000"/>
                </a:solidFill>
                <a:ea typeface="Calibri" panose="020F0502020204030204" pitchFamily="34" charset="0"/>
                <a:cs typeface="Calibri" panose="020F0502020204030204" pitchFamily="34" charset="0"/>
              </a:rPr>
              <a:t>: </a:t>
            </a:r>
            <a:r>
              <a:rPr lang="en-US" sz="1600" u="sng" dirty="0">
                <a:solidFill>
                  <a:srgbClr val="0563C1"/>
                </a:solidFill>
                <a:ea typeface="Calibri" panose="020F0502020204030204" pitchFamily="34" charset="0"/>
                <a:cs typeface="Calibri" panose="020F0502020204030204" pitchFamily="34" charset="0"/>
                <a:hlinkClick r:id="rId4"/>
              </a:rPr>
              <a:t>10.1002/tl.7807</a:t>
            </a:r>
            <a:r>
              <a:rPr lang="en-US" sz="1600" dirty="0">
                <a:solidFill>
                  <a:srgbClr val="000000"/>
                </a:solidFill>
                <a:ea typeface="Calibri" panose="020F0502020204030204" pitchFamily="34" charset="0"/>
                <a:cs typeface="Calibri" panose="020F0502020204030204" pitchFamily="34" charset="0"/>
              </a:rPr>
              <a:t> </a:t>
            </a:r>
            <a:br>
              <a:rPr lang="en-US" sz="1600" dirty="0">
                <a:ea typeface="Calibri" panose="020F0502020204030204" pitchFamily="34" charset="0"/>
                <a:cs typeface="Times New Roman" panose="02020603050405020304" pitchFamily="18" charset="0"/>
              </a:rPr>
            </a:br>
            <a:endParaRPr lang="en-US" sz="800" dirty="0">
              <a:ea typeface="Calibri" panose="020F0502020204030204" pitchFamily="34" charset="0"/>
              <a:cs typeface="Times New Roman" panose="02020603050405020304" pitchFamily="18" charset="0"/>
            </a:endParaRPr>
          </a:p>
          <a:p>
            <a:r>
              <a:rPr lang="en-US" sz="1600" dirty="0">
                <a:solidFill>
                  <a:srgbClr val="000000"/>
                </a:solidFill>
                <a:ea typeface="Calibri" panose="020F0502020204030204" pitchFamily="34" charset="0"/>
              </a:rPr>
              <a:t>Grayson, J.P., &amp; Grayson, K. (2003). </a:t>
            </a:r>
            <a:r>
              <a:rPr lang="en-US" sz="1600" i="1" dirty="0">
                <a:solidFill>
                  <a:srgbClr val="000000"/>
                </a:solidFill>
                <a:ea typeface="Calibri" panose="020F0502020204030204" pitchFamily="34" charset="0"/>
              </a:rPr>
              <a:t>Research on retention and attrition (No. 6). </a:t>
            </a:r>
            <a:r>
              <a:rPr lang="en-US" sz="1600" dirty="0">
                <a:solidFill>
                  <a:srgbClr val="000000"/>
                </a:solidFill>
                <a:ea typeface="Calibri" panose="020F0502020204030204" pitchFamily="34" charset="0"/>
              </a:rPr>
              <a:t>Montreal QC: The Canadian Millennium</a:t>
            </a:r>
          </a:p>
          <a:p>
            <a:r>
              <a:rPr lang="en-US" sz="1600" dirty="0">
                <a:solidFill>
                  <a:srgbClr val="000000"/>
                </a:solidFill>
                <a:ea typeface="Calibri" panose="020F0502020204030204" pitchFamily="34" charset="0"/>
              </a:rPr>
              <a:t>Scholarship Foundation. </a:t>
            </a:r>
          </a:p>
          <a:p>
            <a:endParaRPr lang="en-US" sz="800" b="0" i="0" dirty="0">
              <a:effectLst/>
            </a:endParaRPr>
          </a:p>
          <a:p>
            <a:r>
              <a:rPr lang="en-US" sz="1600" b="0" i="0" dirty="0" err="1">
                <a:effectLst/>
              </a:rPr>
              <a:t>Hénard</a:t>
            </a:r>
            <a:r>
              <a:rPr lang="en-US" sz="1600" b="0" i="0" dirty="0">
                <a:effectLst/>
              </a:rPr>
              <a:t>, F., &amp; </a:t>
            </a:r>
            <a:r>
              <a:rPr lang="en-US" sz="1600" b="0" i="0" dirty="0" err="1">
                <a:effectLst/>
              </a:rPr>
              <a:t>Roseveare</a:t>
            </a:r>
            <a:r>
              <a:rPr lang="en-US" sz="1600" b="0" i="0" dirty="0">
                <a:effectLst/>
              </a:rPr>
              <a:t>, D. (2012). Fostering quality teaching in higher education: Policies and practices - An IMHE guide for higher education institutions. Paris, France: </a:t>
            </a:r>
            <a:r>
              <a:rPr lang="en-US" sz="1600" b="0" i="0" dirty="0" err="1">
                <a:effectLst/>
              </a:rPr>
              <a:t>Organisation</a:t>
            </a:r>
            <a:r>
              <a:rPr lang="en-US" sz="1600" b="0" i="0" dirty="0">
                <a:effectLst/>
              </a:rPr>
              <a:t> for Economic Co-op-</a:t>
            </a:r>
            <a:r>
              <a:rPr lang="en-US" sz="1600" b="0" i="0" dirty="0" err="1">
                <a:effectLst/>
              </a:rPr>
              <a:t>eration</a:t>
            </a:r>
            <a:r>
              <a:rPr lang="en-US" sz="1600" b="0" i="0" dirty="0">
                <a:effectLst/>
              </a:rPr>
              <a:t> and Development. </a:t>
            </a:r>
            <a:endParaRPr lang="en-US" sz="1600" dirty="0">
              <a:solidFill>
                <a:srgbClr val="000000"/>
              </a:solidFill>
              <a:ea typeface="Calibri" panose="020F0502020204030204" pitchFamily="34" charset="0"/>
            </a:endParaRPr>
          </a:p>
          <a:p>
            <a:endParaRPr lang="en-US" sz="800" dirty="0">
              <a:solidFill>
                <a:srgbClr val="000000"/>
              </a:solidFill>
              <a:ea typeface="Calibri" panose="020F0502020204030204" pitchFamily="34" charset="0"/>
            </a:endParaRPr>
          </a:p>
          <a:p>
            <a:r>
              <a:rPr lang="en-US" sz="1600" dirty="0">
                <a:solidFill>
                  <a:srgbClr val="000000"/>
                </a:solidFill>
                <a:ea typeface="Calibri" panose="020F0502020204030204" pitchFamily="34" charset="0"/>
              </a:rPr>
              <a:t>Kustra, E., </a:t>
            </a:r>
            <a:r>
              <a:rPr lang="en-US" sz="1600" dirty="0" err="1">
                <a:solidFill>
                  <a:srgbClr val="000000"/>
                </a:solidFill>
                <a:ea typeface="Calibri" panose="020F0502020204030204" pitchFamily="34" charset="0"/>
              </a:rPr>
              <a:t>Doci</a:t>
            </a:r>
            <a:r>
              <a:rPr lang="en-US" sz="1600" dirty="0">
                <a:solidFill>
                  <a:srgbClr val="000000"/>
                </a:solidFill>
                <a:ea typeface="Calibri" panose="020F0502020204030204" pitchFamily="34" charset="0"/>
              </a:rPr>
              <a:t>, F., Meadows, K.N., Dawson, D., Dishke-</a:t>
            </a:r>
            <a:r>
              <a:rPr lang="en-US" sz="1600" dirty="0" err="1">
                <a:solidFill>
                  <a:srgbClr val="000000"/>
                </a:solidFill>
                <a:ea typeface="Calibri" panose="020F0502020204030204" pitchFamily="34" charset="0"/>
              </a:rPr>
              <a:t>Honzel</a:t>
            </a:r>
            <a:r>
              <a:rPr lang="en-US" sz="1600" dirty="0">
                <a:solidFill>
                  <a:srgbClr val="000000"/>
                </a:solidFill>
                <a:ea typeface="Calibri" panose="020F0502020204030204" pitchFamily="34" charset="0"/>
              </a:rPr>
              <a:t>, C., Goff, L.,…Hughes, S. (2014). </a:t>
            </a:r>
            <a:r>
              <a:rPr lang="en-US" sz="1600" i="1" dirty="0">
                <a:solidFill>
                  <a:srgbClr val="000000"/>
                </a:solidFill>
                <a:ea typeface="Calibri" panose="020F0502020204030204" pitchFamily="34" charset="0"/>
              </a:rPr>
              <a:t>Teaching culture indicators: Enhancing</a:t>
            </a:r>
            <a:r>
              <a:rPr lang="en-US" sz="1600" dirty="0">
                <a:solidFill>
                  <a:srgbClr val="000000"/>
                </a:solidFill>
                <a:ea typeface="Calibri" panose="020F0502020204030204" pitchFamily="34" charset="0"/>
              </a:rPr>
              <a:t> </a:t>
            </a:r>
            <a:r>
              <a:rPr lang="en-CA" sz="1600" i="1" dirty="0">
                <a:ea typeface="Calibri" panose="020F0502020204030204" pitchFamily="34" charset="0"/>
              </a:rPr>
              <a:t>quality teaching. </a:t>
            </a:r>
            <a:r>
              <a:rPr lang="en-CA" sz="1600" dirty="0">
                <a:ea typeface="Calibri" panose="020F0502020204030204" pitchFamily="34" charset="0"/>
              </a:rPr>
              <a:t>Report to the Ministry of Training, Colleges and Universities Productivity and Innovation Fund</a:t>
            </a:r>
          </a:p>
          <a:p>
            <a:r>
              <a:rPr lang="en-CA" sz="1600" dirty="0">
                <a:ea typeface="Calibri" panose="020F0502020204030204" pitchFamily="34" charset="0"/>
              </a:rPr>
              <a:t>Program, University of Windsor, ON.</a:t>
            </a:r>
          </a:p>
          <a:p>
            <a:endParaRPr lang="en-US" sz="800" b="0" i="0" dirty="0">
              <a:effectLst/>
            </a:endParaRPr>
          </a:p>
          <a:p>
            <a:r>
              <a:rPr lang="en-US" sz="1600" b="0" i="0" dirty="0">
                <a:effectLst/>
              </a:rPr>
              <a:t>Paulsen, M. B., &amp; Feldman, K. A. (1995). Taking teaching seriously: Meeting the challenge of instructional improvement. ASHE-ERIC Higher Education Report No. 2. Washington, DC: The George Washington University Graduate School of Education and Human </a:t>
            </a:r>
            <a:r>
              <a:rPr lang="en-US" sz="1600" b="0" i="0" dirty="0" err="1">
                <a:effectLst/>
              </a:rPr>
              <a:t>Developmen</a:t>
            </a:r>
            <a:r>
              <a:rPr lang="en-CA" sz="1600" b="0" i="0" dirty="0">
                <a:effectLst/>
                <a:ea typeface="Calibri" panose="020F0502020204030204" pitchFamily="34" charset="0"/>
              </a:rPr>
              <a:t>t. </a:t>
            </a:r>
          </a:p>
          <a:p>
            <a:endParaRPr lang="en-US" sz="1600" b="0" i="0" dirty="0">
              <a:solidFill>
                <a:srgbClr val="222222"/>
              </a:solidFill>
              <a:effectLst/>
            </a:endParaRPr>
          </a:p>
          <a:p>
            <a:r>
              <a:rPr lang="en-US" sz="1600" b="0" i="0" dirty="0">
                <a:solidFill>
                  <a:srgbClr val="222222"/>
                </a:solidFill>
                <a:effectLst/>
              </a:rPr>
              <a:t>Prosser, M. (2013). Quality teaching quality learning. In </a:t>
            </a:r>
            <a:r>
              <a:rPr lang="en-CA" sz="1600" dirty="0">
                <a:solidFill>
                  <a:srgbClr val="222222"/>
                </a:solidFill>
                <a:ea typeface="Calibri" panose="020F0502020204030204" pitchFamily="34" charset="0"/>
              </a:rPr>
              <a:t> D. J. Salter (Ed.), </a:t>
            </a:r>
            <a:r>
              <a:rPr lang="en-US" sz="1600" b="0" i="1" dirty="0">
                <a:solidFill>
                  <a:srgbClr val="222222"/>
                </a:solidFill>
                <a:effectLst/>
              </a:rPr>
              <a:t>Cases on quality teaching practices in higher education</a:t>
            </a:r>
            <a:r>
              <a:rPr lang="en-US" sz="1600" b="0" i="0" dirty="0">
                <a:solidFill>
                  <a:srgbClr val="222222"/>
                </a:solidFill>
                <a:effectLst/>
              </a:rPr>
              <a:t> (pp. 26-37). IGI Global</a:t>
            </a:r>
            <a:r>
              <a:rPr lang="en-US" sz="1200" b="0" i="0" dirty="0">
                <a:solidFill>
                  <a:srgbClr val="222222"/>
                </a:solidFill>
                <a:effectLst/>
                <a:latin typeface="Arial" panose="020B0604020202020204" pitchFamily="34" charset="0"/>
              </a:rPr>
              <a:t>.</a:t>
            </a:r>
            <a:endParaRPr lang="en-US" sz="1200" dirty="0"/>
          </a:p>
        </p:txBody>
      </p:sp>
      <p:grpSp>
        <p:nvGrpSpPr>
          <p:cNvPr id="3" name="docshapegroup1">
            <a:extLst>
              <a:ext uri="{FF2B5EF4-FFF2-40B4-BE49-F238E27FC236}">
                <a16:creationId xmlns:a16="http://schemas.microsoft.com/office/drawing/2014/main" id="{029B5721-6D52-6C40-969D-1F923E4EF16F}"/>
              </a:ext>
              <a:ext uri="{C183D7F6-B498-43B3-948B-1728B52AA6E4}">
                <adec:decorative xmlns:adec="http://schemas.microsoft.com/office/drawing/2017/decorative" val="1"/>
              </a:ext>
            </a:extLst>
          </p:cNvPr>
          <p:cNvGrpSpPr>
            <a:grpSpLocks/>
          </p:cNvGrpSpPr>
          <p:nvPr/>
        </p:nvGrpSpPr>
        <p:grpSpPr bwMode="auto">
          <a:xfrm>
            <a:off x="11158054" y="100633"/>
            <a:ext cx="901700" cy="941388"/>
            <a:chOff x="743" y="59"/>
            <a:chExt cx="1420" cy="1484"/>
          </a:xfrm>
        </p:grpSpPr>
        <p:pic>
          <p:nvPicPr>
            <p:cNvPr id="6" name="docshape2">
              <a:extLst>
                <a:ext uri="{FF2B5EF4-FFF2-40B4-BE49-F238E27FC236}">
                  <a16:creationId xmlns:a16="http://schemas.microsoft.com/office/drawing/2014/main" id="{D4668D5E-61BC-CB40-05EE-98BEEA1ED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docshape3">
              <a:extLst>
                <a:ext uri="{FF2B5EF4-FFF2-40B4-BE49-F238E27FC236}">
                  <a16:creationId xmlns:a16="http://schemas.microsoft.com/office/drawing/2014/main" id="{D643C1CA-83EB-53B5-CA71-853C3D4FD1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ocshape4">
              <a:extLst>
                <a:ext uri="{FF2B5EF4-FFF2-40B4-BE49-F238E27FC236}">
                  <a16:creationId xmlns:a16="http://schemas.microsoft.com/office/drawing/2014/main" id="{AA539DB5-256C-D355-C1C9-B101BF562B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docshape5">
              <a:extLst>
                <a:ext uri="{FF2B5EF4-FFF2-40B4-BE49-F238E27FC236}">
                  <a16:creationId xmlns:a16="http://schemas.microsoft.com/office/drawing/2014/main" id="{A7ABF31A-CBDB-FF6D-8EB5-2CB48E3BF4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ocshape6">
              <a:extLst>
                <a:ext uri="{FF2B5EF4-FFF2-40B4-BE49-F238E27FC236}">
                  <a16:creationId xmlns:a16="http://schemas.microsoft.com/office/drawing/2014/main" id="{31E01F5E-262F-89E6-A309-7BC51AC7DE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docshape7">
              <a:extLst>
                <a:ext uri="{FF2B5EF4-FFF2-40B4-BE49-F238E27FC236}">
                  <a16:creationId xmlns:a16="http://schemas.microsoft.com/office/drawing/2014/main" id="{9CDCF299-DE24-20CE-52B8-0A28ABD6AC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itle 11">
            <a:extLst>
              <a:ext uri="{FF2B5EF4-FFF2-40B4-BE49-F238E27FC236}">
                <a16:creationId xmlns:a16="http://schemas.microsoft.com/office/drawing/2014/main" id="{85120DD3-5E38-FBD5-E629-4E0A4DA0375E}"/>
              </a:ext>
            </a:extLst>
          </p:cNvPr>
          <p:cNvSpPr>
            <a:spLocks noGrp="1"/>
          </p:cNvSpPr>
          <p:nvPr>
            <p:ph type="title"/>
          </p:nvPr>
        </p:nvSpPr>
        <p:spPr>
          <a:xfrm>
            <a:off x="1084414" y="-21676"/>
            <a:ext cx="10515600" cy="1325563"/>
          </a:xfrm>
        </p:spPr>
        <p:txBody>
          <a:bodyPr/>
          <a:lstStyle/>
          <a:p>
            <a:pPr algn="ctr"/>
            <a:r>
              <a:rPr lang="en-US" b="1" dirty="0"/>
              <a:t>References</a:t>
            </a:r>
          </a:p>
        </p:txBody>
      </p:sp>
    </p:spTree>
    <p:extLst>
      <p:ext uri="{BB962C8B-B14F-4D97-AF65-F5344CB8AC3E}">
        <p14:creationId xmlns:p14="http://schemas.microsoft.com/office/powerpoint/2010/main" val="3069682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89" y="0"/>
            <a:ext cx="1062314" cy="1289304"/>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3972" y="2241793"/>
            <a:ext cx="1824702" cy="672519"/>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1279" y="3880884"/>
            <a:ext cx="1222742" cy="1222742"/>
          </a:xfrm>
          <a:prstGeom prst="rect">
            <a:avLst/>
          </a:prstGeom>
        </p:spPr>
      </p:pic>
      <p:sp>
        <p:nvSpPr>
          <p:cNvPr id="6" name="Rectangle 5"/>
          <p:cNvSpPr/>
          <p:nvPr/>
        </p:nvSpPr>
        <p:spPr>
          <a:xfrm>
            <a:off x="145310" y="1618913"/>
            <a:ext cx="12192000" cy="3970318"/>
          </a:xfrm>
          <a:prstGeom prst="rect">
            <a:avLst/>
          </a:prstGeom>
        </p:spPr>
        <p:txBody>
          <a:bodyPr wrap="square">
            <a:spAutoFit/>
          </a:bodyPr>
          <a:lstStyle/>
          <a:p>
            <a:r>
              <a:rPr lang="en-CA" sz="2800" dirty="0"/>
              <a:t>Erika Kustra, PhD</a:t>
            </a:r>
          </a:p>
          <a:p>
            <a:r>
              <a:rPr lang="en-CA" sz="2800" dirty="0"/>
              <a:t>Project Lead, Institutional Teaching Culture Project</a:t>
            </a:r>
          </a:p>
          <a:p>
            <a:r>
              <a:rPr lang="en-CA" sz="2800" dirty="0"/>
              <a:t>Director, Centre for Teaching and Learning, University of Windsor</a:t>
            </a:r>
          </a:p>
          <a:p>
            <a:r>
              <a:rPr lang="en-CA" sz="2800" dirty="0">
                <a:hlinkClick r:id="rId6"/>
              </a:rPr>
              <a:t>kustraed@uwindsor.ca</a:t>
            </a:r>
            <a:r>
              <a:rPr lang="en-CA" sz="2800" dirty="0"/>
              <a:t> </a:t>
            </a:r>
          </a:p>
          <a:p>
            <a:endParaRPr lang="en-CA" sz="2800" dirty="0"/>
          </a:p>
          <a:p>
            <a:r>
              <a:rPr lang="en-CA" sz="2800" dirty="0"/>
              <a:t>Lindsay Shaw, MA</a:t>
            </a:r>
          </a:p>
          <a:p>
            <a:r>
              <a:rPr lang="en-CA" sz="2800" dirty="0"/>
              <a:t>Research Coordinator, Institutional Teaching Culture Project</a:t>
            </a:r>
          </a:p>
          <a:p>
            <a:r>
              <a:rPr lang="en-CA" sz="2800" dirty="0"/>
              <a:t>Academic Advisor, Brock University</a:t>
            </a:r>
          </a:p>
          <a:p>
            <a:r>
              <a:rPr lang="en-CA" sz="2800" dirty="0">
                <a:hlinkClick r:id="rId7"/>
              </a:rPr>
              <a:t>lshaw2@brocku.ca</a:t>
            </a:r>
            <a:r>
              <a:rPr lang="en-CA" sz="2800" dirty="0"/>
              <a:t> </a:t>
            </a:r>
            <a:endParaRPr lang="en-US" sz="2800" dirty="0"/>
          </a:p>
        </p:txBody>
      </p:sp>
      <p:sp>
        <p:nvSpPr>
          <p:cNvPr id="2" name="Title 1">
            <a:extLst>
              <a:ext uri="{FF2B5EF4-FFF2-40B4-BE49-F238E27FC236}">
                <a16:creationId xmlns:a16="http://schemas.microsoft.com/office/drawing/2014/main" id="{DE1A649F-E6DA-5152-6DA5-EEA834A53D60}"/>
              </a:ext>
            </a:extLst>
          </p:cNvPr>
          <p:cNvSpPr>
            <a:spLocks noGrp="1"/>
          </p:cNvSpPr>
          <p:nvPr>
            <p:ph type="title"/>
          </p:nvPr>
        </p:nvSpPr>
        <p:spPr>
          <a:xfrm>
            <a:off x="1293074" y="128545"/>
            <a:ext cx="10515600" cy="1325563"/>
          </a:xfrm>
        </p:spPr>
        <p:txBody>
          <a:bodyPr/>
          <a:lstStyle/>
          <a:p>
            <a:pPr algn="ctr"/>
            <a:r>
              <a:rPr lang="en-US" b="1" dirty="0"/>
              <a:t>Contact Us</a:t>
            </a:r>
          </a:p>
        </p:txBody>
      </p:sp>
    </p:spTree>
    <p:extLst>
      <p:ext uri="{BB962C8B-B14F-4D97-AF65-F5344CB8AC3E}">
        <p14:creationId xmlns:p14="http://schemas.microsoft.com/office/powerpoint/2010/main" val="600076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95185-8F58-AE64-764C-BE08837172A0}"/>
              </a:ext>
              <a:ext uri="{C183D7F6-B498-43B3-948B-1728B52AA6E4}">
                <adec:decorative xmlns:adec="http://schemas.microsoft.com/office/drawing/2017/decorative" val="1"/>
              </a:ext>
            </a:extLst>
          </p:cNvPr>
          <p:cNvSpPr/>
          <p:nvPr/>
        </p:nvSpPr>
        <p:spPr>
          <a:xfrm>
            <a:off x="838200" y="365125"/>
            <a:ext cx="10213174" cy="1632117"/>
          </a:xfrm>
          <a:prstGeom prst="rect">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1" name="docshapegroup1">
            <a:extLst>
              <a:ext uri="{FF2B5EF4-FFF2-40B4-BE49-F238E27FC236}">
                <a16:creationId xmlns:a16="http://schemas.microsoft.com/office/drawing/2014/main" id="{B4EEF035-EE78-0878-AA3D-D5CE51287249}"/>
              </a:ext>
              <a:ext uri="{C183D7F6-B498-43B3-948B-1728B52AA6E4}">
                <adec:decorative xmlns:adec="http://schemas.microsoft.com/office/drawing/2017/decorative" val="1"/>
              </a:ext>
            </a:extLst>
          </p:cNvPr>
          <p:cNvGrpSpPr>
            <a:grpSpLocks/>
          </p:cNvGrpSpPr>
          <p:nvPr/>
        </p:nvGrpSpPr>
        <p:grpSpPr bwMode="auto">
          <a:xfrm>
            <a:off x="11158054" y="100633"/>
            <a:ext cx="901700" cy="941388"/>
            <a:chOff x="743" y="59"/>
            <a:chExt cx="1420" cy="1484"/>
          </a:xfrm>
        </p:grpSpPr>
        <p:pic>
          <p:nvPicPr>
            <p:cNvPr id="12" name="docshape2">
              <a:extLst>
                <a:ext uri="{FF2B5EF4-FFF2-40B4-BE49-F238E27FC236}">
                  <a16:creationId xmlns:a16="http://schemas.microsoft.com/office/drawing/2014/main" id="{DA0714E3-1339-A78A-4836-F64DB3B26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docshape3">
              <a:extLst>
                <a:ext uri="{FF2B5EF4-FFF2-40B4-BE49-F238E27FC236}">
                  <a16:creationId xmlns:a16="http://schemas.microsoft.com/office/drawing/2014/main" id="{1E9CB50B-0CCA-ADA0-79B1-106F9E69AA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docshape4">
              <a:extLst>
                <a:ext uri="{FF2B5EF4-FFF2-40B4-BE49-F238E27FC236}">
                  <a16:creationId xmlns:a16="http://schemas.microsoft.com/office/drawing/2014/main" id="{6D9F7106-19B7-68BF-4C0B-4B92AD1D2F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docshape5">
              <a:extLst>
                <a:ext uri="{FF2B5EF4-FFF2-40B4-BE49-F238E27FC236}">
                  <a16:creationId xmlns:a16="http://schemas.microsoft.com/office/drawing/2014/main" id="{06CF715D-D731-1F5E-CA62-842803F0F7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docshape6">
              <a:extLst>
                <a:ext uri="{FF2B5EF4-FFF2-40B4-BE49-F238E27FC236}">
                  <a16:creationId xmlns:a16="http://schemas.microsoft.com/office/drawing/2014/main" id="{261AD323-6D01-6896-E8A3-5C42A82E04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docshape7">
              <a:extLst>
                <a:ext uri="{FF2B5EF4-FFF2-40B4-BE49-F238E27FC236}">
                  <a16:creationId xmlns:a16="http://schemas.microsoft.com/office/drawing/2014/main" id="{02544446-A50D-59FA-4D1E-EDCF5B6B74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65657532-2431-B3E2-04DD-5A20CBF1B644}"/>
              </a:ext>
            </a:extLst>
          </p:cNvPr>
          <p:cNvSpPr>
            <a:spLocks noGrp="1"/>
          </p:cNvSpPr>
          <p:nvPr>
            <p:ph type="title"/>
          </p:nvPr>
        </p:nvSpPr>
        <p:spPr>
          <a:xfrm>
            <a:off x="740562" y="584014"/>
            <a:ext cx="10515600" cy="1325563"/>
          </a:xfrm>
        </p:spPr>
        <p:txBody>
          <a:bodyPr>
            <a:normAutofit/>
          </a:bodyPr>
          <a:lstStyle/>
          <a:p>
            <a:pPr algn="ctr"/>
            <a:r>
              <a:rPr lang="en-US" sz="3500" b="1" dirty="0">
                <a:latin typeface="Calibri" panose="020F0502020204030204" pitchFamily="34" charset="0"/>
                <a:cs typeface="Calibri" panose="020F0502020204030204" pitchFamily="34" charset="0"/>
              </a:rPr>
              <a:t>Lever 1 Indicators: Strategic Documents and Initiatives Prioritize Effective Teaching</a:t>
            </a:r>
          </a:p>
        </p:txBody>
      </p:sp>
      <p:sp>
        <p:nvSpPr>
          <p:cNvPr id="8" name="Content Placeholder 7">
            <a:extLst>
              <a:ext uri="{FF2B5EF4-FFF2-40B4-BE49-F238E27FC236}">
                <a16:creationId xmlns:a16="http://schemas.microsoft.com/office/drawing/2014/main" id="{5B5D25DE-BB8D-8C3E-4B34-B41078E6C899}"/>
              </a:ext>
            </a:extLst>
          </p:cNvPr>
          <p:cNvSpPr>
            <a:spLocks noGrp="1"/>
          </p:cNvSpPr>
          <p:nvPr>
            <p:ph idx="1"/>
          </p:nvPr>
        </p:nvSpPr>
        <p:spPr>
          <a:xfrm>
            <a:off x="761199" y="2324135"/>
            <a:ext cx="10515600" cy="4351338"/>
          </a:xfrm>
        </p:spPr>
        <p:txBody>
          <a:bodyPr>
            <a:normAutofit fontScale="92500" lnSpcReduction="10000"/>
          </a:bodyPr>
          <a:lstStyle/>
          <a:p>
            <a:pPr fontAlgn="t"/>
            <a:r>
              <a:rPr lang="en-US" dirty="0"/>
              <a:t>Teaching is considered a priority in the primary institutional strategic plan</a:t>
            </a:r>
            <a:endParaRPr lang="en-CA" dirty="0"/>
          </a:p>
          <a:p>
            <a:pPr fontAlgn="t"/>
            <a:r>
              <a:rPr lang="en-US" dirty="0"/>
              <a:t>Effective teaching is clearly defined in institution-wide documents</a:t>
            </a:r>
            <a:endParaRPr lang="en-CA" dirty="0"/>
          </a:p>
          <a:p>
            <a:pPr fontAlgn="t"/>
            <a:r>
              <a:rPr lang="en-US" dirty="0"/>
              <a:t>Senior administrators convey that effective teaching is an institutional priority</a:t>
            </a:r>
            <a:endParaRPr lang="en-CA" dirty="0"/>
          </a:p>
          <a:p>
            <a:pPr fontAlgn="t"/>
            <a:r>
              <a:rPr lang="en-US" dirty="0"/>
              <a:t>Institution-wide initiatives promote innovative teaching practices</a:t>
            </a:r>
            <a:endParaRPr lang="en-CA" dirty="0"/>
          </a:p>
          <a:p>
            <a:pPr fontAlgn="t"/>
            <a:r>
              <a:rPr lang="en-US" dirty="0"/>
              <a:t>Most instructors consider effective teaching to be a priority</a:t>
            </a:r>
            <a:endParaRPr lang="en-CA" dirty="0"/>
          </a:p>
          <a:p>
            <a:pPr fontAlgn="t"/>
            <a:r>
              <a:rPr lang="en-US" dirty="0"/>
              <a:t>Institutional policies recognize effective teaching in the evaluation of job performance</a:t>
            </a:r>
            <a:endParaRPr lang="en-CA" dirty="0"/>
          </a:p>
          <a:p>
            <a:pPr fontAlgn="t"/>
            <a:r>
              <a:rPr lang="en-US" dirty="0"/>
              <a:t>Staff supporting/enhancing teaching are regarded as an important resource for instructors and educational administrators</a:t>
            </a:r>
            <a:endParaRPr lang="en-CA" dirty="0"/>
          </a:p>
        </p:txBody>
      </p:sp>
    </p:spTree>
    <p:extLst>
      <p:ext uri="{BB962C8B-B14F-4D97-AF65-F5344CB8AC3E}">
        <p14:creationId xmlns:p14="http://schemas.microsoft.com/office/powerpoint/2010/main" val="4122357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1337D6-CC7A-4D24-BE6D-B64210B3E8AE}"/>
              </a:ext>
              <a:ext uri="{C183D7F6-B498-43B3-948B-1728B52AA6E4}">
                <adec:decorative xmlns:adec="http://schemas.microsoft.com/office/drawing/2017/decorative" val="1"/>
              </a:ext>
            </a:extLst>
          </p:cNvPr>
          <p:cNvSpPr/>
          <p:nvPr/>
        </p:nvSpPr>
        <p:spPr>
          <a:xfrm>
            <a:off x="838200" y="365125"/>
            <a:ext cx="10112844" cy="117491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9" name="docshapegroup1">
            <a:extLst>
              <a:ext uri="{FF2B5EF4-FFF2-40B4-BE49-F238E27FC236}">
                <a16:creationId xmlns:a16="http://schemas.microsoft.com/office/drawing/2014/main" id="{02565BFB-2510-20C4-7F3C-3217FBACB9C9}"/>
              </a:ext>
              <a:ext uri="{C183D7F6-B498-43B3-948B-1728B52AA6E4}">
                <adec:decorative xmlns:adec="http://schemas.microsoft.com/office/drawing/2017/decorative" val="1"/>
              </a:ext>
            </a:extLst>
          </p:cNvPr>
          <p:cNvGrpSpPr>
            <a:grpSpLocks/>
          </p:cNvGrpSpPr>
          <p:nvPr/>
        </p:nvGrpSpPr>
        <p:grpSpPr bwMode="auto">
          <a:xfrm>
            <a:off x="11158054" y="59635"/>
            <a:ext cx="901700" cy="941388"/>
            <a:chOff x="743" y="59"/>
            <a:chExt cx="1420" cy="1484"/>
          </a:xfrm>
        </p:grpSpPr>
        <p:pic>
          <p:nvPicPr>
            <p:cNvPr id="2050" name="docshape2">
              <a:extLst>
                <a:ext uri="{FF2B5EF4-FFF2-40B4-BE49-F238E27FC236}">
                  <a16:creationId xmlns:a16="http://schemas.microsoft.com/office/drawing/2014/main" id="{DF63B89D-77BB-FFFD-CB5A-D74F7ABA9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docshape3">
              <a:extLst>
                <a:ext uri="{FF2B5EF4-FFF2-40B4-BE49-F238E27FC236}">
                  <a16:creationId xmlns:a16="http://schemas.microsoft.com/office/drawing/2014/main" id="{63058B73-ED7C-0C5D-D09E-499C02CCD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docshape4">
              <a:extLst>
                <a:ext uri="{FF2B5EF4-FFF2-40B4-BE49-F238E27FC236}">
                  <a16:creationId xmlns:a16="http://schemas.microsoft.com/office/drawing/2014/main" id="{9A8CA5CD-2592-2E58-FEFA-4D76BC1897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docshape5">
              <a:extLst>
                <a:ext uri="{FF2B5EF4-FFF2-40B4-BE49-F238E27FC236}">
                  <a16:creationId xmlns:a16="http://schemas.microsoft.com/office/drawing/2014/main" id="{709A0A53-294F-9059-C8F5-59D992EA45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docshape6">
              <a:extLst>
                <a:ext uri="{FF2B5EF4-FFF2-40B4-BE49-F238E27FC236}">
                  <a16:creationId xmlns:a16="http://schemas.microsoft.com/office/drawing/2014/main" id="{E49A7925-4CD2-7115-C8AC-2B24A1C538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docshape7">
              <a:extLst>
                <a:ext uri="{FF2B5EF4-FFF2-40B4-BE49-F238E27FC236}">
                  <a16:creationId xmlns:a16="http://schemas.microsoft.com/office/drawing/2014/main" id="{84A78252-48B6-BA3A-CA6F-B531456804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1B750A02-3540-8E9A-4655-E7F1A5D36C7B}"/>
              </a:ext>
            </a:extLst>
          </p:cNvPr>
          <p:cNvSpPr>
            <a:spLocks noGrp="1"/>
          </p:cNvSpPr>
          <p:nvPr>
            <p:ph type="title"/>
          </p:nvPr>
        </p:nvSpPr>
        <p:spPr>
          <a:xfrm>
            <a:off x="819619" y="355896"/>
            <a:ext cx="10515600" cy="1325563"/>
          </a:xfrm>
        </p:spPr>
        <p:txBody>
          <a:bodyPr>
            <a:normAutofit/>
          </a:bodyPr>
          <a:lstStyle/>
          <a:p>
            <a:pPr algn="ctr" rtl="0" eaLnBrk="1" latinLnBrk="0" hangingPunct="1"/>
            <a:r>
              <a:rPr lang="en-CA" sz="3500" b="1" kern="1200" dirty="0">
                <a:solidFill>
                  <a:srgbClr val="000000"/>
                </a:solidFill>
                <a:effectLst/>
                <a:latin typeface="Calibri" panose="020F0502020204030204" pitchFamily="34" charset="0"/>
                <a:ea typeface="+mn-ea"/>
                <a:cs typeface="+mn-cs"/>
              </a:rPr>
              <a:t>Lever 2 Indicators</a:t>
            </a:r>
            <a:r>
              <a:rPr lang="en-CA" sz="3500" b="1" dirty="0">
                <a:solidFill>
                  <a:srgbClr val="000000"/>
                </a:solidFill>
                <a:latin typeface="Calibri" panose="020F0502020204030204" pitchFamily="34" charset="0"/>
                <a:ea typeface="+mn-ea"/>
                <a:cs typeface="+mn-cs"/>
              </a:rPr>
              <a:t>: </a:t>
            </a:r>
            <a:r>
              <a:rPr lang="en-CA" sz="3500" b="1" kern="1200" dirty="0">
                <a:solidFill>
                  <a:srgbClr val="000000"/>
                </a:solidFill>
                <a:effectLst/>
                <a:latin typeface="Calibri" panose="020F0502020204030204" pitchFamily="34" charset="0"/>
                <a:ea typeface="+mn-ea"/>
                <a:cs typeface="+mn-cs"/>
              </a:rPr>
              <a:t>Assessment of Teaching is Constructive and Flexible</a:t>
            </a:r>
            <a:endParaRPr lang="en-CA" sz="3500" dirty="0">
              <a:effectLst/>
            </a:endParaRPr>
          </a:p>
        </p:txBody>
      </p:sp>
      <p:sp>
        <p:nvSpPr>
          <p:cNvPr id="3" name="Content Placeholder 2">
            <a:extLst>
              <a:ext uri="{FF2B5EF4-FFF2-40B4-BE49-F238E27FC236}">
                <a16:creationId xmlns:a16="http://schemas.microsoft.com/office/drawing/2014/main" id="{8493430B-95CA-BD73-95B5-0A0CE3BCBE4E}"/>
              </a:ext>
            </a:extLst>
          </p:cNvPr>
          <p:cNvSpPr>
            <a:spLocks noGrp="1"/>
          </p:cNvSpPr>
          <p:nvPr>
            <p:ph idx="1"/>
          </p:nvPr>
        </p:nvSpPr>
        <p:spPr>
          <a:xfrm>
            <a:off x="838200" y="1825625"/>
            <a:ext cx="10515600" cy="4841428"/>
          </a:xfrm>
        </p:spPr>
        <p:txBody>
          <a:bodyPr>
            <a:normAutofit fontScale="85000" lnSpcReduction="20000"/>
          </a:bodyPr>
          <a:lstStyle/>
          <a:p>
            <a:pPr fontAlgn="t"/>
            <a:r>
              <a:rPr lang="en-US" dirty="0"/>
              <a:t>Students are invited to provide feedback to their instructors in addition to end of course evaluations</a:t>
            </a:r>
            <a:endParaRPr lang="en-CA" dirty="0"/>
          </a:p>
          <a:p>
            <a:pPr fontAlgn="t"/>
            <a:r>
              <a:rPr lang="en-US" dirty="0"/>
              <a:t>Students are invited to provide feedback on course design</a:t>
            </a:r>
            <a:endParaRPr lang="en-CA" dirty="0"/>
          </a:p>
          <a:p>
            <a:pPr fontAlgn="t"/>
            <a:r>
              <a:rPr lang="en-US" dirty="0"/>
              <a:t>Student feedback on teaching is taken into consideration in hiring, promotion and tenure practices</a:t>
            </a:r>
            <a:endParaRPr lang="en-CA" dirty="0"/>
          </a:p>
          <a:p>
            <a:pPr fontAlgn="t"/>
            <a:r>
              <a:rPr lang="en-US" dirty="0"/>
              <a:t>Student feedback on teaching is taken into consideration to improve teaching</a:t>
            </a:r>
            <a:endParaRPr lang="en-CA" dirty="0"/>
          </a:p>
          <a:p>
            <a:pPr fontAlgn="t"/>
            <a:r>
              <a:rPr lang="en-US" dirty="0"/>
              <a:t>The response to student feedback is shared back with students</a:t>
            </a:r>
            <a:endParaRPr lang="en-CA" dirty="0"/>
          </a:p>
          <a:p>
            <a:pPr fontAlgn="t"/>
            <a:r>
              <a:rPr lang="en-US" dirty="0"/>
              <a:t>Student learning outcomes are considered in program evaluation</a:t>
            </a:r>
            <a:endParaRPr lang="en-CA" dirty="0"/>
          </a:p>
          <a:p>
            <a:pPr fontAlgn="t"/>
            <a:r>
              <a:rPr lang="en-US" dirty="0"/>
              <a:t>Teaching is formally assessed in multiple ways through the lenses of multiple stakeholders (student, faculty, staff)</a:t>
            </a:r>
            <a:endParaRPr lang="en-CA" dirty="0"/>
          </a:p>
          <a:p>
            <a:pPr fontAlgn="t"/>
            <a:r>
              <a:rPr lang="en-US" dirty="0"/>
              <a:t>Course design is considered in the assessment of teaching</a:t>
            </a:r>
            <a:endParaRPr lang="en-CA" dirty="0"/>
          </a:p>
          <a:p>
            <a:pPr fontAlgn="t"/>
            <a:r>
              <a:rPr lang="en-US" dirty="0"/>
              <a:t>Instructors have some influence over how their teaching is assessed</a:t>
            </a:r>
            <a:endParaRPr lang="en-CA" dirty="0"/>
          </a:p>
          <a:p>
            <a:pPr fontAlgn="t"/>
            <a:r>
              <a:rPr lang="en-US" dirty="0"/>
              <a:t>Professional staff are invited to provide feedback on course design</a:t>
            </a:r>
            <a:endParaRPr lang="en-CA" dirty="0"/>
          </a:p>
        </p:txBody>
      </p:sp>
    </p:spTree>
    <p:extLst>
      <p:ext uri="{BB962C8B-B14F-4D97-AF65-F5344CB8AC3E}">
        <p14:creationId xmlns:p14="http://schemas.microsoft.com/office/powerpoint/2010/main" val="3117645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7D6F05-F176-9AF9-7C6A-3EAD3B47776C}"/>
              </a:ext>
              <a:ext uri="{C183D7F6-B498-43B3-948B-1728B52AA6E4}">
                <adec:decorative xmlns:adec="http://schemas.microsoft.com/office/drawing/2017/decorative" val="1"/>
              </a:ext>
            </a:extLst>
          </p:cNvPr>
          <p:cNvSpPr/>
          <p:nvPr/>
        </p:nvSpPr>
        <p:spPr>
          <a:xfrm>
            <a:off x="838200" y="422253"/>
            <a:ext cx="10049978" cy="1183361"/>
          </a:xfrm>
          <a:prstGeom prst="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8" name="docshapegroup1">
            <a:extLst>
              <a:ext uri="{FF2B5EF4-FFF2-40B4-BE49-F238E27FC236}">
                <a16:creationId xmlns:a16="http://schemas.microsoft.com/office/drawing/2014/main" id="{041E7FAD-7B2C-D564-BF18-4639D4885BB1}"/>
              </a:ext>
              <a:ext uri="{C183D7F6-B498-43B3-948B-1728B52AA6E4}">
                <adec:decorative xmlns:adec="http://schemas.microsoft.com/office/drawing/2017/decorative" val="1"/>
              </a:ext>
            </a:extLst>
          </p:cNvPr>
          <p:cNvGrpSpPr>
            <a:grpSpLocks/>
          </p:cNvGrpSpPr>
          <p:nvPr/>
        </p:nvGrpSpPr>
        <p:grpSpPr bwMode="auto">
          <a:xfrm>
            <a:off x="11158054" y="100633"/>
            <a:ext cx="901700" cy="941388"/>
            <a:chOff x="743" y="59"/>
            <a:chExt cx="1420" cy="1484"/>
          </a:xfrm>
        </p:grpSpPr>
        <p:pic>
          <p:nvPicPr>
            <p:cNvPr id="9" name="docshape2">
              <a:extLst>
                <a:ext uri="{FF2B5EF4-FFF2-40B4-BE49-F238E27FC236}">
                  <a16:creationId xmlns:a16="http://schemas.microsoft.com/office/drawing/2014/main" id="{71F15945-D1A6-3701-CA1F-7FB3E5EEC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ocshape3">
              <a:extLst>
                <a:ext uri="{FF2B5EF4-FFF2-40B4-BE49-F238E27FC236}">
                  <a16:creationId xmlns:a16="http://schemas.microsoft.com/office/drawing/2014/main" id="{70430756-FA63-4686-9463-6A72890BB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docshape4">
              <a:extLst>
                <a:ext uri="{FF2B5EF4-FFF2-40B4-BE49-F238E27FC236}">
                  <a16:creationId xmlns:a16="http://schemas.microsoft.com/office/drawing/2014/main" id="{A334470C-48CE-890C-57FC-29916856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docshape5">
              <a:extLst>
                <a:ext uri="{FF2B5EF4-FFF2-40B4-BE49-F238E27FC236}">
                  <a16:creationId xmlns:a16="http://schemas.microsoft.com/office/drawing/2014/main" id="{26680547-E0B1-728D-0663-CF7E94421D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docshape6">
              <a:extLst>
                <a:ext uri="{FF2B5EF4-FFF2-40B4-BE49-F238E27FC236}">
                  <a16:creationId xmlns:a16="http://schemas.microsoft.com/office/drawing/2014/main" id="{26408FEE-8B87-62AD-8300-ED00E647DB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docshape7">
              <a:extLst>
                <a:ext uri="{FF2B5EF4-FFF2-40B4-BE49-F238E27FC236}">
                  <a16:creationId xmlns:a16="http://schemas.microsoft.com/office/drawing/2014/main" id="{9AE1DB59-E915-1BD6-EA1A-59DD21BDC0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2ED71F26-5DD4-555C-7351-888DECD0F2C0}"/>
              </a:ext>
            </a:extLst>
          </p:cNvPr>
          <p:cNvSpPr>
            <a:spLocks noGrp="1"/>
          </p:cNvSpPr>
          <p:nvPr>
            <p:ph type="title"/>
          </p:nvPr>
        </p:nvSpPr>
        <p:spPr/>
        <p:txBody>
          <a:bodyPr>
            <a:normAutofit/>
          </a:bodyPr>
          <a:lstStyle/>
          <a:p>
            <a:pPr rtl="0" eaLnBrk="1" latinLnBrk="0" hangingPunct="1"/>
            <a:r>
              <a:rPr lang="en-CA" sz="3500" b="1" kern="1200" dirty="0">
                <a:solidFill>
                  <a:srgbClr val="000000"/>
                </a:solidFill>
                <a:effectLst/>
                <a:latin typeface="Calibri" panose="020F0502020204030204" pitchFamily="34" charset="0"/>
                <a:ea typeface="+mn-ea"/>
                <a:cs typeface="+mn-cs"/>
              </a:rPr>
              <a:t>Lever 3 Indicators</a:t>
            </a:r>
            <a:r>
              <a:rPr lang="en-CA" sz="3500" b="1" dirty="0">
                <a:solidFill>
                  <a:srgbClr val="000000"/>
                </a:solidFill>
                <a:latin typeface="Calibri" panose="020F0502020204030204" pitchFamily="34" charset="0"/>
                <a:ea typeface="+mn-ea"/>
                <a:cs typeface="+mn-cs"/>
              </a:rPr>
              <a:t>: </a:t>
            </a:r>
            <a:r>
              <a:rPr lang="en-CA" sz="3500" b="1" kern="1200" dirty="0">
                <a:solidFill>
                  <a:srgbClr val="000000"/>
                </a:solidFill>
                <a:effectLst/>
                <a:latin typeface="Calibri" panose="020F0502020204030204" pitchFamily="34" charset="0"/>
                <a:ea typeface="+mn-ea"/>
                <a:cs typeface="+mn-cs"/>
              </a:rPr>
              <a:t>Effective Teaching is Implemented</a:t>
            </a:r>
            <a:endParaRPr lang="en-CA" sz="3500" dirty="0">
              <a:effectLst/>
            </a:endParaRPr>
          </a:p>
        </p:txBody>
      </p:sp>
      <p:sp>
        <p:nvSpPr>
          <p:cNvPr id="15" name="Content Placeholder 14">
            <a:extLst>
              <a:ext uri="{FF2B5EF4-FFF2-40B4-BE49-F238E27FC236}">
                <a16:creationId xmlns:a16="http://schemas.microsoft.com/office/drawing/2014/main" id="{AB36DE92-B91E-8233-9740-6471F317FAD5}"/>
              </a:ext>
            </a:extLst>
          </p:cNvPr>
          <p:cNvSpPr>
            <a:spLocks noGrp="1"/>
          </p:cNvSpPr>
          <p:nvPr>
            <p:ph idx="1"/>
          </p:nvPr>
        </p:nvSpPr>
        <p:spPr>
          <a:xfrm>
            <a:off x="629627" y="1733142"/>
            <a:ext cx="10878312" cy="5032375"/>
          </a:xfrm>
        </p:spPr>
        <p:txBody>
          <a:bodyPr>
            <a:normAutofit fontScale="77500" lnSpcReduction="20000"/>
          </a:bodyPr>
          <a:lstStyle/>
          <a:p>
            <a:pPr fontAlgn="t"/>
            <a:endParaRPr lang="en-CA" dirty="0"/>
          </a:p>
          <a:p>
            <a:pPr fontAlgn="t"/>
            <a:r>
              <a:rPr lang="en-US" dirty="0"/>
              <a:t>Instructors tell their students how they use student feedback to improve teaching</a:t>
            </a:r>
            <a:endParaRPr lang="en-CA" dirty="0"/>
          </a:p>
          <a:p>
            <a:pPr fontAlgn="t"/>
            <a:r>
              <a:rPr lang="en-US" dirty="0"/>
              <a:t>Instructors have developed and communicate teaching and assessment methods that align with the learning outcomes of their course</a:t>
            </a:r>
            <a:endParaRPr lang="en-CA" dirty="0"/>
          </a:p>
          <a:p>
            <a:pPr fontAlgn="t"/>
            <a:r>
              <a:rPr lang="en-US" dirty="0"/>
              <a:t>Instructors tell their students how their course fits into the curriculum toward a degree</a:t>
            </a:r>
            <a:endParaRPr lang="en-CA" dirty="0"/>
          </a:p>
          <a:p>
            <a:pPr fontAlgn="t"/>
            <a:r>
              <a:rPr lang="en-US" dirty="0"/>
              <a:t>Instructors access the services and resources provided to support their development as teachers</a:t>
            </a:r>
            <a:endParaRPr lang="en-CA" dirty="0"/>
          </a:p>
          <a:p>
            <a:pPr fontAlgn="t"/>
            <a:r>
              <a:rPr lang="en-US" dirty="0"/>
              <a:t>Instructors are encouraged to spend time developing their teaching</a:t>
            </a:r>
            <a:endParaRPr lang="en-CA" dirty="0"/>
          </a:p>
          <a:p>
            <a:pPr fontAlgn="t"/>
            <a:r>
              <a:rPr lang="en-US" dirty="0"/>
              <a:t>Instructors are encouraged to use evidence about teaching to inform their teaching practices</a:t>
            </a:r>
            <a:endParaRPr lang="en-CA" dirty="0"/>
          </a:p>
          <a:p>
            <a:pPr fontAlgn="t"/>
            <a:r>
              <a:rPr lang="en-US" dirty="0"/>
              <a:t>Instructors think of creative or unique ways to engage students in the course material</a:t>
            </a:r>
            <a:endParaRPr lang="en-CA" dirty="0"/>
          </a:p>
          <a:p>
            <a:pPr fontAlgn="t"/>
            <a:r>
              <a:rPr lang="en-US" dirty="0"/>
              <a:t>Instructors communicate how course content is relevant to the workplace and future careers</a:t>
            </a:r>
            <a:endParaRPr lang="en-CA" dirty="0"/>
          </a:p>
          <a:p>
            <a:pPr fontAlgn="t"/>
            <a:r>
              <a:rPr lang="en-US" dirty="0"/>
              <a:t>Staff who support teaching contribute to the development and implementation of effective teaching</a:t>
            </a:r>
            <a:endParaRPr lang="en-CA" dirty="0"/>
          </a:p>
        </p:txBody>
      </p:sp>
    </p:spTree>
    <p:extLst>
      <p:ext uri="{BB962C8B-B14F-4D97-AF65-F5344CB8AC3E}">
        <p14:creationId xmlns:p14="http://schemas.microsoft.com/office/powerpoint/2010/main" val="2204027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6D3663-9E5C-B2F5-61FA-DB11446A4681}"/>
              </a:ext>
              <a:ext uri="{C183D7F6-B498-43B3-948B-1728B52AA6E4}">
                <adec:decorative xmlns:adec="http://schemas.microsoft.com/office/drawing/2017/decorative" val="1"/>
              </a:ext>
            </a:extLst>
          </p:cNvPr>
          <p:cNvSpPr/>
          <p:nvPr/>
        </p:nvSpPr>
        <p:spPr>
          <a:xfrm>
            <a:off x="838200" y="412750"/>
            <a:ext cx="9803296" cy="1325563"/>
          </a:xfrm>
          <a:prstGeom prst="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8" name="docshapegroup1">
            <a:extLst>
              <a:ext uri="{FF2B5EF4-FFF2-40B4-BE49-F238E27FC236}">
                <a16:creationId xmlns:a16="http://schemas.microsoft.com/office/drawing/2014/main" id="{8F6BD3B3-E7E2-1ADB-CE3F-77C417FD75BB}"/>
              </a:ext>
              <a:ext uri="{C183D7F6-B498-43B3-948B-1728B52AA6E4}">
                <adec:decorative xmlns:adec="http://schemas.microsoft.com/office/drawing/2017/decorative" val="1"/>
              </a:ext>
            </a:extLst>
          </p:cNvPr>
          <p:cNvGrpSpPr>
            <a:grpSpLocks/>
          </p:cNvGrpSpPr>
          <p:nvPr/>
        </p:nvGrpSpPr>
        <p:grpSpPr bwMode="auto">
          <a:xfrm>
            <a:off x="11158054" y="100633"/>
            <a:ext cx="901700" cy="941388"/>
            <a:chOff x="743" y="59"/>
            <a:chExt cx="1420" cy="1484"/>
          </a:xfrm>
        </p:grpSpPr>
        <p:pic>
          <p:nvPicPr>
            <p:cNvPr id="9" name="docshape2">
              <a:extLst>
                <a:ext uri="{FF2B5EF4-FFF2-40B4-BE49-F238E27FC236}">
                  <a16:creationId xmlns:a16="http://schemas.microsoft.com/office/drawing/2014/main" id="{C3AB2AA7-90C9-3DF4-1DFC-A2ACB507B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ocshape3">
              <a:extLst>
                <a:ext uri="{FF2B5EF4-FFF2-40B4-BE49-F238E27FC236}">
                  <a16:creationId xmlns:a16="http://schemas.microsoft.com/office/drawing/2014/main" id="{1A89A1C8-D1C3-D0AD-FB9D-D56126EF3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docshape4">
              <a:extLst>
                <a:ext uri="{FF2B5EF4-FFF2-40B4-BE49-F238E27FC236}">
                  <a16:creationId xmlns:a16="http://schemas.microsoft.com/office/drawing/2014/main" id="{5FF7D57E-C6C5-E1DA-D6D8-C7F6A0A23D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docshape5">
              <a:extLst>
                <a:ext uri="{FF2B5EF4-FFF2-40B4-BE49-F238E27FC236}">
                  <a16:creationId xmlns:a16="http://schemas.microsoft.com/office/drawing/2014/main" id="{0C2A95CF-17B9-D609-E742-DDF740EFA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docshape6">
              <a:extLst>
                <a:ext uri="{FF2B5EF4-FFF2-40B4-BE49-F238E27FC236}">
                  <a16:creationId xmlns:a16="http://schemas.microsoft.com/office/drawing/2014/main" id="{95C2878B-370C-380C-4B03-48DC2AD00B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docshape7">
              <a:extLst>
                <a:ext uri="{FF2B5EF4-FFF2-40B4-BE49-F238E27FC236}">
                  <a16:creationId xmlns:a16="http://schemas.microsoft.com/office/drawing/2014/main" id="{4730AC43-17B9-9A78-F5EF-939B8F2126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681C0368-17AD-E5A0-1D4F-F76F4F6F5F7B}"/>
              </a:ext>
            </a:extLst>
          </p:cNvPr>
          <p:cNvSpPr>
            <a:spLocks noGrp="1"/>
          </p:cNvSpPr>
          <p:nvPr>
            <p:ph type="title"/>
          </p:nvPr>
        </p:nvSpPr>
        <p:spPr>
          <a:xfrm>
            <a:off x="507199" y="623411"/>
            <a:ext cx="10515600" cy="1325563"/>
          </a:xfrm>
        </p:spPr>
        <p:txBody>
          <a:bodyPr>
            <a:normAutofit/>
          </a:bodyPr>
          <a:lstStyle/>
          <a:p>
            <a:pPr algn="ctr" rtl="0" eaLnBrk="1" latinLnBrk="0" hangingPunct="1"/>
            <a:r>
              <a:rPr lang="en-CA" sz="3500" b="1" kern="1200" dirty="0">
                <a:solidFill>
                  <a:srgbClr val="000000"/>
                </a:solidFill>
                <a:effectLst/>
                <a:latin typeface="Calibri" panose="020F0502020204030204" pitchFamily="34" charset="0"/>
                <a:ea typeface="+mn-ea"/>
                <a:cs typeface="+mn-cs"/>
              </a:rPr>
              <a:t>Lever 4 Indicators:</a:t>
            </a:r>
            <a:r>
              <a:rPr lang="en-CA" sz="3500" b="1" kern="1200" baseline="0" dirty="0">
                <a:solidFill>
                  <a:srgbClr val="000000"/>
                </a:solidFill>
                <a:effectLst/>
                <a:latin typeface="Calibri" panose="020F0502020204030204" pitchFamily="34" charset="0"/>
                <a:ea typeface="+mn-ea"/>
                <a:cs typeface="+mn-cs"/>
              </a:rPr>
              <a:t> </a:t>
            </a:r>
            <a:r>
              <a:rPr lang="en-CA" sz="3500" b="1" kern="1200" dirty="0">
                <a:solidFill>
                  <a:srgbClr val="000000"/>
                </a:solidFill>
                <a:effectLst/>
                <a:latin typeface="Calibri" panose="020F0502020204030204" pitchFamily="34" charset="0"/>
                <a:ea typeface="+mn-ea"/>
                <a:cs typeface="+mn-cs"/>
              </a:rPr>
              <a:t>Infrastructure Exists to Support Teaching</a:t>
            </a:r>
            <a:endParaRPr lang="en-CA" sz="3500" b="1" dirty="0">
              <a:effectLst/>
            </a:endParaRPr>
          </a:p>
          <a:p>
            <a:pPr algn="ctr"/>
            <a:endParaRPr lang="en-US" sz="3500" b="1" dirty="0"/>
          </a:p>
        </p:txBody>
      </p:sp>
      <p:sp>
        <p:nvSpPr>
          <p:cNvPr id="3" name="Content Placeholder 2">
            <a:extLst>
              <a:ext uri="{FF2B5EF4-FFF2-40B4-BE49-F238E27FC236}">
                <a16:creationId xmlns:a16="http://schemas.microsoft.com/office/drawing/2014/main" id="{613C12CD-BBD7-AAB6-1E0E-5C00E05D0430}"/>
              </a:ext>
            </a:extLst>
          </p:cNvPr>
          <p:cNvSpPr>
            <a:spLocks noGrp="1"/>
          </p:cNvSpPr>
          <p:nvPr>
            <p:ph idx="1"/>
          </p:nvPr>
        </p:nvSpPr>
        <p:spPr>
          <a:xfrm>
            <a:off x="800569" y="1825625"/>
            <a:ext cx="10553231" cy="4800430"/>
          </a:xfrm>
        </p:spPr>
        <p:txBody>
          <a:bodyPr>
            <a:normAutofit fontScale="85000" lnSpcReduction="20000"/>
          </a:bodyPr>
          <a:lstStyle/>
          <a:p>
            <a:pPr fontAlgn="t"/>
            <a:r>
              <a:rPr lang="en-US" dirty="0"/>
              <a:t>Learning spaces such as classrooms, labs and/or studios are designed to support learning</a:t>
            </a:r>
            <a:endParaRPr lang="en-CA" dirty="0"/>
          </a:p>
          <a:p>
            <a:pPr fontAlgn="t"/>
            <a:r>
              <a:rPr lang="en-US" dirty="0"/>
              <a:t>Instructors have access to adequate materials/ supplies to provide a good learning environment</a:t>
            </a:r>
            <a:endParaRPr lang="en-CA" dirty="0"/>
          </a:p>
          <a:p>
            <a:pPr fontAlgn="t"/>
            <a:r>
              <a:rPr lang="en-US" dirty="0"/>
              <a:t>Instructors have access to resources to help them facilitate technology-enabled learning</a:t>
            </a:r>
            <a:endParaRPr lang="en-CA" dirty="0"/>
          </a:p>
          <a:p>
            <a:pPr fontAlgn="t"/>
            <a:r>
              <a:rPr lang="en-US" dirty="0"/>
              <a:t>Instructors have access to resources and support to improve their teaching</a:t>
            </a:r>
            <a:endParaRPr lang="en-CA" dirty="0"/>
          </a:p>
          <a:p>
            <a:pPr fontAlgn="t"/>
            <a:r>
              <a:rPr lang="en-US" dirty="0"/>
              <a:t>Instructors use technology effectively to support student learning</a:t>
            </a:r>
            <a:endParaRPr lang="en-CA" dirty="0"/>
          </a:p>
          <a:p>
            <a:pPr fontAlgn="t"/>
            <a:r>
              <a:rPr lang="en-US" dirty="0"/>
              <a:t>Instructors use technology in new and innovative ways to facilitate student learning</a:t>
            </a:r>
            <a:endParaRPr lang="en-CA" dirty="0"/>
          </a:p>
          <a:p>
            <a:pPr fontAlgn="t"/>
            <a:r>
              <a:rPr lang="en-US" dirty="0"/>
              <a:t>Instructors can get financial support to develop their teaching</a:t>
            </a:r>
            <a:endParaRPr lang="en-CA" dirty="0"/>
          </a:p>
          <a:p>
            <a:pPr fontAlgn="t"/>
            <a:r>
              <a:rPr lang="en-US" dirty="0"/>
              <a:t>Staff who support teaching are encouraged to develop their expertise in their role</a:t>
            </a:r>
            <a:endParaRPr lang="en-CA" dirty="0"/>
          </a:p>
          <a:p>
            <a:pPr fontAlgn="t"/>
            <a:r>
              <a:rPr lang="en-US" dirty="0"/>
              <a:t>Staff who support teaching can get financial support to develop their expertise in their role</a:t>
            </a:r>
            <a:endParaRPr lang="en-CA" dirty="0"/>
          </a:p>
        </p:txBody>
      </p:sp>
    </p:spTree>
    <p:extLst>
      <p:ext uri="{BB962C8B-B14F-4D97-AF65-F5344CB8AC3E}">
        <p14:creationId xmlns:p14="http://schemas.microsoft.com/office/powerpoint/2010/main" val="3837290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D04352-8037-90FD-9201-76030D35778F}"/>
              </a:ext>
              <a:ext uri="{C183D7F6-B498-43B3-948B-1728B52AA6E4}">
                <adec:decorative xmlns:adec="http://schemas.microsoft.com/office/drawing/2017/decorative" val="1"/>
              </a:ext>
            </a:extLst>
          </p:cNvPr>
          <p:cNvSpPr/>
          <p:nvPr/>
        </p:nvSpPr>
        <p:spPr>
          <a:xfrm>
            <a:off x="787400" y="365125"/>
            <a:ext cx="10039625" cy="1325563"/>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8" name="docshapegroup1">
            <a:extLst>
              <a:ext uri="{FF2B5EF4-FFF2-40B4-BE49-F238E27FC236}">
                <a16:creationId xmlns:a16="http://schemas.microsoft.com/office/drawing/2014/main" id="{14577401-79B9-0269-B38A-D99D94E74825}"/>
              </a:ext>
              <a:ext uri="{C183D7F6-B498-43B3-948B-1728B52AA6E4}">
                <adec:decorative xmlns:adec="http://schemas.microsoft.com/office/drawing/2017/decorative" val="1"/>
              </a:ext>
            </a:extLst>
          </p:cNvPr>
          <p:cNvGrpSpPr>
            <a:grpSpLocks/>
          </p:cNvGrpSpPr>
          <p:nvPr/>
        </p:nvGrpSpPr>
        <p:grpSpPr bwMode="auto">
          <a:xfrm>
            <a:off x="11158054" y="100633"/>
            <a:ext cx="901700" cy="941388"/>
            <a:chOff x="743" y="59"/>
            <a:chExt cx="1420" cy="1484"/>
          </a:xfrm>
        </p:grpSpPr>
        <p:pic>
          <p:nvPicPr>
            <p:cNvPr id="9" name="docshape2">
              <a:extLst>
                <a:ext uri="{FF2B5EF4-FFF2-40B4-BE49-F238E27FC236}">
                  <a16:creationId xmlns:a16="http://schemas.microsoft.com/office/drawing/2014/main" id="{E9EDE61C-0A6A-911A-C434-A377D1C49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ocshape3">
              <a:extLst>
                <a:ext uri="{FF2B5EF4-FFF2-40B4-BE49-F238E27FC236}">
                  <a16:creationId xmlns:a16="http://schemas.microsoft.com/office/drawing/2014/main" id="{87CA9062-F585-3F45-5418-06D9CB0DA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docshape4">
              <a:extLst>
                <a:ext uri="{FF2B5EF4-FFF2-40B4-BE49-F238E27FC236}">
                  <a16:creationId xmlns:a16="http://schemas.microsoft.com/office/drawing/2014/main" id="{7BBED95C-0E62-91F6-0234-F5495531E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docshape5">
              <a:extLst>
                <a:ext uri="{FF2B5EF4-FFF2-40B4-BE49-F238E27FC236}">
                  <a16:creationId xmlns:a16="http://schemas.microsoft.com/office/drawing/2014/main" id="{DE03FB21-482E-F015-BD58-572B5F1B9F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docshape6">
              <a:extLst>
                <a:ext uri="{FF2B5EF4-FFF2-40B4-BE49-F238E27FC236}">
                  <a16:creationId xmlns:a16="http://schemas.microsoft.com/office/drawing/2014/main" id="{B993F9AC-EF09-A67E-6930-245D3774EE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docshape7">
              <a:extLst>
                <a:ext uri="{FF2B5EF4-FFF2-40B4-BE49-F238E27FC236}">
                  <a16:creationId xmlns:a16="http://schemas.microsoft.com/office/drawing/2014/main" id="{0119C459-AF1D-021C-94FA-76D7706D25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4ED23FF1-839B-389E-41CD-B4E03214424D}"/>
              </a:ext>
            </a:extLst>
          </p:cNvPr>
          <p:cNvSpPr>
            <a:spLocks noGrp="1"/>
          </p:cNvSpPr>
          <p:nvPr>
            <p:ph type="title"/>
          </p:nvPr>
        </p:nvSpPr>
        <p:spPr>
          <a:xfrm>
            <a:off x="661822" y="422253"/>
            <a:ext cx="10515600" cy="1325563"/>
          </a:xfrm>
        </p:spPr>
        <p:txBody>
          <a:bodyPr>
            <a:normAutofit/>
          </a:bodyPr>
          <a:lstStyle/>
          <a:p>
            <a:pPr algn="ctr" rtl="0" eaLnBrk="1" latinLnBrk="0" hangingPunct="1"/>
            <a:r>
              <a:rPr lang="en-CA" sz="3500" b="1" kern="1200" dirty="0">
                <a:solidFill>
                  <a:srgbClr val="000000"/>
                </a:solidFill>
                <a:effectLst/>
                <a:latin typeface="Calibri" panose="020F0502020204030204" pitchFamily="34" charset="0"/>
                <a:ea typeface="+mn-ea"/>
                <a:cs typeface="+mn-cs"/>
              </a:rPr>
              <a:t>Lever 5 Indicators:</a:t>
            </a:r>
            <a:r>
              <a:rPr lang="en-CA" sz="3500" b="1" kern="1200" baseline="0" dirty="0">
                <a:solidFill>
                  <a:srgbClr val="000000"/>
                </a:solidFill>
                <a:effectLst/>
                <a:latin typeface="Calibri" panose="020F0502020204030204" pitchFamily="34" charset="0"/>
                <a:ea typeface="+mn-ea"/>
                <a:cs typeface="+mn-cs"/>
              </a:rPr>
              <a:t> </a:t>
            </a:r>
            <a:r>
              <a:rPr lang="en-CA" sz="3500" b="1" kern="1200" dirty="0">
                <a:solidFill>
                  <a:srgbClr val="000000"/>
                </a:solidFill>
                <a:effectLst/>
                <a:latin typeface="Calibri" panose="020F0502020204030204" pitchFamily="34" charset="0"/>
                <a:ea typeface="+mn-ea"/>
                <a:cs typeface="+mn-cs"/>
              </a:rPr>
              <a:t>Broad Engagement Occurs Around Teaching</a:t>
            </a:r>
            <a:endParaRPr lang="en-CA" sz="3500" b="1" dirty="0">
              <a:effectLst/>
            </a:endParaRPr>
          </a:p>
        </p:txBody>
      </p:sp>
      <p:sp>
        <p:nvSpPr>
          <p:cNvPr id="16" name="Content Placeholder 15">
            <a:extLst>
              <a:ext uri="{FF2B5EF4-FFF2-40B4-BE49-F238E27FC236}">
                <a16:creationId xmlns:a16="http://schemas.microsoft.com/office/drawing/2014/main" id="{1355DC1C-AD66-02A6-AB71-4DFEAD38B408}"/>
              </a:ext>
            </a:extLst>
          </p:cNvPr>
          <p:cNvSpPr>
            <a:spLocks noGrp="1"/>
          </p:cNvSpPr>
          <p:nvPr>
            <p:ph idx="1"/>
          </p:nvPr>
        </p:nvSpPr>
        <p:spPr>
          <a:xfrm>
            <a:off x="475488" y="1825625"/>
            <a:ext cx="10878312" cy="4800430"/>
          </a:xfrm>
        </p:spPr>
        <p:txBody>
          <a:bodyPr>
            <a:normAutofit fontScale="85000" lnSpcReduction="20000"/>
          </a:bodyPr>
          <a:lstStyle/>
          <a:p>
            <a:pPr fontAlgn="t"/>
            <a:endParaRPr lang="en-CA" dirty="0"/>
          </a:p>
          <a:p>
            <a:pPr fontAlgn="t"/>
            <a:r>
              <a:rPr lang="en-US" dirty="0"/>
              <a:t>Students are involved in activities that foster effective teaching across the institution</a:t>
            </a:r>
            <a:endParaRPr lang="en-CA" dirty="0"/>
          </a:p>
          <a:p>
            <a:pPr fontAlgn="t"/>
            <a:r>
              <a:rPr lang="en-US" dirty="0"/>
              <a:t>Instructors discuss ways to improve the student learning experience with their colleagues</a:t>
            </a:r>
            <a:endParaRPr lang="en-CA" dirty="0"/>
          </a:p>
          <a:p>
            <a:pPr fontAlgn="t"/>
            <a:r>
              <a:rPr lang="en-US" dirty="0"/>
              <a:t>External stakeholders such as alumni, employers and/ or community members are involved in initiatives that foster effective teaching across the institution</a:t>
            </a:r>
            <a:endParaRPr lang="en-CA" dirty="0"/>
          </a:p>
          <a:p>
            <a:pPr fontAlgn="t"/>
            <a:r>
              <a:rPr lang="en-US" dirty="0"/>
              <a:t>Professional staff such as library staff, educational developers, learning support student services, etc. are involved in initiatives that foster effective teaching</a:t>
            </a:r>
            <a:endParaRPr lang="en-CA" dirty="0"/>
          </a:p>
          <a:p>
            <a:pPr fontAlgn="t"/>
            <a:r>
              <a:rPr lang="en-US" dirty="0"/>
              <a:t>Teaching assistants provide effective support for student learning</a:t>
            </a:r>
            <a:endParaRPr lang="en-CA" dirty="0"/>
          </a:p>
          <a:p>
            <a:pPr fontAlgn="t"/>
            <a:r>
              <a:rPr lang="en-US" dirty="0"/>
              <a:t>Collaborative approaches to teaching are valued</a:t>
            </a:r>
            <a:endParaRPr lang="en-CA" dirty="0"/>
          </a:p>
          <a:p>
            <a:pPr fontAlgn="t"/>
            <a:r>
              <a:rPr lang="en-US" dirty="0"/>
              <a:t>Teaching practices are discussed across the institution through a range of mechanisms</a:t>
            </a:r>
            <a:endParaRPr lang="en-CA" dirty="0"/>
          </a:p>
          <a:p>
            <a:pPr fontAlgn="t"/>
            <a:r>
              <a:rPr lang="en-US" dirty="0"/>
              <a:t>Opportunities exist for instructors to lead initiatives that enhance teaching beyond their own instruction</a:t>
            </a:r>
            <a:endParaRPr lang="en-CA" dirty="0"/>
          </a:p>
        </p:txBody>
      </p:sp>
    </p:spTree>
    <p:extLst>
      <p:ext uri="{BB962C8B-B14F-4D97-AF65-F5344CB8AC3E}">
        <p14:creationId xmlns:p14="http://schemas.microsoft.com/office/powerpoint/2010/main" val="765688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C164F9-64D7-99B8-CEB0-4456B0BF6DA1}"/>
              </a:ext>
              <a:ext uri="{C183D7F6-B498-43B3-948B-1728B52AA6E4}">
                <adec:decorative xmlns:adec="http://schemas.microsoft.com/office/drawing/2017/decorative" val="1"/>
              </a:ext>
            </a:extLst>
          </p:cNvPr>
          <p:cNvSpPr/>
          <p:nvPr/>
        </p:nvSpPr>
        <p:spPr>
          <a:xfrm>
            <a:off x="838200" y="365125"/>
            <a:ext cx="10112844" cy="1325563"/>
          </a:xfrm>
          <a:prstGeom prst="rect">
            <a:avLst/>
          </a:prstGeom>
          <a:solidFill>
            <a:srgbClr val="9F5FC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8" name="docshapegroup1">
            <a:extLst>
              <a:ext uri="{FF2B5EF4-FFF2-40B4-BE49-F238E27FC236}">
                <a16:creationId xmlns:a16="http://schemas.microsoft.com/office/drawing/2014/main" id="{44BCA733-4AF3-43BF-25A1-AA1260147A72}"/>
              </a:ext>
              <a:ext uri="{C183D7F6-B498-43B3-948B-1728B52AA6E4}">
                <adec:decorative xmlns:adec="http://schemas.microsoft.com/office/drawing/2017/decorative" val="1"/>
              </a:ext>
            </a:extLst>
          </p:cNvPr>
          <p:cNvGrpSpPr>
            <a:grpSpLocks/>
          </p:cNvGrpSpPr>
          <p:nvPr/>
        </p:nvGrpSpPr>
        <p:grpSpPr bwMode="auto">
          <a:xfrm>
            <a:off x="11158054" y="100633"/>
            <a:ext cx="901700" cy="941388"/>
            <a:chOff x="743" y="59"/>
            <a:chExt cx="1420" cy="1484"/>
          </a:xfrm>
        </p:grpSpPr>
        <p:pic>
          <p:nvPicPr>
            <p:cNvPr id="9" name="docshape2">
              <a:extLst>
                <a:ext uri="{FF2B5EF4-FFF2-40B4-BE49-F238E27FC236}">
                  <a16:creationId xmlns:a16="http://schemas.microsoft.com/office/drawing/2014/main" id="{12F5F8A5-8CA0-C03D-3A28-FC31548E4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ocshape3">
              <a:extLst>
                <a:ext uri="{FF2B5EF4-FFF2-40B4-BE49-F238E27FC236}">
                  <a16:creationId xmlns:a16="http://schemas.microsoft.com/office/drawing/2014/main" id="{01CE15A6-95FF-6BE0-4A4B-05F0BC5C73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docshape4">
              <a:extLst>
                <a:ext uri="{FF2B5EF4-FFF2-40B4-BE49-F238E27FC236}">
                  <a16:creationId xmlns:a16="http://schemas.microsoft.com/office/drawing/2014/main" id="{131FDF9C-0A73-6BBA-2A3A-0777052F06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docshape5">
              <a:extLst>
                <a:ext uri="{FF2B5EF4-FFF2-40B4-BE49-F238E27FC236}">
                  <a16:creationId xmlns:a16="http://schemas.microsoft.com/office/drawing/2014/main" id="{460DCB15-95AC-7B0C-8065-9BC4A40511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docshape6">
              <a:extLst>
                <a:ext uri="{FF2B5EF4-FFF2-40B4-BE49-F238E27FC236}">
                  <a16:creationId xmlns:a16="http://schemas.microsoft.com/office/drawing/2014/main" id="{CE7CFFC4-AE33-FAA4-3FC7-F88803E56A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docshape7">
              <a:extLst>
                <a:ext uri="{FF2B5EF4-FFF2-40B4-BE49-F238E27FC236}">
                  <a16:creationId xmlns:a16="http://schemas.microsoft.com/office/drawing/2014/main" id="{F3302FD0-B1F0-A50C-FFA9-6B0E37D259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981D2321-A9B1-907A-F0A8-83FBA9C94911}"/>
              </a:ext>
            </a:extLst>
          </p:cNvPr>
          <p:cNvSpPr>
            <a:spLocks noGrp="1"/>
          </p:cNvSpPr>
          <p:nvPr>
            <p:ph type="title"/>
          </p:nvPr>
        </p:nvSpPr>
        <p:spPr>
          <a:xfrm>
            <a:off x="819619" y="573086"/>
            <a:ext cx="10112844" cy="1325563"/>
          </a:xfrm>
        </p:spPr>
        <p:txBody>
          <a:bodyPr>
            <a:normAutofit/>
          </a:bodyPr>
          <a:lstStyle/>
          <a:p>
            <a:pPr algn="ctr" rtl="0" eaLnBrk="1" latinLnBrk="0" hangingPunct="1"/>
            <a:r>
              <a:rPr lang="en-CA" sz="3500" b="1" kern="1200" dirty="0">
                <a:solidFill>
                  <a:srgbClr val="000000"/>
                </a:solidFill>
                <a:effectLst/>
                <a:latin typeface="Calibri" panose="020F0502020204030204" pitchFamily="34" charset="0"/>
                <a:ea typeface="+mn-ea"/>
                <a:cs typeface="+mn-cs"/>
              </a:rPr>
              <a:t>Lever 6 Indicators: Effective Teaching is Recognized and Rewarded</a:t>
            </a:r>
            <a:endParaRPr lang="en-CA" sz="3500" b="1" dirty="0">
              <a:effectLst/>
            </a:endParaRPr>
          </a:p>
          <a:p>
            <a:pPr algn="ctr"/>
            <a:endParaRPr lang="en-US" sz="3500" b="1" dirty="0"/>
          </a:p>
        </p:txBody>
      </p:sp>
      <p:sp>
        <p:nvSpPr>
          <p:cNvPr id="3" name="Content Placeholder 2">
            <a:extLst>
              <a:ext uri="{FF2B5EF4-FFF2-40B4-BE49-F238E27FC236}">
                <a16:creationId xmlns:a16="http://schemas.microsoft.com/office/drawing/2014/main" id="{17E8D3BD-97A2-F36C-2548-EBFE9A70F3F3}"/>
              </a:ext>
            </a:extLst>
          </p:cNvPr>
          <p:cNvSpPr>
            <a:spLocks noGrp="1"/>
          </p:cNvSpPr>
          <p:nvPr>
            <p:ph idx="1"/>
          </p:nvPr>
        </p:nvSpPr>
        <p:spPr>
          <a:xfrm>
            <a:off x="676656" y="1825625"/>
            <a:ext cx="10677144" cy="4800430"/>
          </a:xfrm>
        </p:spPr>
        <p:txBody>
          <a:bodyPr>
            <a:normAutofit/>
          </a:bodyPr>
          <a:lstStyle/>
          <a:p>
            <a:pPr fontAlgn="t"/>
            <a:r>
              <a:rPr lang="en-US" dirty="0"/>
              <a:t>Evidence of effective teaching is recognized in the evaluation of job performance</a:t>
            </a:r>
            <a:endParaRPr lang="en-CA" dirty="0"/>
          </a:p>
          <a:p>
            <a:pPr fontAlgn="t"/>
            <a:r>
              <a:rPr lang="en-US" dirty="0"/>
              <a:t>There are institutional rewards for effective teaching</a:t>
            </a:r>
            <a:endParaRPr lang="en-CA" dirty="0"/>
          </a:p>
          <a:p>
            <a:pPr fontAlgn="t"/>
            <a:r>
              <a:rPr lang="en-US" dirty="0"/>
              <a:t>Teaching accomplishments, contributions, and/or awards are publicized and/or celebrated</a:t>
            </a:r>
            <a:endParaRPr lang="en-CA" dirty="0"/>
          </a:p>
          <a:p>
            <a:pPr fontAlgn="t"/>
            <a:r>
              <a:rPr lang="en-US" dirty="0"/>
              <a:t>Effective teaching is valued in the hiring processes</a:t>
            </a:r>
            <a:endParaRPr lang="en-CA" dirty="0"/>
          </a:p>
          <a:p>
            <a:pPr fontAlgn="t"/>
            <a:r>
              <a:rPr lang="en-US" dirty="0"/>
              <a:t>Unit level administrators reward effective teaching as a priority</a:t>
            </a:r>
            <a:endParaRPr lang="en-CA" dirty="0"/>
          </a:p>
          <a:p>
            <a:pPr fontAlgn="t"/>
            <a:r>
              <a:rPr lang="en-US" dirty="0"/>
              <a:t>Research on teaching is recognized in the evaluation of job performance</a:t>
            </a:r>
            <a:endParaRPr lang="en-CA" dirty="0"/>
          </a:p>
          <a:p>
            <a:pPr fontAlgn="t"/>
            <a:r>
              <a:rPr lang="en-US" dirty="0"/>
              <a:t>There is institutional recognition for staff who support teaching</a:t>
            </a:r>
            <a:endParaRPr lang="en-CA" dirty="0"/>
          </a:p>
          <a:p>
            <a:pPr marL="0" indent="0">
              <a:buNone/>
            </a:pPr>
            <a:endParaRPr lang="en-US" dirty="0"/>
          </a:p>
        </p:txBody>
      </p:sp>
    </p:spTree>
    <p:extLst>
      <p:ext uri="{BB962C8B-B14F-4D97-AF65-F5344CB8AC3E}">
        <p14:creationId xmlns:p14="http://schemas.microsoft.com/office/powerpoint/2010/main" val="3072641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teaching culture indicators website that houses the effective practices for improving teaching culture online repository. The repository was developed as a companion resource to the ITCPS.">
            <a:extLst>
              <a:ext uri="{FF2B5EF4-FFF2-40B4-BE49-F238E27FC236}">
                <a16:creationId xmlns:a16="http://schemas.microsoft.com/office/drawing/2014/main" id="{E2D92C63-9F51-9127-6A1A-4D865063270A}"/>
              </a:ext>
            </a:extLst>
          </p:cNvPr>
          <p:cNvPicPr>
            <a:picLocks noChangeAspect="1"/>
          </p:cNvPicPr>
          <p:nvPr/>
        </p:nvPicPr>
        <p:blipFill>
          <a:blip r:embed="rId3"/>
          <a:stretch>
            <a:fillRect/>
          </a:stretch>
        </p:blipFill>
        <p:spPr>
          <a:xfrm>
            <a:off x="772401" y="1104891"/>
            <a:ext cx="10647197" cy="5562618"/>
          </a:xfrm>
          <a:prstGeom prst="rect">
            <a:avLst/>
          </a:prstGeom>
        </p:spPr>
      </p:pic>
      <p:sp>
        <p:nvSpPr>
          <p:cNvPr id="2" name="Title 1">
            <a:extLst>
              <a:ext uri="{FF2B5EF4-FFF2-40B4-BE49-F238E27FC236}">
                <a16:creationId xmlns:a16="http://schemas.microsoft.com/office/drawing/2014/main" id="{D7B5CC7F-D603-C787-D960-29A35C3D6AFA}"/>
              </a:ext>
            </a:extLst>
          </p:cNvPr>
          <p:cNvSpPr>
            <a:spLocks noGrp="1"/>
          </p:cNvSpPr>
          <p:nvPr>
            <p:ph type="title"/>
          </p:nvPr>
        </p:nvSpPr>
        <p:spPr>
          <a:xfrm>
            <a:off x="772401" y="0"/>
            <a:ext cx="10515600" cy="1325563"/>
          </a:xfrm>
        </p:spPr>
        <p:txBody>
          <a:bodyPr/>
          <a:lstStyle/>
          <a:p>
            <a:r>
              <a:rPr lang="en-US" b="1" dirty="0"/>
              <a:t>Effective Practices Repository</a:t>
            </a:r>
          </a:p>
        </p:txBody>
      </p:sp>
    </p:spTree>
    <p:extLst>
      <p:ext uri="{BB962C8B-B14F-4D97-AF65-F5344CB8AC3E}">
        <p14:creationId xmlns:p14="http://schemas.microsoft.com/office/powerpoint/2010/main" val="108259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6F56-74A9-4F8D-BDB4-03FB47EC7901}"/>
              </a:ext>
            </a:extLst>
          </p:cNvPr>
          <p:cNvSpPr>
            <a:spLocks noGrp="1"/>
          </p:cNvSpPr>
          <p:nvPr>
            <p:ph type="title"/>
          </p:nvPr>
        </p:nvSpPr>
        <p:spPr>
          <a:xfrm>
            <a:off x="819619" y="137062"/>
            <a:ext cx="10515600" cy="773647"/>
          </a:xfrm>
        </p:spPr>
        <p:txBody>
          <a:bodyPr>
            <a:normAutofit/>
          </a:bodyPr>
          <a:lstStyle/>
          <a:p>
            <a:r>
              <a:rPr lang="en-US" dirty="0"/>
              <a:t>Research Team Members</a:t>
            </a:r>
            <a:endParaRPr lang="en-US" dirty="0">
              <a:highlight>
                <a:srgbClr val="FFFF00"/>
              </a:highlight>
            </a:endParaRPr>
          </a:p>
        </p:txBody>
      </p:sp>
      <p:sp>
        <p:nvSpPr>
          <p:cNvPr id="3" name="Content Placeholder 2">
            <a:extLst>
              <a:ext uri="{FF2B5EF4-FFF2-40B4-BE49-F238E27FC236}">
                <a16:creationId xmlns:a16="http://schemas.microsoft.com/office/drawing/2014/main" id="{8EDFB5F9-85CD-43FE-A86A-F428131A412F}"/>
              </a:ext>
            </a:extLst>
          </p:cNvPr>
          <p:cNvSpPr>
            <a:spLocks noGrp="1"/>
          </p:cNvSpPr>
          <p:nvPr>
            <p:ph idx="1"/>
          </p:nvPr>
        </p:nvSpPr>
        <p:spPr>
          <a:xfrm>
            <a:off x="755609" y="1441174"/>
            <a:ext cx="5257800" cy="5277678"/>
          </a:xfrm>
        </p:spPr>
        <p:txBody>
          <a:bodyPr>
            <a:normAutofit fontScale="62500" lnSpcReduction="20000"/>
          </a:bodyPr>
          <a:lstStyle/>
          <a:p>
            <a:pPr marL="0" indent="0">
              <a:buNone/>
            </a:pPr>
            <a:r>
              <a:rPr lang="en-CA" b="1" dirty="0"/>
              <a:t>Lead</a:t>
            </a:r>
            <a:endParaRPr lang="en-US" dirty="0"/>
          </a:p>
          <a:p>
            <a:r>
              <a:rPr lang="en-CA" b="1" dirty="0">
                <a:solidFill>
                  <a:srgbClr val="7030A0"/>
                </a:solidFill>
              </a:rPr>
              <a:t>Erika </a:t>
            </a:r>
            <a:r>
              <a:rPr lang="en-CA" b="1" dirty="0" err="1">
                <a:solidFill>
                  <a:srgbClr val="7030A0"/>
                </a:solidFill>
              </a:rPr>
              <a:t>Kustra</a:t>
            </a:r>
            <a:r>
              <a:rPr lang="en-CA" b="1" dirty="0">
                <a:solidFill>
                  <a:srgbClr val="7030A0"/>
                </a:solidFill>
              </a:rPr>
              <a:t> (University of Windsor)</a:t>
            </a:r>
            <a:endParaRPr lang="en-US" b="1" dirty="0">
              <a:solidFill>
                <a:srgbClr val="7030A0"/>
              </a:solidFill>
            </a:endParaRPr>
          </a:p>
          <a:p>
            <a:pPr marL="0" indent="0">
              <a:buNone/>
            </a:pPr>
            <a:r>
              <a:rPr lang="en-CA" sz="1000" b="1" dirty="0"/>
              <a:t> </a:t>
            </a:r>
            <a:endParaRPr lang="en-US" sz="1000" dirty="0"/>
          </a:p>
          <a:p>
            <a:pPr marL="0" indent="0">
              <a:buNone/>
            </a:pPr>
            <a:r>
              <a:rPr lang="en-CA" b="1" dirty="0"/>
              <a:t>Co-Investigators</a:t>
            </a:r>
            <a:endParaRPr lang="en-US" dirty="0"/>
          </a:p>
          <a:p>
            <a:r>
              <a:rPr lang="en-CA" b="1" dirty="0"/>
              <a:t>Joseph Beer (Wilfred Laurier University)</a:t>
            </a:r>
            <a:endParaRPr lang="en-US" b="1" dirty="0"/>
          </a:p>
          <a:p>
            <a:r>
              <a:rPr lang="en-US" b="1" dirty="0"/>
              <a:t>Paola </a:t>
            </a:r>
            <a:r>
              <a:rPr lang="en-US" b="1" dirty="0" err="1"/>
              <a:t>Borin</a:t>
            </a:r>
            <a:r>
              <a:rPr lang="en-US" b="1" dirty="0"/>
              <a:t> (Toronto Metropolitan  University)</a:t>
            </a:r>
          </a:p>
          <a:p>
            <a:r>
              <a:rPr lang="en-CA" b="1" dirty="0">
                <a:solidFill>
                  <a:srgbClr val="7030A0"/>
                </a:solidFill>
              </a:rPr>
              <a:t>Debra Dawson (Western University)</a:t>
            </a:r>
            <a:endParaRPr lang="en-US" b="1" dirty="0">
              <a:solidFill>
                <a:srgbClr val="7030A0"/>
              </a:solidFill>
            </a:endParaRPr>
          </a:p>
          <a:p>
            <a:r>
              <a:rPr lang="en-US" b="1" dirty="0">
                <a:solidFill>
                  <a:srgbClr val="7030A0"/>
                </a:solidFill>
              </a:rPr>
              <a:t>Donna Ellis (University of Waterloo)</a:t>
            </a:r>
          </a:p>
          <a:p>
            <a:r>
              <a:rPr lang="en-CA" b="1" dirty="0"/>
              <a:t>Lori Goff (McMaster University)</a:t>
            </a:r>
          </a:p>
          <a:p>
            <a:r>
              <a:rPr lang="en-CA" b="1" dirty="0">
                <a:solidFill>
                  <a:srgbClr val="7030A0"/>
                </a:solidFill>
              </a:rPr>
              <a:t>Madelyn Law ( Brock University)</a:t>
            </a:r>
            <a:endParaRPr lang="en-US" b="1" dirty="0">
              <a:solidFill>
                <a:srgbClr val="7030A0"/>
              </a:solidFill>
            </a:endParaRPr>
          </a:p>
          <a:p>
            <a:r>
              <a:rPr lang="en-CA" b="1" dirty="0">
                <a:solidFill>
                  <a:srgbClr val="7030A0"/>
                </a:solidFill>
              </a:rPr>
              <a:t>Ken Meadows (Western University)</a:t>
            </a:r>
          </a:p>
          <a:p>
            <a:r>
              <a:rPr lang="en-CA" b="1" dirty="0">
                <a:solidFill>
                  <a:srgbClr val="7030A0"/>
                </a:solidFill>
              </a:rPr>
              <a:t>Peter Wolf (Independent)</a:t>
            </a:r>
          </a:p>
          <a:p>
            <a:endParaRPr lang="en-CA" sz="1000" b="1" dirty="0"/>
          </a:p>
          <a:p>
            <a:r>
              <a:rPr lang="en-CA" dirty="0"/>
              <a:t>Jill Grose (Brock University)</a:t>
            </a:r>
            <a:endParaRPr lang="en-US" dirty="0"/>
          </a:p>
          <a:p>
            <a:r>
              <a:rPr lang="en-CA" dirty="0"/>
              <a:t>Sandy Hughes (Wilfred Laurier University)</a:t>
            </a:r>
          </a:p>
          <a:p>
            <a:r>
              <a:rPr lang="en-CA" dirty="0"/>
              <a:t>Lynn Taylor (University of Calgary)</a:t>
            </a:r>
            <a:endParaRPr lang="en-US" dirty="0"/>
          </a:p>
          <a:p>
            <a:pPr marL="0" indent="0">
              <a:buNone/>
            </a:pPr>
            <a:endParaRPr lang="en-US" dirty="0">
              <a:highlight>
                <a:srgbClr val="FFFF00"/>
              </a:highlight>
            </a:endParaRPr>
          </a:p>
        </p:txBody>
      </p:sp>
      <p:sp>
        <p:nvSpPr>
          <p:cNvPr id="4" name="Rectangle 3">
            <a:extLst>
              <a:ext uri="{FF2B5EF4-FFF2-40B4-BE49-F238E27FC236}">
                <a16:creationId xmlns:a16="http://schemas.microsoft.com/office/drawing/2014/main" id="{95DD9B55-DADF-4096-BF6A-CE8E5F140CC9}"/>
              </a:ext>
            </a:extLst>
          </p:cNvPr>
          <p:cNvSpPr/>
          <p:nvPr/>
        </p:nvSpPr>
        <p:spPr>
          <a:xfrm>
            <a:off x="6893842" y="1086541"/>
            <a:ext cx="5055750" cy="5539978"/>
          </a:xfrm>
          <a:prstGeom prst="rect">
            <a:avLst/>
          </a:prstGeom>
        </p:spPr>
        <p:txBody>
          <a:bodyPr wrap="square">
            <a:spAutoFit/>
          </a:bodyPr>
          <a:lstStyle/>
          <a:p>
            <a:r>
              <a:rPr lang="en-US" b="1" dirty="0"/>
              <a:t>Research Associates</a:t>
            </a:r>
            <a:endParaRPr lang="en-US" dirty="0"/>
          </a:p>
          <a:p>
            <a:pPr marL="285750" indent="-285750">
              <a:buFont typeface="Arial" panose="020B0604020202020204" pitchFamily="34" charset="0"/>
              <a:buChar char="•"/>
            </a:pPr>
            <a:r>
              <a:rPr lang="en-CA" b="1" dirty="0"/>
              <a:t>Lindsay Shaw (Brock University)</a:t>
            </a:r>
          </a:p>
          <a:p>
            <a:pPr marL="285750" indent="-285750">
              <a:buFont typeface="Arial" panose="020B0604020202020204" pitchFamily="34" charset="0"/>
              <a:buChar char="•"/>
            </a:pPr>
            <a:endParaRPr lang="en-CA" sz="600" b="1" dirty="0"/>
          </a:p>
          <a:p>
            <a:pPr marL="285750" indent="-285750">
              <a:buFont typeface="Arial" panose="020B0604020202020204" pitchFamily="34" charset="0"/>
              <a:buChar char="•"/>
            </a:pPr>
            <a:r>
              <a:rPr lang="en-US" dirty="0"/>
              <a:t>Kristin Brown (University of Waterloo)</a:t>
            </a:r>
          </a:p>
          <a:p>
            <a:pPr marL="285750" indent="-285750">
              <a:buFont typeface="Arial" panose="020B0604020202020204" pitchFamily="34" charset="0"/>
              <a:buChar char="•"/>
            </a:pPr>
            <a:r>
              <a:rPr lang="en-CA" dirty="0"/>
              <a:t>Catharine </a:t>
            </a:r>
            <a:r>
              <a:rPr lang="en-CA" dirty="0" err="1"/>
              <a:t>Dishke</a:t>
            </a:r>
            <a:r>
              <a:rPr lang="en-CA" dirty="0"/>
              <a:t> </a:t>
            </a:r>
            <a:r>
              <a:rPr lang="en-CA" dirty="0" err="1"/>
              <a:t>Honzel</a:t>
            </a:r>
            <a:r>
              <a:rPr lang="en-CA" dirty="0"/>
              <a:t> (Western University)</a:t>
            </a:r>
            <a:endParaRPr lang="en-US" dirty="0"/>
          </a:p>
          <a:p>
            <a:pPr marL="285750" indent="-285750">
              <a:buFont typeface="Arial" panose="020B0604020202020204" pitchFamily="34" charset="0"/>
              <a:buChar char="•"/>
            </a:pPr>
            <a:r>
              <a:rPr lang="en-US" dirty="0"/>
              <a:t>Florida </a:t>
            </a:r>
            <a:r>
              <a:rPr lang="en-US" dirty="0" err="1"/>
              <a:t>Doci</a:t>
            </a:r>
            <a:r>
              <a:rPr lang="en-US" dirty="0"/>
              <a:t> (</a:t>
            </a:r>
            <a:r>
              <a:rPr lang="en-CA" dirty="0"/>
              <a:t>University of Windsor)</a:t>
            </a:r>
            <a:endParaRPr lang="en-US" dirty="0"/>
          </a:p>
          <a:p>
            <a:pPr marL="285750" indent="-285750">
              <a:buFont typeface="Arial" panose="020B0604020202020204" pitchFamily="34" charset="0"/>
              <a:buChar char="•"/>
            </a:pPr>
            <a:r>
              <a:rPr lang="en-CA" dirty="0"/>
              <a:t>Danielle </a:t>
            </a:r>
            <a:r>
              <a:rPr lang="en-CA" dirty="0" err="1"/>
              <a:t>Gabay</a:t>
            </a:r>
            <a:r>
              <a:rPr lang="en-CA" dirty="0"/>
              <a:t> (McMaster University)</a:t>
            </a:r>
            <a:endParaRPr lang="en-US" dirty="0"/>
          </a:p>
          <a:p>
            <a:pPr marL="285750" indent="-285750">
              <a:buFont typeface="Arial" panose="020B0604020202020204" pitchFamily="34" charset="0"/>
              <a:buChar char="•"/>
            </a:pPr>
            <a:r>
              <a:rPr lang="en-CA" dirty="0"/>
              <a:t>Jake Kaupp (Queen’s University)</a:t>
            </a:r>
            <a:endParaRPr lang="en-US" sz="600" dirty="0"/>
          </a:p>
          <a:p>
            <a:r>
              <a:rPr lang="en-US" sz="600" dirty="0"/>
              <a:t> </a:t>
            </a:r>
          </a:p>
          <a:p>
            <a:r>
              <a:rPr lang="en-US" b="1" dirty="0"/>
              <a:t>Research Assistants</a:t>
            </a:r>
            <a:endParaRPr lang="en-US" dirty="0"/>
          </a:p>
          <a:p>
            <a:pPr marL="285750" indent="-285750">
              <a:buFont typeface="Arial" panose="020B0604020202020204" pitchFamily="34" charset="0"/>
              <a:buChar char="•"/>
            </a:pPr>
            <a:r>
              <a:rPr lang="en-CA" dirty="0"/>
              <a:t>Samantha Burton (University of Windsor)</a:t>
            </a:r>
            <a:endParaRPr lang="en-US" dirty="0"/>
          </a:p>
          <a:p>
            <a:pPr marL="285750" indent="-285750">
              <a:buFont typeface="Arial" panose="020B0604020202020204" pitchFamily="34" charset="0"/>
              <a:buChar char="•"/>
            </a:pPr>
            <a:r>
              <a:rPr lang="en-CA" dirty="0"/>
              <a:t>Carly Del Pup (University of Windsor)</a:t>
            </a:r>
            <a:endParaRPr lang="en-US" dirty="0"/>
          </a:p>
          <a:p>
            <a:pPr marL="285750" indent="-285750">
              <a:buFont typeface="Arial" panose="020B0604020202020204" pitchFamily="34" charset="0"/>
              <a:buChar char="•"/>
            </a:pPr>
            <a:r>
              <a:rPr lang="en-US" dirty="0" err="1"/>
              <a:t>Hoda</a:t>
            </a:r>
            <a:r>
              <a:rPr lang="en-US" dirty="0"/>
              <a:t> </a:t>
            </a:r>
            <a:r>
              <a:rPr lang="en-US" dirty="0" err="1"/>
              <a:t>Eiliat</a:t>
            </a:r>
            <a:r>
              <a:rPr lang="en-US" dirty="0"/>
              <a:t> (student - </a:t>
            </a:r>
            <a:r>
              <a:rPr lang="en-CA" dirty="0"/>
              <a:t>University of Windsor)</a:t>
            </a:r>
            <a:endParaRPr lang="en-US" dirty="0"/>
          </a:p>
          <a:p>
            <a:pPr marL="285750" indent="-285750">
              <a:buFont typeface="Arial" panose="020B0604020202020204" pitchFamily="34" charset="0"/>
              <a:buChar char="•"/>
            </a:pPr>
            <a:r>
              <a:rPr lang="en-US" dirty="0"/>
              <a:t>Kaitlyn Gillard (student - </a:t>
            </a:r>
            <a:r>
              <a:rPr lang="en-CA" dirty="0"/>
              <a:t>University of Windsor)</a:t>
            </a:r>
            <a:endParaRPr lang="en-US" dirty="0"/>
          </a:p>
          <a:p>
            <a:pPr marL="285750" indent="-285750">
              <a:buFont typeface="Arial" panose="020B0604020202020204" pitchFamily="34" charset="0"/>
              <a:buChar char="•"/>
            </a:pPr>
            <a:r>
              <a:rPr lang="en-CA" dirty="0" err="1"/>
              <a:t>Legwegoh</a:t>
            </a:r>
            <a:r>
              <a:rPr lang="en-CA" dirty="0"/>
              <a:t>, A</a:t>
            </a:r>
            <a:r>
              <a:rPr lang="en-US" dirty="0" err="1"/>
              <a:t>lexander</a:t>
            </a:r>
            <a:r>
              <a:rPr lang="en-US" dirty="0"/>
              <a:t> (University of Guelph)</a:t>
            </a:r>
          </a:p>
          <a:p>
            <a:pPr marL="285750" indent="-285750">
              <a:buFont typeface="Arial" panose="020B0604020202020204" pitchFamily="34" charset="0"/>
              <a:buChar char="•"/>
            </a:pPr>
            <a:r>
              <a:rPr lang="en-CA" dirty="0"/>
              <a:t>Gayle McIntyre (Western University) </a:t>
            </a:r>
            <a:endParaRPr lang="en-US" dirty="0"/>
          </a:p>
          <a:p>
            <a:pPr marL="285750" indent="-285750">
              <a:buFont typeface="Arial" panose="020B0604020202020204" pitchFamily="34" charset="0"/>
              <a:buChar char="•"/>
            </a:pPr>
            <a:r>
              <a:rPr lang="en-CA" dirty="0"/>
              <a:t>Rebeca Lee (McMaster University)</a:t>
            </a:r>
            <a:endParaRPr lang="en-US" dirty="0"/>
          </a:p>
          <a:p>
            <a:pPr marL="285750" indent="-285750">
              <a:buFont typeface="Arial" panose="020B0604020202020204" pitchFamily="34" charset="0"/>
              <a:buChar char="•"/>
            </a:pPr>
            <a:r>
              <a:rPr lang="en-CA" dirty="0"/>
              <a:t>Karyn Olsen (Toronto Metropolitan University)</a:t>
            </a:r>
            <a:endParaRPr lang="en-US" dirty="0"/>
          </a:p>
          <a:p>
            <a:pPr marL="285750" indent="-285750">
              <a:buFont typeface="Arial" panose="020B0604020202020204" pitchFamily="34" charset="0"/>
              <a:buChar char="•"/>
            </a:pPr>
            <a:r>
              <a:rPr lang="en-CA" dirty="0"/>
              <a:t>Naseem Sherwani (McMaster University)</a:t>
            </a:r>
            <a:endParaRPr lang="en-US" dirty="0"/>
          </a:p>
          <a:p>
            <a:pPr marL="285750" indent="-285750">
              <a:buFont typeface="Arial" panose="020B0604020202020204" pitchFamily="34" charset="0"/>
              <a:buChar char="•"/>
            </a:pPr>
            <a:r>
              <a:rPr lang="en-CA" dirty="0" err="1"/>
              <a:t>Abeer</a:t>
            </a:r>
            <a:r>
              <a:rPr lang="en-CA" dirty="0"/>
              <a:t> Siddiqui (McMaster University)</a:t>
            </a:r>
            <a:endParaRPr lang="en-US" dirty="0"/>
          </a:p>
          <a:p>
            <a:pPr marL="285750" indent="-285750">
              <a:buFont typeface="Arial" panose="020B0604020202020204" pitchFamily="34" charset="0"/>
              <a:buChar char="•"/>
            </a:pPr>
            <a:r>
              <a:rPr lang="en-CA" dirty="0" err="1"/>
              <a:t>Melec</a:t>
            </a:r>
            <a:r>
              <a:rPr lang="en-CA" dirty="0"/>
              <a:t> </a:t>
            </a:r>
            <a:r>
              <a:rPr lang="en-CA" dirty="0" err="1"/>
              <a:t>Zeadin</a:t>
            </a:r>
            <a:r>
              <a:rPr lang="en-CA" dirty="0"/>
              <a:t> (McMaster University)</a:t>
            </a:r>
            <a:endParaRPr lang="en-US" dirty="0"/>
          </a:p>
        </p:txBody>
      </p:sp>
      <p:grpSp>
        <p:nvGrpSpPr>
          <p:cNvPr id="5" name="docshapegroup1">
            <a:extLst>
              <a:ext uri="{FF2B5EF4-FFF2-40B4-BE49-F238E27FC236}">
                <a16:creationId xmlns:a16="http://schemas.microsoft.com/office/drawing/2014/main" id="{93854F9E-E126-FD00-9208-3CA2588374F8}"/>
              </a:ext>
              <a:ext uri="{C183D7F6-B498-43B3-948B-1728B52AA6E4}">
                <adec:decorative xmlns:adec="http://schemas.microsoft.com/office/drawing/2017/decorative" val="1"/>
              </a:ext>
            </a:extLst>
          </p:cNvPr>
          <p:cNvGrpSpPr>
            <a:grpSpLocks/>
          </p:cNvGrpSpPr>
          <p:nvPr/>
        </p:nvGrpSpPr>
        <p:grpSpPr bwMode="auto">
          <a:xfrm>
            <a:off x="11158054" y="100633"/>
            <a:ext cx="901700" cy="941388"/>
            <a:chOff x="743" y="59"/>
            <a:chExt cx="1420" cy="1484"/>
          </a:xfrm>
        </p:grpSpPr>
        <p:pic>
          <p:nvPicPr>
            <p:cNvPr id="6" name="docshape2">
              <a:extLst>
                <a:ext uri="{FF2B5EF4-FFF2-40B4-BE49-F238E27FC236}">
                  <a16:creationId xmlns:a16="http://schemas.microsoft.com/office/drawing/2014/main" id="{F8ABAF66-87E0-C638-028D-9335E1487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docshape3">
              <a:extLst>
                <a:ext uri="{FF2B5EF4-FFF2-40B4-BE49-F238E27FC236}">
                  <a16:creationId xmlns:a16="http://schemas.microsoft.com/office/drawing/2014/main" id="{27F77147-97A3-2136-EB03-B59D84FD3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ocshape4">
              <a:extLst>
                <a:ext uri="{FF2B5EF4-FFF2-40B4-BE49-F238E27FC236}">
                  <a16:creationId xmlns:a16="http://schemas.microsoft.com/office/drawing/2014/main" id="{C192B8F0-3B1D-F1C0-99E1-16BD7218E0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docshape5">
              <a:extLst>
                <a:ext uri="{FF2B5EF4-FFF2-40B4-BE49-F238E27FC236}">
                  <a16:creationId xmlns:a16="http://schemas.microsoft.com/office/drawing/2014/main" id="{A4F661B0-B653-C2D5-078B-D2A837CA88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ocshape6">
              <a:extLst>
                <a:ext uri="{FF2B5EF4-FFF2-40B4-BE49-F238E27FC236}">
                  <a16:creationId xmlns:a16="http://schemas.microsoft.com/office/drawing/2014/main" id="{C0C29E63-C9EA-F93A-FBA9-C4FD6C0AC624}"/>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docshape7">
              <a:extLst>
                <a:ext uri="{FF2B5EF4-FFF2-40B4-BE49-F238E27FC236}">
                  <a16:creationId xmlns:a16="http://schemas.microsoft.com/office/drawing/2014/main" id="{3CEB6F77-F95C-5EE2-4D16-ABEEC226EA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1965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28841"/>
            <a:ext cx="11245681" cy="1292433"/>
          </a:xfrm>
        </p:spPr>
        <p:txBody>
          <a:bodyPr vert="horz" lIns="91440" tIns="45720" rIns="91440" bIns="45720" rtlCol="0" anchor="ctr">
            <a:normAutofit fontScale="90000"/>
          </a:bodyPr>
          <a:lstStyle/>
          <a:p>
            <a:r>
              <a:rPr lang="en-US" b="0" i="0" dirty="0">
                <a:solidFill>
                  <a:srgbClr val="242424"/>
                </a:solidFill>
                <a:effectLst/>
                <a:latin typeface="-apple-system"/>
              </a:rPr>
              <a:t>How would you define high-quality teaching in your institution?</a:t>
            </a:r>
            <a:r>
              <a:rPr lang="en-CA" b="0" i="0" dirty="0">
                <a:solidFill>
                  <a:srgbClr val="242424"/>
                </a:solidFill>
                <a:effectLst/>
                <a:latin typeface="-apple-system"/>
              </a:rPr>
              <a:t>         </a:t>
            </a:r>
            <a:br>
              <a:rPr lang="en-CA" b="0" i="0" dirty="0">
                <a:solidFill>
                  <a:srgbClr val="242424"/>
                </a:solidFill>
                <a:effectLst/>
                <a:latin typeface="-apple-system"/>
              </a:rPr>
            </a:br>
            <a:br>
              <a:rPr lang="en-CA" dirty="0">
                <a:solidFill>
                  <a:srgbClr val="242424"/>
                </a:solidFill>
                <a:latin typeface="-apple-system"/>
              </a:rPr>
            </a:br>
            <a:r>
              <a:rPr lang="en-CA" sz="3600" b="0" i="1" dirty="0">
                <a:solidFill>
                  <a:srgbClr val="242424"/>
                </a:solidFill>
                <a:effectLst/>
                <a:latin typeface="-apple-system"/>
              </a:rPr>
              <a:t>(Waterfall Chat: Type in chat, but don’t release until the signal!)</a:t>
            </a:r>
            <a:endParaRPr lang="en-US" sz="3600" i="1" kern="1200" dirty="0">
              <a:solidFill>
                <a:schemeClr val="tx1"/>
              </a:solidFill>
              <a:latin typeface="+mj-lt"/>
              <a:ea typeface="+mj-ea"/>
              <a:cs typeface="+mj-cs"/>
            </a:endParaRPr>
          </a:p>
        </p:txBody>
      </p:sp>
      <p:pic>
        <p:nvPicPr>
          <p:cNvPr id="5" name="Picture 4" descr="A teacher is attentive to their laptop while a student holding a book asks a question. In the background, students are talking with one another at their desks with books and papers in front of them. "/>
          <p:cNvPicPr>
            <a:picLocks noChangeAspect="1"/>
          </p:cNvPicPr>
          <p:nvPr/>
        </p:nvPicPr>
        <p:blipFill rotWithShape="1">
          <a:blip r:embed="rId3" cstate="print">
            <a:extLst>
              <a:ext uri="{28A0092B-C50C-407E-A947-70E740481C1C}">
                <a14:useLocalDpi xmlns:a14="http://schemas.microsoft.com/office/drawing/2010/main" val="0"/>
              </a:ext>
            </a:extLst>
          </a:blip>
          <a:srcRect l="11243" r="14246" b="3"/>
          <a:stretch/>
        </p:blipFill>
        <p:spPr>
          <a:xfrm>
            <a:off x="20" y="1"/>
            <a:ext cx="4848284" cy="4359438"/>
          </a:xfrm>
          <a:prstGeom prst="rect">
            <a:avLst/>
          </a:prstGeom>
        </p:spPr>
      </p:pic>
      <p:pic>
        <p:nvPicPr>
          <p:cNvPr id="7" name="Picture 6" descr="A group of young students working around a computer getting help from a teacher. In the background, there are other groups of students working around a computer.">
            <a:extLst>
              <a:ext uri="{FF2B5EF4-FFF2-40B4-BE49-F238E27FC236}">
                <a16:creationId xmlns:a16="http://schemas.microsoft.com/office/drawing/2014/main" id="{F7BE7853-E64D-D842-BF0F-CE693A2A61E4}"/>
              </a:ext>
            </a:extLst>
          </p:cNvPr>
          <p:cNvPicPr>
            <a:picLocks noChangeAspect="1"/>
          </p:cNvPicPr>
          <p:nvPr/>
        </p:nvPicPr>
        <p:blipFill rotWithShape="1">
          <a:blip r:embed="rId4"/>
          <a:srcRect t="21851" r="-1" b="32844"/>
          <a:stretch/>
        </p:blipFill>
        <p:spPr>
          <a:xfrm>
            <a:off x="4972050" y="-1"/>
            <a:ext cx="7216902" cy="4359440"/>
          </a:xfrm>
          <a:prstGeom prst="rect">
            <a:avLst/>
          </a:prstGeom>
        </p:spPr>
      </p:pic>
    </p:spTree>
    <p:extLst>
      <p:ext uri="{BB962C8B-B14F-4D97-AF65-F5344CB8AC3E}">
        <p14:creationId xmlns:p14="http://schemas.microsoft.com/office/powerpoint/2010/main" val="1392981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Critical outcomes of teaching culture include student learning, student engagement, student retention, and faculty motivation. ">
            <a:extLst>
              <a:ext uri="{FF2B5EF4-FFF2-40B4-BE49-F238E27FC236}">
                <a16:creationId xmlns:a16="http://schemas.microsoft.com/office/drawing/2014/main" id="{ED39A4D9-4635-6D85-58FB-DA69366F6B35}"/>
              </a:ext>
            </a:extLst>
          </p:cNvPr>
          <p:cNvGrpSpPr/>
          <p:nvPr/>
        </p:nvGrpSpPr>
        <p:grpSpPr>
          <a:xfrm>
            <a:off x="0" y="3710982"/>
            <a:ext cx="12192000" cy="3631650"/>
            <a:chOff x="0" y="3710982"/>
            <a:chExt cx="12192000" cy="3631650"/>
          </a:xfrm>
        </p:grpSpPr>
        <p:graphicFrame>
          <p:nvGraphicFramePr>
            <p:cNvPr id="7" name="Diagram 6"/>
            <p:cNvGraphicFramePr/>
            <p:nvPr>
              <p:extLst>
                <p:ext uri="{D42A27DB-BD31-4B8C-83A1-F6EECF244321}">
                  <p14:modId xmlns:p14="http://schemas.microsoft.com/office/powerpoint/2010/main" val="3394573145"/>
                </p:ext>
              </p:extLst>
            </p:nvPr>
          </p:nvGraphicFramePr>
          <p:xfrm>
            <a:off x="0" y="4443984"/>
            <a:ext cx="12192000" cy="289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a:xfrm>
              <a:off x="0" y="3710982"/>
              <a:ext cx="12192000" cy="493406"/>
            </a:xfrm>
            <a:prstGeom prst="rect">
              <a:avLst/>
            </a:prstGeom>
            <a:solidFill>
              <a:schemeClr val="accent5"/>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b="1" dirty="0">
                  <a:solidFill>
                    <a:schemeClr val="bg1"/>
                  </a:solidFill>
                </a:rPr>
                <a:t>Critical Outcomes</a:t>
              </a:r>
              <a:endParaRPr lang="en-US" sz="3200" b="1" dirty="0">
                <a:solidFill>
                  <a:schemeClr val="bg1"/>
                </a:solidFill>
              </a:endParaRPr>
            </a:p>
          </p:txBody>
        </p:sp>
        <p:cxnSp>
          <p:nvCxnSpPr>
            <p:cNvPr id="22" name="Straight Arrow Connector 21"/>
            <p:cNvCxnSpPr/>
            <p:nvPr/>
          </p:nvCxnSpPr>
          <p:spPr>
            <a:xfrm>
              <a:off x="1325880" y="4315968"/>
              <a:ext cx="0" cy="64008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23" name="Straight Arrow Connector 22"/>
            <p:cNvCxnSpPr/>
            <p:nvPr/>
          </p:nvCxnSpPr>
          <p:spPr>
            <a:xfrm>
              <a:off x="4550664" y="4315968"/>
              <a:ext cx="0" cy="64008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24" name="Straight Arrow Connector 23"/>
            <p:cNvCxnSpPr/>
            <p:nvPr/>
          </p:nvCxnSpPr>
          <p:spPr>
            <a:xfrm>
              <a:off x="7586472" y="4315968"/>
              <a:ext cx="0" cy="64008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25" name="Straight Arrow Connector 24"/>
            <p:cNvCxnSpPr/>
            <p:nvPr/>
          </p:nvCxnSpPr>
          <p:spPr>
            <a:xfrm>
              <a:off x="10796016" y="4315968"/>
              <a:ext cx="0" cy="64008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grpSp>
      <p:pic>
        <p:nvPicPr>
          <p:cNvPr id="26" name="Picture 25">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789" y="0"/>
            <a:ext cx="1161797" cy="1410044"/>
          </a:xfrm>
          <a:prstGeom prst="rect">
            <a:avLst/>
          </a:prstGeom>
        </p:spPr>
      </p:pic>
      <p:grpSp>
        <p:nvGrpSpPr>
          <p:cNvPr id="2" name="docshapegroup1">
            <a:extLst>
              <a:ext uri="{FF2B5EF4-FFF2-40B4-BE49-F238E27FC236}">
                <a16:creationId xmlns:a16="http://schemas.microsoft.com/office/drawing/2014/main" id="{73A8787C-E13B-11E8-971E-4AA219975552}"/>
              </a:ext>
              <a:ext uri="{C183D7F6-B498-43B3-948B-1728B52AA6E4}">
                <adec:decorative xmlns:adec="http://schemas.microsoft.com/office/drawing/2017/decorative" val="1"/>
              </a:ext>
            </a:extLst>
          </p:cNvPr>
          <p:cNvGrpSpPr>
            <a:grpSpLocks/>
          </p:cNvGrpSpPr>
          <p:nvPr/>
        </p:nvGrpSpPr>
        <p:grpSpPr bwMode="auto">
          <a:xfrm>
            <a:off x="11158054" y="100633"/>
            <a:ext cx="901700" cy="941388"/>
            <a:chOff x="743" y="59"/>
            <a:chExt cx="1420" cy="1484"/>
          </a:xfrm>
        </p:grpSpPr>
        <p:pic>
          <p:nvPicPr>
            <p:cNvPr id="3" name="docshape2">
              <a:extLst>
                <a:ext uri="{FF2B5EF4-FFF2-40B4-BE49-F238E27FC236}">
                  <a16:creationId xmlns:a16="http://schemas.microsoft.com/office/drawing/2014/main" id="{538B1A2B-EEE8-3D7C-74FA-723E15D963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docshape3">
              <a:extLst>
                <a:ext uri="{FF2B5EF4-FFF2-40B4-BE49-F238E27FC236}">
                  <a16:creationId xmlns:a16="http://schemas.microsoft.com/office/drawing/2014/main" id="{8E8C6D4C-F39C-6B5E-4AD6-DF8D05B1DF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ocshape4">
              <a:extLst>
                <a:ext uri="{FF2B5EF4-FFF2-40B4-BE49-F238E27FC236}">
                  <a16:creationId xmlns:a16="http://schemas.microsoft.com/office/drawing/2014/main" id="{367C3393-8C1C-0E28-8E1D-4B5A465566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ocshape5">
              <a:extLst>
                <a:ext uri="{FF2B5EF4-FFF2-40B4-BE49-F238E27FC236}">
                  <a16:creationId xmlns:a16="http://schemas.microsoft.com/office/drawing/2014/main" id="{4AD5156D-3585-4B1A-B40A-B25427B67C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docshape6">
              <a:extLst>
                <a:ext uri="{FF2B5EF4-FFF2-40B4-BE49-F238E27FC236}">
                  <a16:creationId xmlns:a16="http://schemas.microsoft.com/office/drawing/2014/main" id="{24152A84-0B5C-1E57-5543-F1ABB2C0CBB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docshape7">
              <a:extLst>
                <a:ext uri="{FF2B5EF4-FFF2-40B4-BE49-F238E27FC236}">
                  <a16:creationId xmlns:a16="http://schemas.microsoft.com/office/drawing/2014/main" id="{ED35046A-513B-1A9C-668B-FAFE7F8AE43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p:cNvSpPr txBox="1">
            <a:spLocks/>
          </p:cNvSpPr>
          <p:nvPr/>
        </p:nvSpPr>
        <p:spPr>
          <a:xfrm>
            <a:off x="0" y="1241511"/>
            <a:ext cx="12192000" cy="218935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CA" sz="1100" dirty="0"/>
          </a:p>
        </p:txBody>
      </p:sp>
      <p:sp>
        <p:nvSpPr>
          <p:cNvPr id="15" name="Title 14">
            <a:extLst>
              <a:ext uri="{FF2B5EF4-FFF2-40B4-BE49-F238E27FC236}">
                <a16:creationId xmlns:a16="http://schemas.microsoft.com/office/drawing/2014/main" id="{058FD361-15A3-7FCC-CF71-68E02CE5AB97}"/>
              </a:ext>
            </a:extLst>
          </p:cNvPr>
          <p:cNvSpPr>
            <a:spLocks noGrp="1"/>
          </p:cNvSpPr>
          <p:nvPr>
            <p:ph type="title"/>
          </p:nvPr>
        </p:nvSpPr>
        <p:spPr>
          <a:xfrm>
            <a:off x="886294" y="40491"/>
            <a:ext cx="10515600" cy="1325563"/>
          </a:xfrm>
        </p:spPr>
        <p:txBody>
          <a:bodyPr/>
          <a:lstStyle/>
          <a:p>
            <a:pPr algn="ctr"/>
            <a:r>
              <a:rPr lang="en-US" b="1" dirty="0"/>
              <a:t>Teaching Culture</a:t>
            </a:r>
          </a:p>
        </p:txBody>
      </p:sp>
      <p:sp>
        <p:nvSpPr>
          <p:cNvPr id="17" name="Content Placeholder 16" descr="Teaching culture is the product of embedded patterns, behaviours, shared values, beliefs and ideologies around teaching in higher education. ">
            <a:extLst>
              <a:ext uri="{FF2B5EF4-FFF2-40B4-BE49-F238E27FC236}">
                <a16:creationId xmlns:a16="http://schemas.microsoft.com/office/drawing/2014/main" id="{E8806F23-3F86-A795-351D-A881FC54E815}"/>
              </a:ext>
            </a:extLst>
          </p:cNvPr>
          <p:cNvSpPr>
            <a:spLocks noGrp="1"/>
          </p:cNvSpPr>
          <p:nvPr>
            <p:ph idx="1"/>
          </p:nvPr>
        </p:nvSpPr>
        <p:spPr>
          <a:xfrm>
            <a:off x="838200" y="1366054"/>
            <a:ext cx="10515600" cy="4351338"/>
          </a:xfrm>
        </p:spPr>
        <p:txBody>
          <a:bodyPr/>
          <a:lstStyle/>
          <a:p>
            <a:pPr marL="0" indent="0" algn="ctr">
              <a:buNone/>
            </a:pPr>
            <a:r>
              <a:rPr lang="en-CA" sz="4000" dirty="0"/>
              <a:t>is the product of embedded patterns, behaviours, shared values, beliefs and ideologies around teaching in higher education </a:t>
            </a:r>
          </a:p>
          <a:p>
            <a:pPr marL="0" indent="0" algn="ctr">
              <a:buNone/>
            </a:pPr>
            <a:r>
              <a:rPr lang="en-CA" sz="2000" dirty="0"/>
              <a:t>(Cox et al., 2011; </a:t>
            </a:r>
            <a:r>
              <a:rPr lang="en-CA" sz="2000" dirty="0" err="1"/>
              <a:t>Kustra</a:t>
            </a:r>
            <a:r>
              <a:rPr lang="en-CA" sz="2000" dirty="0"/>
              <a:t> et al., 2014, </a:t>
            </a:r>
            <a:r>
              <a:rPr lang="da-DK" sz="2000" dirty="0"/>
              <a:t>; Mårtensson &amp; </a:t>
            </a:r>
            <a:r>
              <a:rPr lang="da-DK" sz="2000" dirty="0" err="1"/>
              <a:t>Roxå</a:t>
            </a:r>
            <a:r>
              <a:rPr lang="da-DK" sz="2000" dirty="0"/>
              <a:t>, 2016</a:t>
            </a:r>
            <a:r>
              <a:rPr lang="en-CA" sz="2000" dirty="0"/>
              <a:t>).</a:t>
            </a:r>
            <a:endParaRPr lang="en-US" sz="2000" dirty="0"/>
          </a:p>
          <a:p>
            <a:pPr marL="0" indent="0">
              <a:buNone/>
            </a:pPr>
            <a:endParaRPr lang="en-US" dirty="0"/>
          </a:p>
        </p:txBody>
      </p:sp>
    </p:spTree>
    <p:extLst>
      <p:ext uri="{BB962C8B-B14F-4D97-AF65-F5344CB8AC3E}">
        <p14:creationId xmlns:p14="http://schemas.microsoft.com/office/powerpoint/2010/main" val="50113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does a Teaching Culture Matter?</a:t>
            </a:r>
          </a:p>
        </p:txBody>
      </p:sp>
      <p:sp>
        <p:nvSpPr>
          <p:cNvPr id="3" name="Content Placeholder 2"/>
          <p:cNvSpPr>
            <a:spLocks noGrp="1"/>
          </p:cNvSpPr>
          <p:nvPr>
            <p:ph idx="1"/>
          </p:nvPr>
        </p:nvSpPr>
        <p:spPr/>
        <p:txBody>
          <a:bodyPr>
            <a:normAutofit/>
          </a:bodyPr>
          <a:lstStyle/>
          <a:p>
            <a:r>
              <a:rPr lang="en-CA" dirty="0"/>
              <a:t>Contributes to a shared campus commitment to teaching excellence </a:t>
            </a:r>
          </a:p>
          <a:p>
            <a:r>
              <a:rPr lang="en-CA" dirty="0"/>
              <a:t>Impacts student learning, student engagement, and student retention </a:t>
            </a:r>
          </a:p>
          <a:p>
            <a:r>
              <a:rPr lang="en-CA" dirty="0"/>
              <a:t>Influences faculty motivation and behavior</a:t>
            </a:r>
          </a:p>
          <a:p>
            <a:r>
              <a:rPr lang="en-CA" dirty="0"/>
              <a:t>Impacts quality teaching</a:t>
            </a:r>
          </a:p>
          <a:p>
            <a:endParaRPr lang="en-CA" dirty="0"/>
          </a:p>
          <a:p>
            <a:pPr marL="0" indent="0" algn="r">
              <a:buNone/>
            </a:pPr>
            <a:r>
              <a:rPr lang="en-CA" sz="2200" dirty="0"/>
              <a:t>Berger &amp; Braxton, 1998; </a:t>
            </a:r>
            <a:r>
              <a:rPr lang="en-CA" sz="2200" dirty="0" err="1"/>
              <a:t>Bergquist</a:t>
            </a:r>
            <a:r>
              <a:rPr lang="en-CA" sz="2200" dirty="0"/>
              <a:t> &amp; </a:t>
            </a:r>
            <a:r>
              <a:rPr lang="en-CA" sz="2200" dirty="0" err="1"/>
              <a:t>Pawlak</a:t>
            </a:r>
            <a:r>
              <a:rPr lang="en-CA" sz="2200" dirty="0"/>
              <a:t>, 2008; </a:t>
            </a:r>
          </a:p>
          <a:p>
            <a:pPr marL="0" indent="0" algn="r">
              <a:buNone/>
            </a:pPr>
            <a:r>
              <a:rPr lang="en-CA" sz="2200" dirty="0"/>
              <a:t>Cox et al., 2011; Feldman &amp; Paulsen, 1999; Grayson &amp; Grayson, 2003</a:t>
            </a:r>
          </a:p>
          <a:p>
            <a:pPr marL="0" indent="0" algn="r">
              <a:buNone/>
            </a:pPr>
            <a:r>
              <a:rPr lang="en-US" sz="2000" dirty="0" err="1">
                <a:effectLst/>
                <a:ea typeface="Times New Roman" panose="02020603050405020304" pitchFamily="18" charset="0"/>
                <a:cs typeface="Times New Roman" panose="02020603050405020304" pitchFamily="18" charset="0"/>
              </a:rPr>
              <a:t>Hénard</a:t>
            </a:r>
            <a:r>
              <a:rPr lang="en-US" sz="2000" dirty="0">
                <a:effectLst/>
                <a:ea typeface="Times New Roman" panose="02020603050405020304" pitchFamily="18" charset="0"/>
                <a:cs typeface="Times New Roman" panose="02020603050405020304" pitchFamily="18" charset="0"/>
              </a:rPr>
              <a:t> &amp; </a:t>
            </a:r>
            <a:r>
              <a:rPr lang="en-US" sz="2000" dirty="0" err="1">
                <a:effectLst/>
                <a:ea typeface="Times New Roman" panose="02020603050405020304" pitchFamily="18" charset="0"/>
                <a:cs typeface="Times New Roman" panose="02020603050405020304" pitchFamily="18" charset="0"/>
              </a:rPr>
              <a:t>Roseveare</a:t>
            </a:r>
            <a:r>
              <a:rPr lang="en-US" sz="2000" dirty="0">
                <a:effectLst/>
                <a:ea typeface="Times New Roman" panose="02020603050405020304" pitchFamily="18" charset="0"/>
                <a:cs typeface="Times New Roman" panose="02020603050405020304" pitchFamily="18" charset="0"/>
              </a:rPr>
              <a:t>, 2012; Prosser, 2013</a:t>
            </a:r>
            <a:r>
              <a:rPr lang="en-CA" sz="2000" dirty="0">
                <a:effectLst/>
              </a:rPr>
              <a:t> </a:t>
            </a:r>
            <a:endParaRPr lang="en-CA" sz="2000" dirty="0"/>
          </a:p>
          <a:p>
            <a:endParaRPr lang="en-CA" dirty="0"/>
          </a:p>
          <a:p>
            <a:endParaRPr lang="en-CA" dirty="0"/>
          </a:p>
        </p:txBody>
      </p:sp>
      <p:grpSp>
        <p:nvGrpSpPr>
          <p:cNvPr id="4" name="docshapegroup1">
            <a:extLst>
              <a:ext uri="{FF2B5EF4-FFF2-40B4-BE49-F238E27FC236}">
                <a16:creationId xmlns:a16="http://schemas.microsoft.com/office/drawing/2014/main" id="{5B11A352-E208-D087-BFC1-FACB1FD33F68}"/>
              </a:ext>
              <a:ext uri="{C183D7F6-B498-43B3-948B-1728B52AA6E4}">
                <adec:decorative xmlns:adec="http://schemas.microsoft.com/office/drawing/2017/decorative" val="1"/>
              </a:ext>
            </a:extLst>
          </p:cNvPr>
          <p:cNvGrpSpPr>
            <a:grpSpLocks/>
          </p:cNvGrpSpPr>
          <p:nvPr/>
        </p:nvGrpSpPr>
        <p:grpSpPr bwMode="auto">
          <a:xfrm>
            <a:off x="10902315" y="85884"/>
            <a:ext cx="901700" cy="1084753"/>
            <a:chOff x="742" y="58"/>
            <a:chExt cx="1420" cy="1710"/>
          </a:xfrm>
        </p:grpSpPr>
        <p:pic>
          <p:nvPicPr>
            <p:cNvPr id="5" name="docshape2">
              <a:extLst>
                <a:ext uri="{FF2B5EF4-FFF2-40B4-BE49-F238E27FC236}">
                  <a16:creationId xmlns:a16="http://schemas.microsoft.com/office/drawing/2014/main" id="{B03BAB9C-BAA2-D3DF-06E7-46A9578BE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docshape3">
              <a:extLst>
                <a:ext uri="{FF2B5EF4-FFF2-40B4-BE49-F238E27FC236}">
                  <a16:creationId xmlns:a16="http://schemas.microsoft.com/office/drawing/2014/main" id="{07FA3092-2A59-6510-013B-7E358BC21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docshape4">
              <a:extLst>
                <a:ext uri="{FF2B5EF4-FFF2-40B4-BE49-F238E27FC236}">
                  <a16:creationId xmlns:a16="http://schemas.microsoft.com/office/drawing/2014/main" id="{B19CBBF1-E4A9-9EAE-8907-FCF0B5AA0B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 y="926"/>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ocshape5">
              <a:extLst>
                <a:ext uri="{FF2B5EF4-FFF2-40B4-BE49-F238E27FC236}">
                  <a16:creationId xmlns:a16="http://schemas.microsoft.com/office/drawing/2014/main" id="{8F17C8EA-5389-39E5-E731-ED4C5CF3C9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docshape6">
              <a:extLst>
                <a:ext uri="{FF2B5EF4-FFF2-40B4-BE49-F238E27FC236}">
                  <a16:creationId xmlns:a16="http://schemas.microsoft.com/office/drawing/2014/main" id="{7A011235-5F5F-BBBD-5683-BB6FEC36DD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ocshape7">
              <a:extLst>
                <a:ext uri="{FF2B5EF4-FFF2-40B4-BE49-F238E27FC236}">
                  <a16:creationId xmlns:a16="http://schemas.microsoft.com/office/drawing/2014/main" id="{33634694-6691-FE96-55A9-0F0E8C9CEF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1096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6434-2EF5-45D8-98AF-6946052197FE}"/>
              </a:ext>
            </a:extLst>
          </p:cNvPr>
          <p:cNvSpPr>
            <a:spLocks noGrp="1"/>
          </p:cNvSpPr>
          <p:nvPr>
            <p:ph type="title"/>
          </p:nvPr>
        </p:nvSpPr>
        <p:spPr/>
        <p:txBody>
          <a:bodyPr/>
          <a:lstStyle/>
          <a:p>
            <a:r>
              <a:rPr lang="en-US" dirty="0"/>
              <a:t>Teaching Culture - Guiding Principles </a:t>
            </a:r>
          </a:p>
        </p:txBody>
      </p:sp>
      <p:sp>
        <p:nvSpPr>
          <p:cNvPr id="3" name="Content Placeholder 2">
            <a:extLst>
              <a:ext uri="{FF2B5EF4-FFF2-40B4-BE49-F238E27FC236}">
                <a16:creationId xmlns:a16="http://schemas.microsoft.com/office/drawing/2014/main" id="{66EBA353-915A-483F-898C-04A412C9AFC9}"/>
              </a:ext>
            </a:extLst>
          </p:cNvPr>
          <p:cNvSpPr>
            <a:spLocks noGrp="1"/>
          </p:cNvSpPr>
          <p:nvPr>
            <p:ph idx="1"/>
          </p:nvPr>
        </p:nvSpPr>
        <p:spPr>
          <a:xfrm>
            <a:off x="696686" y="1690688"/>
            <a:ext cx="10657114" cy="5058455"/>
          </a:xfrm>
        </p:spPr>
        <p:txBody>
          <a:bodyPr>
            <a:normAutofit/>
          </a:bodyPr>
          <a:lstStyle/>
          <a:p>
            <a:r>
              <a:rPr lang="en-US" b="1" dirty="0"/>
              <a:t>Context</a:t>
            </a:r>
            <a:r>
              <a:rPr lang="en-US" sz="2400" b="1" dirty="0"/>
              <a:t>. </a:t>
            </a:r>
          </a:p>
          <a:p>
            <a:pPr lvl="1"/>
            <a:r>
              <a:rPr lang="en-US" dirty="0"/>
              <a:t>Teaching culture emerges from the interplay of factors that are unique to each institution</a:t>
            </a:r>
          </a:p>
          <a:p>
            <a:r>
              <a:rPr lang="en-US" b="1" dirty="0"/>
              <a:t>Collaboration. </a:t>
            </a:r>
          </a:p>
          <a:p>
            <a:pPr lvl="1"/>
            <a:r>
              <a:rPr lang="en-US" dirty="0"/>
              <a:t>Cultivating a positive teaching culture is a responsibility shared by individual teachers and learners, their programs and their institutions. </a:t>
            </a:r>
          </a:p>
          <a:p>
            <a:r>
              <a:rPr lang="en-US" b="1" dirty="0"/>
              <a:t>Focus on learning</a:t>
            </a:r>
            <a:r>
              <a:rPr lang="en-US" dirty="0"/>
              <a:t>. </a:t>
            </a:r>
          </a:p>
          <a:p>
            <a:pPr lvl="1"/>
            <a:r>
              <a:rPr lang="en-US" dirty="0"/>
              <a:t>Many different ways to nurture a productive teaching and learning culture.</a:t>
            </a:r>
          </a:p>
          <a:p>
            <a:pPr lvl="1"/>
            <a:r>
              <a:rPr lang="en-US" dirty="0"/>
              <a:t>Most effective strategies will be those that focus on learning and on assessment practices </a:t>
            </a:r>
          </a:p>
          <a:p>
            <a:pPr lvl="1"/>
            <a:endParaRPr lang="en-US" dirty="0"/>
          </a:p>
        </p:txBody>
      </p:sp>
      <p:grpSp>
        <p:nvGrpSpPr>
          <p:cNvPr id="4" name="docshapegroup1">
            <a:extLst>
              <a:ext uri="{FF2B5EF4-FFF2-40B4-BE49-F238E27FC236}">
                <a16:creationId xmlns:a16="http://schemas.microsoft.com/office/drawing/2014/main" id="{45AEB2AF-927E-5B71-ECC5-8A24C7AD0CF1}"/>
              </a:ext>
              <a:ext uri="{C183D7F6-B498-43B3-948B-1728B52AA6E4}">
                <adec:decorative xmlns:adec="http://schemas.microsoft.com/office/drawing/2017/decorative" val="1"/>
              </a:ext>
            </a:extLst>
          </p:cNvPr>
          <p:cNvGrpSpPr>
            <a:grpSpLocks/>
          </p:cNvGrpSpPr>
          <p:nvPr/>
        </p:nvGrpSpPr>
        <p:grpSpPr bwMode="auto">
          <a:xfrm>
            <a:off x="11158054" y="100633"/>
            <a:ext cx="901700" cy="941388"/>
            <a:chOff x="743" y="59"/>
            <a:chExt cx="1420" cy="1484"/>
          </a:xfrm>
        </p:grpSpPr>
        <p:pic>
          <p:nvPicPr>
            <p:cNvPr id="5" name="docshape2">
              <a:extLst>
                <a:ext uri="{FF2B5EF4-FFF2-40B4-BE49-F238E27FC236}">
                  <a16:creationId xmlns:a16="http://schemas.microsoft.com/office/drawing/2014/main" id="{FDACD5E9-4BA9-B021-10FA-45863869B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docshape3">
              <a:extLst>
                <a:ext uri="{FF2B5EF4-FFF2-40B4-BE49-F238E27FC236}">
                  <a16:creationId xmlns:a16="http://schemas.microsoft.com/office/drawing/2014/main" id="{FABF191E-112B-F100-24C9-354AEC2FF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docshape4">
              <a:extLst>
                <a:ext uri="{FF2B5EF4-FFF2-40B4-BE49-F238E27FC236}">
                  <a16:creationId xmlns:a16="http://schemas.microsoft.com/office/drawing/2014/main" id="{A918D47C-EDFD-D232-FFB9-1D5AB5FC4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ocshape5">
              <a:extLst>
                <a:ext uri="{FF2B5EF4-FFF2-40B4-BE49-F238E27FC236}">
                  <a16:creationId xmlns:a16="http://schemas.microsoft.com/office/drawing/2014/main" id="{5105847C-9235-F616-EB40-691120CC43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docshape6">
              <a:extLst>
                <a:ext uri="{FF2B5EF4-FFF2-40B4-BE49-F238E27FC236}">
                  <a16:creationId xmlns:a16="http://schemas.microsoft.com/office/drawing/2014/main" id="{116473C1-DCA4-DB0E-17BC-B8C766E492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ocshape7">
              <a:extLst>
                <a:ext uri="{FF2B5EF4-FFF2-40B4-BE49-F238E27FC236}">
                  <a16:creationId xmlns:a16="http://schemas.microsoft.com/office/drawing/2014/main" id="{B8D9194A-45A8-98E2-E35C-7C1423F96D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8543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407368" y="471153"/>
            <a:ext cx="9015805" cy="882650"/>
          </a:xfrm>
        </p:spPr>
        <p:txBody>
          <a:bodyPr>
            <a:normAutofit/>
          </a:bodyPr>
          <a:lstStyle/>
          <a:p>
            <a:r>
              <a:rPr lang="en-CA" dirty="0"/>
              <a:t>A culture that values teaching has: </a:t>
            </a:r>
          </a:p>
        </p:txBody>
      </p:sp>
      <p:sp>
        <p:nvSpPr>
          <p:cNvPr id="3" name="Content Placeholder 2"/>
          <p:cNvSpPr>
            <a:spLocks noGrp="1"/>
          </p:cNvSpPr>
          <p:nvPr>
            <p:ph idx="1"/>
          </p:nvPr>
        </p:nvSpPr>
        <p:spPr>
          <a:xfrm>
            <a:off x="1142775" y="1680665"/>
            <a:ext cx="9162465" cy="5545138"/>
          </a:xfrm>
        </p:spPr>
        <p:txBody>
          <a:bodyPr>
            <a:normAutofit lnSpcReduction="10000"/>
          </a:bodyPr>
          <a:lstStyle/>
          <a:p>
            <a:pPr>
              <a:defRPr/>
            </a:pPr>
            <a:r>
              <a:rPr lang="en-CA" sz="2800" dirty="0"/>
              <a:t>A shared campus commitment to teaching</a:t>
            </a:r>
          </a:p>
          <a:p>
            <a:pPr>
              <a:defRPr/>
            </a:pPr>
            <a:r>
              <a:rPr lang="en-CA" sz="2800" dirty="0"/>
              <a:t>Meaningful and constructive evaluation of teaching </a:t>
            </a:r>
          </a:p>
          <a:p>
            <a:pPr>
              <a:defRPr/>
            </a:pPr>
            <a:r>
              <a:rPr lang="en-CA" sz="2800" dirty="0"/>
              <a:t>Broad engagement (students, faculty, stakeholders)</a:t>
            </a:r>
          </a:p>
          <a:p>
            <a:pPr>
              <a:defRPr/>
            </a:pPr>
            <a:r>
              <a:rPr lang="en-CA" sz="2800" dirty="0"/>
              <a:t>Hiring and promotion practices related to teaching</a:t>
            </a:r>
          </a:p>
          <a:p>
            <a:pPr>
              <a:defRPr/>
            </a:pPr>
            <a:r>
              <a:rPr lang="en-CA" sz="2800" dirty="0"/>
              <a:t>Infrastructure</a:t>
            </a:r>
          </a:p>
          <a:p>
            <a:pPr>
              <a:defRPr/>
            </a:pPr>
            <a:r>
              <a:rPr lang="en-CA" sz="2800" dirty="0"/>
              <a:t>Support for teacher development</a:t>
            </a:r>
          </a:p>
          <a:p>
            <a:pPr>
              <a:defRPr/>
            </a:pPr>
            <a:r>
              <a:rPr lang="en-CA" sz="2800" dirty="0"/>
              <a:t>Teachers who use good practices</a:t>
            </a:r>
          </a:p>
          <a:p>
            <a:pPr>
              <a:defRPr/>
            </a:pPr>
            <a:r>
              <a:rPr lang="en-CA" sz="2800" dirty="0"/>
              <a:t>Recognition of good teaching</a:t>
            </a:r>
          </a:p>
          <a:p>
            <a:pPr>
              <a:defRPr/>
            </a:pPr>
            <a:r>
              <a:rPr lang="en-CA" sz="2800" dirty="0"/>
              <a:t>Opportunities to develop teaching leadership</a:t>
            </a:r>
          </a:p>
          <a:p>
            <a:pPr>
              <a:defRPr/>
            </a:pPr>
            <a:r>
              <a:rPr lang="en-CA" sz="2800" dirty="0"/>
              <a:t>Institutional policies to foster quality teaching</a:t>
            </a:r>
          </a:p>
          <a:p>
            <a:pPr>
              <a:defRPr/>
            </a:pPr>
            <a:r>
              <a:rPr lang="en-CA" sz="2800" dirty="0"/>
              <a:t>Regular assessment of impact for improvement</a:t>
            </a:r>
          </a:p>
        </p:txBody>
      </p:sp>
      <p:sp>
        <p:nvSpPr>
          <p:cNvPr id="4" name="Rectangle 3"/>
          <p:cNvSpPr/>
          <p:nvPr/>
        </p:nvSpPr>
        <p:spPr>
          <a:xfrm>
            <a:off x="9081938" y="5555850"/>
            <a:ext cx="2884233" cy="830997"/>
          </a:xfrm>
          <a:prstGeom prst="rect">
            <a:avLst/>
          </a:prstGeom>
          <a:ln>
            <a:noFill/>
          </a:ln>
          <a:effectLst>
            <a:softEdge rad="12700"/>
          </a:effectLst>
        </p:spPr>
        <p:style>
          <a:lnRef idx="2">
            <a:schemeClr val="accent5"/>
          </a:lnRef>
          <a:fillRef idx="1">
            <a:schemeClr val="lt1"/>
          </a:fillRef>
          <a:effectRef idx="0">
            <a:schemeClr val="accent5"/>
          </a:effectRef>
          <a:fontRef idx="minor">
            <a:schemeClr val="dk1"/>
          </a:fontRef>
        </p:style>
        <p:txBody>
          <a:bodyPr>
            <a:spAutoFit/>
          </a:bodyPr>
          <a:lstStyle/>
          <a:p>
            <a:pPr>
              <a:defRPr/>
            </a:pPr>
            <a:r>
              <a:rPr lang="en-CA" sz="1600" dirty="0"/>
              <a:t>(</a:t>
            </a:r>
            <a:r>
              <a:rPr lang="en-CA" sz="1600" dirty="0" err="1"/>
              <a:t>Henard</a:t>
            </a:r>
            <a:r>
              <a:rPr lang="en-CA" sz="1600" dirty="0"/>
              <a:t> &amp; </a:t>
            </a:r>
            <a:r>
              <a:rPr lang="en-CA" sz="1600" dirty="0" err="1"/>
              <a:t>Roseveare</a:t>
            </a:r>
            <a:r>
              <a:rPr lang="en-CA" sz="1600" dirty="0"/>
              <a:t>, 2012; Kustra, et al, 2014; Paulsen &amp; Feldman, 1995)</a:t>
            </a:r>
          </a:p>
        </p:txBody>
      </p:sp>
      <p:grpSp>
        <p:nvGrpSpPr>
          <p:cNvPr id="2" name="docshapegroup1">
            <a:extLst>
              <a:ext uri="{FF2B5EF4-FFF2-40B4-BE49-F238E27FC236}">
                <a16:creationId xmlns:a16="http://schemas.microsoft.com/office/drawing/2014/main" id="{A2D81A2D-77D9-C02A-6481-DF4446E28FAD}"/>
              </a:ext>
              <a:ext uri="{C183D7F6-B498-43B3-948B-1728B52AA6E4}">
                <adec:decorative xmlns:adec="http://schemas.microsoft.com/office/drawing/2017/decorative" val="1"/>
              </a:ext>
            </a:extLst>
          </p:cNvPr>
          <p:cNvGrpSpPr>
            <a:grpSpLocks/>
          </p:cNvGrpSpPr>
          <p:nvPr/>
        </p:nvGrpSpPr>
        <p:grpSpPr bwMode="auto">
          <a:xfrm>
            <a:off x="11158054" y="100633"/>
            <a:ext cx="901700" cy="941388"/>
            <a:chOff x="743" y="59"/>
            <a:chExt cx="1420" cy="1484"/>
          </a:xfrm>
        </p:grpSpPr>
        <p:pic>
          <p:nvPicPr>
            <p:cNvPr id="5" name="docshape2">
              <a:extLst>
                <a:ext uri="{FF2B5EF4-FFF2-40B4-BE49-F238E27FC236}">
                  <a16:creationId xmlns:a16="http://schemas.microsoft.com/office/drawing/2014/main" id="{B369FAA5-B5D5-B24E-EBD8-9D9D2BA96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911"/>
              <a:ext cx="18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docshape3">
              <a:extLst>
                <a:ext uri="{FF2B5EF4-FFF2-40B4-BE49-F238E27FC236}">
                  <a16:creationId xmlns:a16="http://schemas.microsoft.com/office/drawing/2014/main" id="{97757D14-0F53-A9C0-EBEA-DAAE88DFE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 y="566"/>
              <a:ext cx="48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docshape4">
              <a:extLst>
                <a:ext uri="{FF2B5EF4-FFF2-40B4-BE49-F238E27FC236}">
                  <a16:creationId xmlns:a16="http://schemas.microsoft.com/office/drawing/2014/main" id="{CAEC6CED-F600-A496-64E4-2E2C581871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 y="700"/>
              <a:ext cx="57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ocshape5">
              <a:extLst>
                <a:ext uri="{FF2B5EF4-FFF2-40B4-BE49-F238E27FC236}">
                  <a16:creationId xmlns:a16="http://schemas.microsoft.com/office/drawing/2014/main" id="{3B31EF9F-B26B-6337-615D-82EAEC09B2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 y="393"/>
              <a:ext cx="86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docshape6">
              <a:extLst>
                <a:ext uri="{FF2B5EF4-FFF2-40B4-BE49-F238E27FC236}">
                  <a16:creationId xmlns:a16="http://schemas.microsoft.com/office/drawing/2014/main" id="{AF0F00C4-FE02-D600-945A-8D3696F617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 y="58"/>
              <a:ext cx="57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ocshape7">
              <a:extLst>
                <a:ext uri="{FF2B5EF4-FFF2-40B4-BE49-F238E27FC236}">
                  <a16:creationId xmlns:a16="http://schemas.microsoft.com/office/drawing/2014/main" id="{AE4C2015-5547-CA9F-A9AA-29BC71EFCF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 y="266"/>
              <a:ext cx="76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430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A six lever framework. &#10;&#10;Lever 1, strategic documents and initiatives prioritize effective teaching. The importance of quality teaching is emphasized in initiatives, policies, and practices and by the administration. &#10;&#10;Lever 2, assessment of teaching is constructive and flexible. Teaching quality is assessed both formatively and summatively in multiple ways. &#10;&#10;Lever 3, effective teaching is implemented. Instructors design and teach their courses in ways that support student learning. &#10;&#10;Lever 4, infrastructure exists to support teaching. Facilities and resources that support quality learning experiences are available. &#10;&#10;Lever 5, broad engagement occurs around teaching. Members of the institution and larger community are involved in initiatives that foster  quality learning experiences. &#10;&#10;Lever 6, effective teaching is recognized and rewarded. Teaching excellence is a priority that is acknowledged and honoured. "/>
          <p:cNvGraphicFramePr/>
          <p:nvPr>
            <p:extLst>
              <p:ext uri="{D42A27DB-BD31-4B8C-83A1-F6EECF244321}">
                <p14:modId xmlns:p14="http://schemas.microsoft.com/office/powerpoint/2010/main" val="3886816052"/>
              </p:ext>
            </p:extLst>
          </p:nvPr>
        </p:nvGraphicFramePr>
        <p:xfrm>
          <a:off x="0" y="1006998"/>
          <a:ext cx="12192000" cy="5720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789" y="0"/>
            <a:ext cx="1161797" cy="1410044"/>
          </a:xfrm>
          <a:prstGeom prst="rect">
            <a:avLst/>
          </a:prstGeom>
        </p:spPr>
      </p:pic>
      <p:sp>
        <p:nvSpPr>
          <p:cNvPr id="2" name="Title 1">
            <a:extLst>
              <a:ext uri="{FF2B5EF4-FFF2-40B4-BE49-F238E27FC236}">
                <a16:creationId xmlns:a16="http://schemas.microsoft.com/office/drawing/2014/main" id="{65EDC984-283E-DD6A-48E4-3159B5AF004C}"/>
              </a:ext>
            </a:extLst>
          </p:cNvPr>
          <p:cNvSpPr>
            <a:spLocks noGrp="1"/>
          </p:cNvSpPr>
          <p:nvPr>
            <p:ph type="title"/>
          </p:nvPr>
        </p:nvSpPr>
        <p:spPr>
          <a:xfrm>
            <a:off x="1315586" y="130216"/>
            <a:ext cx="10515600" cy="1325563"/>
          </a:xfrm>
        </p:spPr>
        <p:txBody>
          <a:bodyPr/>
          <a:lstStyle/>
          <a:p>
            <a:pPr algn="ctr"/>
            <a:r>
              <a:rPr lang="en-US" b="1" dirty="0"/>
              <a:t>Teaching Culture Perception Framework</a:t>
            </a:r>
            <a:r>
              <a:rPr lang="en-US" b="1" baseline="0" dirty="0"/>
              <a:t> </a:t>
            </a:r>
            <a:br>
              <a:rPr lang="en-US" baseline="0" dirty="0"/>
            </a:br>
            <a:r>
              <a:rPr lang="en-US" sz="2500" baseline="0" dirty="0"/>
              <a:t>(</a:t>
            </a:r>
            <a:r>
              <a:rPr lang="en-US" sz="2500" baseline="0" dirty="0" err="1"/>
              <a:t>Kustra</a:t>
            </a:r>
            <a:r>
              <a:rPr lang="en-US" sz="2500" baseline="0" dirty="0"/>
              <a:t> et al., 2014)</a:t>
            </a:r>
            <a:endParaRPr lang="en-US" sz="2500" dirty="0"/>
          </a:p>
        </p:txBody>
      </p:sp>
    </p:spTree>
    <p:extLst>
      <p:ext uri="{BB962C8B-B14F-4D97-AF65-F5344CB8AC3E}">
        <p14:creationId xmlns:p14="http://schemas.microsoft.com/office/powerpoint/2010/main" val="1989550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18145</TotalTime>
  <Words>3376</Words>
  <Application>Microsoft Macintosh PowerPoint</Application>
  <PresentationFormat>Widescreen</PresentationFormat>
  <Paragraphs>453</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-apple-system</vt:lpstr>
      <vt:lpstr>Arial</vt:lpstr>
      <vt:lpstr>Bree Serif</vt:lpstr>
      <vt:lpstr>Calibri</vt:lpstr>
      <vt:lpstr>Calibri Light</vt:lpstr>
      <vt:lpstr>Office Theme</vt:lpstr>
      <vt:lpstr>Advancing Teaching Culture at Your University: Evidence-based Indicators and Strategies </vt:lpstr>
      <vt:lpstr>Agenda</vt:lpstr>
      <vt:lpstr>Research Team Members</vt:lpstr>
      <vt:lpstr>How would you define high-quality teaching in your institution?           (Waterfall Chat: Type in chat, but don’t release until the signal!)</vt:lpstr>
      <vt:lpstr>Teaching Culture</vt:lpstr>
      <vt:lpstr>Why does a Teaching Culture Matter?</vt:lpstr>
      <vt:lpstr>Teaching Culture - Guiding Principles </vt:lpstr>
      <vt:lpstr>A culture that values teaching has: </vt:lpstr>
      <vt:lpstr>Teaching Culture Perception Framework  (Kustra et al., 2014)</vt:lpstr>
      <vt:lpstr>Teaching Culture Perception Tools</vt:lpstr>
      <vt:lpstr>Teaching Culture Perception Tools</vt:lpstr>
      <vt:lpstr>Teaching Culture Perception Tools: ITCPS &amp; UTPCS</vt:lpstr>
      <vt:lpstr>Teaching Culture Perception Tools: TCRT</vt:lpstr>
      <vt:lpstr>Activity 1: Reflecting on your Teaching Culture</vt:lpstr>
      <vt:lpstr>Activity 1 Questions</vt:lpstr>
      <vt:lpstr>Activity 2: Enhancing your Teaching Culture</vt:lpstr>
      <vt:lpstr>Activity 2 Questions</vt:lpstr>
      <vt:lpstr>Teaching Culture Perception Framework  (Kustra et al., 2014)</vt:lpstr>
      <vt:lpstr>Next Steps for Our Group</vt:lpstr>
      <vt:lpstr>Next Steps for Participants</vt:lpstr>
      <vt:lpstr>References</vt:lpstr>
      <vt:lpstr>Contact Us</vt:lpstr>
      <vt:lpstr>Lever 1 Indicators: Strategic Documents and Initiatives Prioritize Effective Teaching</vt:lpstr>
      <vt:lpstr>Lever 2 Indicators: Assessment of Teaching is Constructive and Flexible</vt:lpstr>
      <vt:lpstr>Lever 3 Indicators: Effective Teaching is Implemented</vt:lpstr>
      <vt:lpstr>Lever 4 Indicators: Infrastructure Exists to Support Teaching </vt:lpstr>
      <vt:lpstr>Lever 5 Indicators: Broad Engagement Occurs Around Teaching</vt:lpstr>
      <vt:lpstr>Lever 6 Indicators: Effective Teaching is Recognized and Rewarded </vt:lpstr>
      <vt:lpstr>Effective Practices Repository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Practices that Promote Teaching  from Canadian Staff, Faculty and Students</dc:title>
  <dc:creator>Lindsay Shaw</dc:creator>
  <cp:lastModifiedBy>Lindsay Shaw</cp:lastModifiedBy>
  <cp:revision>148</cp:revision>
  <dcterms:created xsi:type="dcterms:W3CDTF">2019-10-03T18:15:49Z</dcterms:created>
  <dcterms:modified xsi:type="dcterms:W3CDTF">2022-11-11T15:37:05Z</dcterms:modified>
</cp:coreProperties>
</file>