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87" r:id="rId3"/>
    <p:sldId id="258" r:id="rId4"/>
    <p:sldId id="259" r:id="rId5"/>
    <p:sldId id="262" r:id="rId6"/>
    <p:sldId id="264" r:id="rId7"/>
    <p:sldId id="271" r:id="rId8"/>
    <p:sldId id="270" r:id="rId9"/>
    <p:sldId id="281" r:id="rId10"/>
    <p:sldId id="282" r:id="rId11"/>
    <p:sldId id="283" r:id="rId12"/>
    <p:sldId id="284" r:id="rId13"/>
    <p:sldId id="285" r:id="rId14"/>
    <p:sldId id="275" r:id="rId15"/>
    <p:sldId id="277" r:id="rId16"/>
    <p:sldId id="273" r:id="rId17"/>
    <p:sldId id="276" r:id="rId18"/>
    <p:sldId id="274" r:id="rId19"/>
    <p:sldId id="280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5987" autoAdjust="0"/>
    <p:restoredTop sz="27290" autoAdjust="0"/>
  </p:normalViewPr>
  <p:slideViewPr>
    <p:cSldViewPr snapToGrid="0" showGuides="1">
      <p:cViewPr varScale="1">
        <p:scale>
          <a:sx n="18" d="100"/>
          <a:sy n="18" d="100"/>
        </p:scale>
        <p:origin x="28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87049-2281-F747-98E8-FCE05013812E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20DD45-724E-1845-B87A-17A99F476B8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>
              <a:latin typeface="+mn-lt"/>
              <a:cs typeface="Times New Roman" panose="02020603050405020304" pitchFamily="18" charset="0"/>
            </a:rPr>
            <a:t>1</a:t>
          </a:r>
        </a:p>
      </dgm:t>
    </dgm:pt>
    <dgm:pt modelId="{819464F4-405A-7645-9959-A48232CDD513}" type="parTrans" cxnId="{538F91A4-EB09-B54C-BD95-309C613A442B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BB8327CF-AB47-4642-B83F-88A0B93F6334}" type="sibTrans" cxnId="{538F91A4-EB09-B54C-BD95-309C613A442B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EE5793BD-7264-5A42-A14D-1900F9DEC769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200" b="0" dirty="0">
              <a:latin typeface="+mn-lt"/>
              <a:cs typeface="Times New Roman" panose="02020603050405020304" pitchFamily="18" charset="0"/>
            </a:rPr>
            <a:t>Institutional, strategic initiatives &amp; practices prioritize effective teaching </a:t>
          </a:r>
        </a:p>
      </dgm:t>
    </dgm:pt>
    <dgm:pt modelId="{4A60878E-42F1-9446-A606-4A6BD03AD76F}" type="parTrans" cxnId="{C7D7BCF3-244B-F449-883B-809D31223CEC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8331BBF7-FE38-6544-BF98-85F2BCC20E55}" type="sibTrans" cxnId="{C7D7BCF3-244B-F449-883B-809D31223CEC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DB28195D-16EE-6F4E-A0F3-75C1FDB45CD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>
              <a:latin typeface="+mn-lt"/>
              <a:cs typeface="Times New Roman" panose="02020603050405020304" pitchFamily="18" charset="0"/>
            </a:rPr>
            <a:t>2</a:t>
          </a:r>
        </a:p>
      </dgm:t>
    </dgm:pt>
    <dgm:pt modelId="{863776CA-1C5D-CD49-BADD-CA087589B695}" type="parTrans" cxnId="{0F0571B0-562A-FC46-BED1-D87DD55FFF3F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46786A3A-0698-C443-B971-EA72793D7927}" type="sibTrans" cxnId="{0F0571B0-562A-FC46-BED1-D87DD55FFF3F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F110CC2C-E27D-D24D-A6EF-341DF103EDC9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200" b="0" dirty="0">
              <a:latin typeface="+mn-lt"/>
              <a:cs typeface="Times New Roman" panose="02020603050405020304" pitchFamily="18" charset="0"/>
            </a:rPr>
            <a:t>Assessment of teaching is constructive &amp; flexible </a:t>
          </a:r>
        </a:p>
      </dgm:t>
    </dgm:pt>
    <dgm:pt modelId="{42019A76-E280-6A41-99FA-2344174D387B}" type="parTrans" cxnId="{C4DC88E6-D26E-0941-9C6F-194E939B39A1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110241C1-C6D4-DD49-9C23-D09771F33319}" type="sibTrans" cxnId="{C4DC88E6-D26E-0941-9C6F-194E939B39A1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B32CB771-B2D9-8B42-8DA0-3BE316D5952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>
              <a:latin typeface="+mn-lt"/>
              <a:cs typeface="Times New Roman" panose="02020603050405020304" pitchFamily="18" charset="0"/>
            </a:rPr>
            <a:t>3</a:t>
          </a:r>
        </a:p>
      </dgm:t>
    </dgm:pt>
    <dgm:pt modelId="{67F74173-83B0-0C46-920F-0835CDCACE41}" type="parTrans" cxnId="{CF519811-4D57-C14C-8E8B-4501A05DDF28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852AC03C-7E6A-564F-9225-7D1BB2BEB28A}" type="sibTrans" cxnId="{CF519811-4D57-C14C-8E8B-4501A05DDF28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EA5156E5-AF80-1745-BD19-5BC9E00BBB83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200" b="0" dirty="0">
              <a:latin typeface="+mn-lt"/>
              <a:cs typeface="Times New Roman" panose="02020603050405020304" pitchFamily="18" charset="0"/>
            </a:rPr>
            <a:t>Implementing effective teaching </a:t>
          </a:r>
        </a:p>
      </dgm:t>
    </dgm:pt>
    <dgm:pt modelId="{3245BD8E-C3C8-E24A-B0D9-CAB0C44565C1}" type="parTrans" cxnId="{4AA23908-7644-E647-A2C3-6B4CF453F68F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43442EE9-C383-A44D-8EF1-A82B0F219B1E}" type="sibTrans" cxnId="{4AA23908-7644-E647-A2C3-6B4CF453F68F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78C4519B-92D6-0144-9F0A-0208C8A7808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>
              <a:latin typeface="+mn-lt"/>
              <a:cs typeface="Times New Roman" panose="02020603050405020304" pitchFamily="18" charset="0"/>
            </a:rPr>
            <a:t>4</a:t>
          </a:r>
        </a:p>
      </dgm:t>
    </dgm:pt>
    <dgm:pt modelId="{DDC5CB8F-9A57-724E-826B-F9FD8EF631C7}" type="parTrans" cxnId="{62A10AFA-7062-A145-8FE8-9252DBB1675D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C91278B7-1F3D-BA4B-A89B-0A904596CB23}" type="sibTrans" cxnId="{62A10AFA-7062-A145-8FE8-9252DBB1675D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7A4C44D8-6A73-6A46-AEAC-DED69008808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>
              <a:latin typeface="+mn-lt"/>
              <a:cs typeface="Times New Roman" panose="02020603050405020304" pitchFamily="18" charset="0"/>
            </a:rPr>
            <a:t>5</a:t>
          </a:r>
        </a:p>
      </dgm:t>
    </dgm:pt>
    <dgm:pt modelId="{A14767E6-7955-5A4D-A27B-135C214AC24B}" type="parTrans" cxnId="{BE0A52DC-7325-7F49-A231-0F327C9EFAC3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BD4C570D-158C-7745-8393-07D94BC9A482}" type="sibTrans" cxnId="{BE0A52DC-7325-7F49-A231-0F327C9EFAC3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8148964D-96C1-A34D-873E-5D42A286EC4F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200" b="0" dirty="0">
              <a:latin typeface="+mn-lt"/>
              <a:cs typeface="Times New Roman" panose="02020603050405020304" pitchFamily="18" charset="0"/>
            </a:rPr>
            <a:t>Infrastructure exists to support teaching </a:t>
          </a:r>
        </a:p>
      </dgm:t>
    </dgm:pt>
    <dgm:pt modelId="{576DF872-63AD-7440-88D3-9B3C1F28DA7A}" type="parTrans" cxnId="{F98217F3-205B-1A4D-B50D-C9320F621A0C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3BF505C6-5996-7C4F-B13A-365697CD3EA3}" type="sibTrans" cxnId="{F98217F3-205B-1A4D-B50D-C9320F621A0C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A6D88A92-A28A-3249-A8F3-E1656B643A5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>
              <a:latin typeface="+mn-lt"/>
              <a:cs typeface="Times New Roman" panose="02020603050405020304" pitchFamily="18" charset="0"/>
            </a:rPr>
            <a:t>6</a:t>
          </a:r>
        </a:p>
      </dgm:t>
    </dgm:pt>
    <dgm:pt modelId="{EFC0974D-C738-6148-A008-E8547FFFA877}" type="parTrans" cxnId="{A9D81F4A-0E01-C549-84D0-7AD67C7A1741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9C9E2E4E-6F19-E14E-A5C4-CCC535340969}" type="sibTrans" cxnId="{A9D81F4A-0E01-C549-84D0-7AD67C7A1741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6088AAEB-E8B7-BD44-8201-73BC665718D4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200" b="0" dirty="0">
              <a:latin typeface="+mn-lt"/>
              <a:cs typeface="Times New Roman" panose="02020603050405020304" pitchFamily="18" charset="0"/>
            </a:rPr>
            <a:t>Broad engagement around teaching </a:t>
          </a:r>
        </a:p>
      </dgm:t>
    </dgm:pt>
    <dgm:pt modelId="{E66EACDB-2581-C844-B19F-A51A5555B0F3}" type="parTrans" cxnId="{265D8920-D7BC-AB49-9316-0B054E4BC15D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414699DC-76E5-5545-836E-855FF080B705}" type="sibTrans" cxnId="{265D8920-D7BC-AB49-9316-0B054E4BC15D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8AB01E87-5ECA-7645-B55D-AC5FF1232433}">
      <dgm:prSet phldrT="[Text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200" b="0" dirty="0">
              <a:latin typeface="+mn-lt"/>
              <a:cs typeface="Times New Roman" panose="02020603050405020304" pitchFamily="18" charset="0"/>
            </a:rPr>
            <a:t>Effective teaching is recognized &amp; rewarded</a:t>
          </a:r>
        </a:p>
      </dgm:t>
    </dgm:pt>
    <dgm:pt modelId="{52FA2593-7FCF-7448-94F9-DDAA81734B14}" type="parTrans" cxnId="{435DAA9C-2BEE-DA4B-B70F-BEBF9BF3DD04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3EF13B56-6551-E84C-AF03-2B5F3ADFAD60}" type="sibTrans" cxnId="{435DAA9C-2BEE-DA4B-B70F-BEBF9BF3DD04}">
      <dgm:prSet/>
      <dgm:spPr/>
      <dgm:t>
        <a:bodyPr/>
        <a:lstStyle/>
        <a:p>
          <a:endParaRPr lang="en-US" sz="1800">
            <a:latin typeface="+mn-lt"/>
            <a:cs typeface="Times New Roman" panose="02020603050405020304" pitchFamily="18" charset="0"/>
          </a:endParaRPr>
        </a:p>
      </dgm:t>
    </dgm:pt>
    <dgm:pt modelId="{A6C9459C-A4C6-B54C-B529-CBCF17CB9CE8}" type="pres">
      <dgm:prSet presAssocID="{98087049-2281-F747-98E8-FCE05013812E}" presName="linearFlow" presStyleCnt="0">
        <dgm:presLayoutVars>
          <dgm:dir/>
          <dgm:animLvl val="lvl"/>
          <dgm:resizeHandles val="exact"/>
        </dgm:presLayoutVars>
      </dgm:prSet>
      <dgm:spPr/>
    </dgm:pt>
    <dgm:pt modelId="{7452179D-5C1A-6343-B5FF-7559622F8787}" type="pres">
      <dgm:prSet presAssocID="{5820DD45-724E-1845-B87A-17A99F476B8C}" presName="composite" presStyleCnt="0"/>
      <dgm:spPr/>
    </dgm:pt>
    <dgm:pt modelId="{EEFA4CC2-1C87-C74C-9343-0E64EE248D40}" type="pres">
      <dgm:prSet presAssocID="{5820DD45-724E-1845-B87A-17A99F476B8C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6C8C74DD-8594-AB41-8384-CA35E986B838}" type="pres">
      <dgm:prSet presAssocID="{5820DD45-724E-1845-B87A-17A99F476B8C}" presName="descendantText" presStyleLbl="alignAcc1" presStyleIdx="0" presStyleCnt="6" custScaleX="92844" custLinFactNeighborY="13806">
        <dgm:presLayoutVars>
          <dgm:bulletEnabled val="1"/>
        </dgm:presLayoutVars>
      </dgm:prSet>
      <dgm:spPr/>
    </dgm:pt>
    <dgm:pt modelId="{27623AA3-9681-3549-836B-811E286A6776}" type="pres">
      <dgm:prSet presAssocID="{BB8327CF-AB47-4642-B83F-88A0B93F6334}" presName="sp" presStyleCnt="0"/>
      <dgm:spPr/>
    </dgm:pt>
    <dgm:pt modelId="{C7EBA6F2-DF55-3E42-A4EF-6E8CE239D364}" type="pres">
      <dgm:prSet presAssocID="{DB28195D-16EE-6F4E-A0F3-75C1FDB45CDD}" presName="composite" presStyleCnt="0"/>
      <dgm:spPr/>
    </dgm:pt>
    <dgm:pt modelId="{814C309F-2FE2-6E4A-8489-2DB72A627CDF}" type="pres">
      <dgm:prSet presAssocID="{DB28195D-16EE-6F4E-A0F3-75C1FDB45CDD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1758AD24-24E3-B946-8F1A-D8C9694889DB}" type="pres">
      <dgm:prSet presAssocID="{DB28195D-16EE-6F4E-A0F3-75C1FDB45CDD}" presName="descendantText" presStyleLbl="alignAcc1" presStyleIdx="1" presStyleCnt="6" custScaleX="93500" custLinFactNeighborY="4602">
        <dgm:presLayoutVars>
          <dgm:bulletEnabled val="1"/>
        </dgm:presLayoutVars>
      </dgm:prSet>
      <dgm:spPr/>
    </dgm:pt>
    <dgm:pt modelId="{A9C75037-89AB-EF4A-B91F-522C5537D852}" type="pres">
      <dgm:prSet presAssocID="{46786A3A-0698-C443-B971-EA72793D7927}" presName="sp" presStyleCnt="0"/>
      <dgm:spPr/>
    </dgm:pt>
    <dgm:pt modelId="{FDB4BBA0-AB7C-F94D-B15E-421B574FA937}" type="pres">
      <dgm:prSet presAssocID="{B32CB771-B2D9-8B42-8DA0-3BE316D59529}" presName="composite" presStyleCnt="0"/>
      <dgm:spPr/>
    </dgm:pt>
    <dgm:pt modelId="{082A094D-C037-5645-B35E-6D496AB84E82}" type="pres">
      <dgm:prSet presAssocID="{B32CB771-B2D9-8B42-8DA0-3BE316D59529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4688091B-2ACC-3F40-8653-FAEF10C03018}" type="pres">
      <dgm:prSet presAssocID="{B32CB771-B2D9-8B42-8DA0-3BE316D59529}" presName="descendantText" presStyleLbl="alignAcc1" presStyleIdx="2" presStyleCnt="6" custScaleX="93500">
        <dgm:presLayoutVars>
          <dgm:bulletEnabled val="1"/>
        </dgm:presLayoutVars>
      </dgm:prSet>
      <dgm:spPr/>
    </dgm:pt>
    <dgm:pt modelId="{D47ADD76-3F6A-5B43-9EAB-C3CE434AD8CB}" type="pres">
      <dgm:prSet presAssocID="{852AC03C-7E6A-564F-9225-7D1BB2BEB28A}" presName="sp" presStyleCnt="0"/>
      <dgm:spPr/>
    </dgm:pt>
    <dgm:pt modelId="{B7E3A388-17C5-9145-896F-5EF736A314CE}" type="pres">
      <dgm:prSet presAssocID="{78C4519B-92D6-0144-9F0A-0208C8A78084}" presName="composite" presStyleCnt="0"/>
      <dgm:spPr/>
    </dgm:pt>
    <dgm:pt modelId="{646998FF-752E-3340-B21A-24F67CDAFB2A}" type="pres">
      <dgm:prSet presAssocID="{78C4519B-92D6-0144-9F0A-0208C8A78084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C83989AF-3E48-F347-9500-4CA7616CAB0C}" type="pres">
      <dgm:prSet presAssocID="{78C4519B-92D6-0144-9F0A-0208C8A78084}" presName="descendantText" presStyleLbl="alignAcc1" presStyleIdx="3" presStyleCnt="6" custScaleX="93500">
        <dgm:presLayoutVars>
          <dgm:bulletEnabled val="1"/>
        </dgm:presLayoutVars>
      </dgm:prSet>
      <dgm:spPr/>
    </dgm:pt>
    <dgm:pt modelId="{8AB94FC4-FE66-804E-B4B3-B280B79C4693}" type="pres">
      <dgm:prSet presAssocID="{C91278B7-1F3D-BA4B-A89B-0A904596CB23}" presName="sp" presStyleCnt="0"/>
      <dgm:spPr/>
    </dgm:pt>
    <dgm:pt modelId="{69DFB12A-9BDB-C94F-B29E-05AB7587DCD9}" type="pres">
      <dgm:prSet presAssocID="{7A4C44D8-6A73-6A46-AEAC-DED69008808A}" presName="composite" presStyleCnt="0"/>
      <dgm:spPr/>
    </dgm:pt>
    <dgm:pt modelId="{9B38C4C9-C9AB-1846-8A8F-C35C723F8D81}" type="pres">
      <dgm:prSet presAssocID="{7A4C44D8-6A73-6A46-AEAC-DED69008808A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0EA405D-309B-5946-A3E4-CE0F5BD08635}" type="pres">
      <dgm:prSet presAssocID="{7A4C44D8-6A73-6A46-AEAC-DED69008808A}" presName="descendantText" presStyleLbl="alignAcc1" presStyleIdx="4" presStyleCnt="6" custScaleX="93500">
        <dgm:presLayoutVars>
          <dgm:bulletEnabled val="1"/>
        </dgm:presLayoutVars>
      </dgm:prSet>
      <dgm:spPr/>
    </dgm:pt>
    <dgm:pt modelId="{E38D4F82-F726-5B40-8B36-7444DE36B8FA}" type="pres">
      <dgm:prSet presAssocID="{BD4C570D-158C-7745-8393-07D94BC9A482}" presName="sp" presStyleCnt="0"/>
      <dgm:spPr/>
    </dgm:pt>
    <dgm:pt modelId="{88A57429-4E99-FF41-A43E-C2978A18499F}" type="pres">
      <dgm:prSet presAssocID="{A6D88A92-A28A-3249-A8F3-E1656B643A52}" presName="composite" presStyleCnt="0"/>
      <dgm:spPr/>
    </dgm:pt>
    <dgm:pt modelId="{B497CD3A-6929-F345-80DC-B0B02138B0AA}" type="pres">
      <dgm:prSet presAssocID="{A6D88A92-A28A-3249-A8F3-E1656B643A52}" presName="parentText" presStyleLbl="alignNode1" presStyleIdx="5" presStyleCnt="6" custLinFactNeighborY="-2990">
        <dgm:presLayoutVars>
          <dgm:chMax val="1"/>
          <dgm:bulletEnabled val="1"/>
        </dgm:presLayoutVars>
      </dgm:prSet>
      <dgm:spPr/>
    </dgm:pt>
    <dgm:pt modelId="{B2FBEEBF-C593-DD43-B586-487996F90C05}" type="pres">
      <dgm:prSet presAssocID="{A6D88A92-A28A-3249-A8F3-E1656B643A52}" presName="descendantText" presStyleLbl="alignAcc1" presStyleIdx="5" presStyleCnt="6" custScaleX="93500">
        <dgm:presLayoutVars>
          <dgm:bulletEnabled val="1"/>
        </dgm:presLayoutVars>
      </dgm:prSet>
      <dgm:spPr/>
    </dgm:pt>
  </dgm:ptLst>
  <dgm:cxnLst>
    <dgm:cxn modelId="{4AA23908-7644-E647-A2C3-6B4CF453F68F}" srcId="{B32CB771-B2D9-8B42-8DA0-3BE316D59529}" destId="{EA5156E5-AF80-1745-BD19-5BC9E00BBB83}" srcOrd="0" destOrd="0" parTransId="{3245BD8E-C3C8-E24A-B0D9-CAB0C44565C1}" sibTransId="{43442EE9-C383-A44D-8EF1-A82B0F219B1E}"/>
    <dgm:cxn modelId="{9DBF9608-B533-49F5-BDB5-B083A7594AE8}" type="presOf" srcId="{EA5156E5-AF80-1745-BD19-5BC9E00BBB83}" destId="{4688091B-2ACC-3F40-8653-FAEF10C03018}" srcOrd="0" destOrd="0" presId="urn:microsoft.com/office/officeart/2005/8/layout/chevron2"/>
    <dgm:cxn modelId="{CF519811-4D57-C14C-8E8B-4501A05DDF28}" srcId="{98087049-2281-F747-98E8-FCE05013812E}" destId="{B32CB771-B2D9-8B42-8DA0-3BE316D59529}" srcOrd="2" destOrd="0" parTransId="{67F74173-83B0-0C46-920F-0835CDCACE41}" sibTransId="{852AC03C-7E6A-564F-9225-7D1BB2BEB28A}"/>
    <dgm:cxn modelId="{265D8920-D7BC-AB49-9316-0B054E4BC15D}" srcId="{7A4C44D8-6A73-6A46-AEAC-DED69008808A}" destId="{6088AAEB-E8B7-BD44-8201-73BC665718D4}" srcOrd="0" destOrd="0" parTransId="{E66EACDB-2581-C844-B19F-A51A5555B0F3}" sibTransId="{414699DC-76E5-5545-836E-855FF080B705}"/>
    <dgm:cxn modelId="{1923C524-55EE-4C19-9E50-F53F355F560E}" type="presOf" srcId="{A6D88A92-A28A-3249-A8F3-E1656B643A52}" destId="{B497CD3A-6929-F345-80DC-B0B02138B0AA}" srcOrd="0" destOrd="0" presId="urn:microsoft.com/office/officeart/2005/8/layout/chevron2"/>
    <dgm:cxn modelId="{59BD0F2E-BE45-4BE7-83C5-1CCF1E2B8D75}" type="presOf" srcId="{DB28195D-16EE-6F4E-A0F3-75C1FDB45CDD}" destId="{814C309F-2FE2-6E4A-8489-2DB72A627CDF}" srcOrd="0" destOrd="0" presId="urn:microsoft.com/office/officeart/2005/8/layout/chevron2"/>
    <dgm:cxn modelId="{2C261A31-9C7F-4A0E-88BC-9E69262388DE}" type="presOf" srcId="{98087049-2281-F747-98E8-FCE05013812E}" destId="{A6C9459C-A4C6-B54C-B529-CBCF17CB9CE8}" srcOrd="0" destOrd="0" presId="urn:microsoft.com/office/officeart/2005/8/layout/chevron2"/>
    <dgm:cxn modelId="{552FDA60-D98F-4551-A046-409073AC46F6}" type="presOf" srcId="{EE5793BD-7264-5A42-A14D-1900F9DEC769}" destId="{6C8C74DD-8594-AB41-8384-CA35E986B838}" srcOrd="0" destOrd="0" presId="urn:microsoft.com/office/officeart/2005/8/layout/chevron2"/>
    <dgm:cxn modelId="{C8D0E060-E4AE-4DEF-98D7-E0288457DA2E}" type="presOf" srcId="{8AB01E87-5ECA-7645-B55D-AC5FF1232433}" destId="{B2FBEEBF-C593-DD43-B586-487996F90C05}" srcOrd="0" destOrd="0" presId="urn:microsoft.com/office/officeart/2005/8/layout/chevron2"/>
    <dgm:cxn modelId="{91314861-B0A4-4E84-ACDD-0BAAC912EC60}" type="presOf" srcId="{6088AAEB-E8B7-BD44-8201-73BC665718D4}" destId="{40EA405D-309B-5946-A3E4-CE0F5BD08635}" srcOrd="0" destOrd="0" presId="urn:microsoft.com/office/officeart/2005/8/layout/chevron2"/>
    <dgm:cxn modelId="{A9D81F4A-0E01-C549-84D0-7AD67C7A1741}" srcId="{98087049-2281-F747-98E8-FCE05013812E}" destId="{A6D88A92-A28A-3249-A8F3-E1656B643A52}" srcOrd="5" destOrd="0" parTransId="{EFC0974D-C738-6148-A008-E8547FFFA877}" sibTransId="{9C9E2E4E-6F19-E14E-A5C4-CCC535340969}"/>
    <dgm:cxn modelId="{CE088672-96E0-4D62-B154-9595B896918A}" type="presOf" srcId="{78C4519B-92D6-0144-9F0A-0208C8A78084}" destId="{646998FF-752E-3340-B21A-24F67CDAFB2A}" srcOrd="0" destOrd="0" presId="urn:microsoft.com/office/officeart/2005/8/layout/chevron2"/>
    <dgm:cxn modelId="{C5A5C172-36DB-419B-A964-E3C47EEE4355}" type="presOf" srcId="{5820DD45-724E-1845-B87A-17A99F476B8C}" destId="{EEFA4CC2-1C87-C74C-9343-0E64EE248D40}" srcOrd="0" destOrd="0" presId="urn:microsoft.com/office/officeart/2005/8/layout/chevron2"/>
    <dgm:cxn modelId="{DAB3927A-4E36-4BCE-ADD1-AA31CB9669E0}" type="presOf" srcId="{F110CC2C-E27D-D24D-A6EF-341DF103EDC9}" destId="{1758AD24-24E3-B946-8F1A-D8C9694889DB}" srcOrd="0" destOrd="0" presId="urn:microsoft.com/office/officeart/2005/8/layout/chevron2"/>
    <dgm:cxn modelId="{435DAA9C-2BEE-DA4B-B70F-BEBF9BF3DD04}" srcId="{A6D88A92-A28A-3249-A8F3-E1656B643A52}" destId="{8AB01E87-5ECA-7645-B55D-AC5FF1232433}" srcOrd="0" destOrd="0" parTransId="{52FA2593-7FCF-7448-94F9-DDAA81734B14}" sibTransId="{3EF13B56-6551-E84C-AF03-2B5F3ADFAD60}"/>
    <dgm:cxn modelId="{005AEB9C-853C-488B-83C6-3C5E6A6E2D8B}" type="presOf" srcId="{8148964D-96C1-A34D-873E-5D42A286EC4F}" destId="{C83989AF-3E48-F347-9500-4CA7616CAB0C}" srcOrd="0" destOrd="0" presId="urn:microsoft.com/office/officeart/2005/8/layout/chevron2"/>
    <dgm:cxn modelId="{538F91A4-EB09-B54C-BD95-309C613A442B}" srcId="{98087049-2281-F747-98E8-FCE05013812E}" destId="{5820DD45-724E-1845-B87A-17A99F476B8C}" srcOrd="0" destOrd="0" parTransId="{819464F4-405A-7645-9959-A48232CDD513}" sibTransId="{BB8327CF-AB47-4642-B83F-88A0B93F6334}"/>
    <dgm:cxn modelId="{0F0571B0-562A-FC46-BED1-D87DD55FFF3F}" srcId="{98087049-2281-F747-98E8-FCE05013812E}" destId="{DB28195D-16EE-6F4E-A0F3-75C1FDB45CDD}" srcOrd="1" destOrd="0" parTransId="{863776CA-1C5D-CD49-BADD-CA087589B695}" sibTransId="{46786A3A-0698-C443-B971-EA72793D7927}"/>
    <dgm:cxn modelId="{BE0A52DC-7325-7F49-A231-0F327C9EFAC3}" srcId="{98087049-2281-F747-98E8-FCE05013812E}" destId="{7A4C44D8-6A73-6A46-AEAC-DED69008808A}" srcOrd="4" destOrd="0" parTransId="{A14767E6-7955-5A4D-A27B-135C214AC24B}" sibTransId="{BD4C570D-158C-7745-8393-07D94BC9A482}"/>
    <dgm:cxn modelId="{1EA3ABE2-8D66-48C7-9639-512642E8BA00}" type="presOf" srcId="{B32CB771-B2D9-8B42-8DA0-3BE316D59529}" destId="{082A094D-C037-5645-B35E-6D496AB84E82}" srcOrd="0" destOrd="0" presId="urn:microsoft.com/office/officeart/2005/8/layout/chevron2"/>
    <dgm:cxn modelId="{C4DC88E6-D26E-0941-9C6F-194E939B39A1}" srcId="{DB28195D-16EE-6F4E-A0F3-75C1FDB45CDD}" destId="{F110CC2C-E27D-D24D-A6EF-341DF103EDC9}" srcOrd="0" destOrd="0" parTransId="{42019A76-E280-6A41-99FA-2344174D387B}" sibTransId="{110241C1-C6D4-DD49-9C23-D09771F33319}"/>
    <dgm:cxn modelId="{18F720F1-22C2-41F1-8306-B31391C72923}" type="presOf" srcId="{7A4C44D8-6A73-6A46-AEAC-DED69008808A}" destId="{9B38C4C9-C9AB-1846-8A8F-C35C723F8D81}" srcOrd="0" destOrd="0" presId="urn:microsoft.com/office/officeart/2005/8/layout/chevron2"/>
    <dgm:cxn modelId="{F98217F3-205B-1A4D-B50D-C9320F621A0C}" srcId="{78C4519B-92D6-0144-9F0A-0208C8A78084}" destId="{8148964D-96C1-A34D-873E-5D42A286EC4F}" srcOrd="0" destOrd="0" parTransId="{576DF872-63AD-7440-88D3-9B3C1F28DA7A}" sibTransId="{3BF505C6-5996-7C4F-B13A-365697CD3EA3}"/>
    <dgm:cxn modelId="{C7D7BCF3-244B-F449-883B-809D31223CEC}" srcId="{5820DD45-724E-1845-B87A-17A99F476B8C}" destId="{EE5793BD-7264-5A42-A14D-1900F9DEC769}" srcOrd="0" destOrd="0" parTransId="{4A60878E-42F1-9446-A606-4A6BD03AD76F}" sibTransId="{8331BBF7-FE38-6544-BF98-85F2BCC20E55}"/>
    <dgm:cxn modelId="{62A10AFA-7062-A145-8FE8-9252DBB1675D}" srcId="{98087049-2281-F747-98E8-FCE05013812E}" destId="{78C4519B-92D6-0144-9F0A-0208C8A78084}" srcOrd="3" destOrd="0" parTransId="{DDC5CB8F-9A57-724E-826B-F9FD8EF631C7}" sibTransId="{C91278B7-1F3D-BA4B-A89B-0A904596CB23}"/>
    <dgm:cxn modelId="{42CF2C6B-2AAD-4E14-A818-8F56023A2378}" type="presParOf" srcId="{A6C9459C-A4C6-B54C-B529-CBCF17CB9CE8}" destId="{7452179D-5C1A-6343-B5FF-7559622F8787}" srcOrd="0" destOrd="0" presId="urn:microsoft.com/office/officeart/2005/8/layout/chevron2"/>
    <dgm:cxn modelId="{46D166CB-6EAB-4671-BE79-3A516A0304CB}" type="presParOf" srcId="{7452179D-5C1A-6343-B5FF-7559622F8787}" destId="{EEFA4CC2-1C87-C74C-9343-0E64EE248D40}" srcOrd="0" destOrd="0" presId="urn:microsoft.com/office/officeart/2005/8/layout/chevron2"/>
    <dgm:cxn modelId="{AB78CB29-269E-4BE2-BA73-FEA1711DD784}" type="presParOf" srcId="{7452179D-5C1A-6343-B5FF-7559622F8787}" destId="{6C8C74DD-8594-AB41-8384-CA35E986B838}" srcOrd="1" destOrd="0" presId="urn:microsoft.com/office/officeart/2005/8/layout/chevron2"/>
    <dgm:cxn modelId="{130C7506-6D0E-4EA0-A65E-5E11CF06ABD4}" type="presParOf" srcId="{A6C9459C-A4C6-B54C-B529-CBCF17CB9CE8}" destId="{27623AA3-9681-3549-836B-811E286A6776}" srcOrd="1" destOrd="0" presId="urn:microsoft.com/office/officeart/2005/8/layout/chevron2"/>
    <dgm:cxn modelId="{0627C86E-FBEA-47E5-8DE6-26CDA5E42CC0}" type="presParOf" srcId="{A6C9459C-A4C6-B54C-B529-CBCF17CB9CE8}" destId="{C7EBA6F2-DF55-3E42-A4EF-6E8CE239D364}" srcOrd="2" destOrd="0" presId="urn:microsoft.com/office/officeart/2005/8/layout/chevron2"/>
    <dgm:cxn modelId="{E283962F-4B48-40FF-8AB2-DFDE97165040}" type="presParOf" srcId="{C7EBA6F2-DF55-3E42-A4EF-6E8CE239D364}" destId="{814C309F-2FE2-6E4A-8489-2DB72A627CDF}" srcOrd="0" destOrd="0" presId="urn:microsoft.com/office/officeart/2005/8/layout/chevron2"/>
    <dgm:cxn modelId="{8711E9FD-FF28-4F41-8A0A-AD30D6B19675}" type="presParOf" srcId="{C7EBA6F2-DF55-3E42-A4EF-6E8CE239D364}" destId="{1758AD24-24E3-B946-8F1A-D8C9694889DB}" srcOrd="1" destOrd="0" presId="urn:microsoft.com/office/officeart/2005/8/layout/chevron2"/>
    <dgm:cxn modelId="{8A5A6F41-36FE-4BF1-BB4D-5E20332F9555}" type="presParOf" srcId="{A6C9459C-A4C6-B54C-B529-CBCF17CB9CE8}" destId="{A9C75037-89AB-EF4A-B91F-522C5537D852}" srcOrd="3" destOrd="0" presId="urn:microsoft.com/office/officeart/2005/8/layout/chevron2"/>
    <dgm:cxn modelId="{82388A31-3591-4F3C-B401-7A2188E86FB7}" type="presParOf" srcId="{A6C9459C-A4C6-B54C-B529-CBCF17CB9CE8}" destId="{FDB4BBA0-AB7C-F94D-B15E-421B574FA937}" srcOrd="4" destOrd="0" presId="urn:microsoft.com/office/officeart/2005/8/layout/chevron2"/>
    <dgm:cxn modelId="{05B9EE5E-4F45-432E-88CB-5CCDE24E4070}" type="presParOf" srcId="{FDB4BBA0-AB7C-F94D-B15E-421B574FA937}" destId="{082A094D-C037-5645-B35E-6D496AB84E82}" srcOrd="0" destOrd="0" presId="urn:microsoft.com/office/officeart/2005/8/layout/chevron2"/>
    <dgm:cxn modelId="{41B5A95E-4782-4AC8-98B1-B45B394E9C76}" type="presParOf" srcId="{FDB4BBA0-AB7C-F94D-B15E-421B574FA937}" destId="{4688091B-2ACC-3F40-8653-FAEF10C03018}" srcOrd="1" destOrd="0" presId="urn:microsoft.com/office/officeart/2005/8/layout/chevron2"/>
    <dgm:cxn modelId="{D77EA743-969B-4F02-80A1-C40000ECE681}" type="presParOf" srcId="{A6C9459C-A4C6-B54C-B529-CBCF17CB9CE8}" destId="{D47ADD76-3F6A-5B43-9EAB-C3CE434AD8CB}" srcOrd="5" destOrd="0" presId="urn:microsoft.com/office/officeart/2005/8/layout/chevron2"/>
    <dgm:cxn modelId="{BDA6E5C5-7288-4F21-B646-351D9A35949F}" type="presParOf" srcId="{A6C9459C-A4C6-B54C-B529-CBCF17CB9CE8}" destId="{B7E3A388-17C5-9145-896F-5EF736A314CE}" srcOrd="6" destOrd="0" presId="urn:microsoft.com/office/officeart/2005/8/layout/chevron2"/>
    <dgm:cxn modelId="{400966D7-52C6-4789-9E4D-093A2AFA3D3D}" type="presParOf" srcId="{B7E3A388-17C5-9145-896F-5EF736A314CE}" destId="{646998FF-752E-3340-B21A-24F67CDAFB2A}" srcOrd="0" destOrd="0" presId="urn:microsoft.com/office/officeart/2005/8/layout/chevron2"/>
    <dgm:cxn modelId="{D596948D-B4E0-4BA3-91FB-8612360F67AA}" type="presParOf" srcId="{B7E3A388-17C5-9145-896F-5EF736A314CE}" destId="{C83989AF-3E48-F347-9500-4CA7616CAB0C}" srcOrd="1" destOrd="0" presId="urn:microsoft.com/office/officeart/2005/8/layout/chevron2"/>
    <dgm:cxn modelId="{E60D1F33-995C-4C50-B7FC-D0B42E3DA67E}" type="presParOf" srcId="{A6C9459C-A4C6-B54C-B529-CBCF17CB9CE8}" destId="{8AB94FC4-FE66-804E-B4B3-B280B79C4693}" srcOrd="7" destOrd="0" presId="urn:microsoft.com/office/officeart/2005/8/layout/chevron2"/>
    <dgm:cxn modelId="{5AF36DCA-8DF5-4976-9A17-EEA9C80E5D58}" type="presParOf" srcId="{A6C9459C-A4C6-B54C-B529-CBCF17CB9CE8}" destId="{69DFB12A-9BDB-C94F-B29E-05AB7587DCD9}" srcOrd="8" destOrd="0" presId="urn:microsoft.com/office/officeart/2005/8/layout/chevron2"/>
    <dgm:cxn modelId="{6A3F68B2-01B8-4BC3-864A-4DC6E75BBE17}" type="presParOf" srcId="{69DFB12A-9BDB-C94F-B29E-05AB7587DCD9}" destId="{9B38C4C9-C9AB-1846-8A8F-C35C723F8D81}" srcOrd="0" destOrd="0" presId="urn:microsoft.com/office/officeart/2005/8/layout/chevron2"/>
    <dgm:cxn modelId="{79A67D50-CE23-439F-98EF-6F6718B285D3}" type="presParOf" srcId="{69DFB12A-9BDB-C94F-B29E-05AB7587DCD9}" destId="{40EA405D-309B-5946-A3E4-CE0F5BD08635}" srcOrd="1" destOrd="0" presId="urn:microsoft.com/office/officeart/2005/8/layout/chevron2"/>
    <dgm:cxn modelId="{27F79C6F-3705-4335-BE38-B5112EE0BC6E}" type="presParOf" srcId="{A6C9459C-A4C6-B54C-B529-CBCF17CB9CE8}" destId="{E38D4F82-F726-5B40-8B36-7444DE36B8FA}" srcOrd="9" destOrd="0" presId="urn:microsoft.com/office/officeart/2005/8/layout/chevron2"/>
    <dgm:cxn modelId="{E60D7436-78FD-4471-82A0-04DC30612216}" type="presParOf" srcId="{A6C9459C-A4C6-B54C-B529-CBCF17CB9CE8}" destId="{88A57429-4E99-FF41-A43E-C2978A18499F}" srcOrd="10" destOrd="0" presId="urn:microsoft.com/office/officeart/2005/8/layout/chevron2"/>
    <dgm:cxn modelId="{714D09E7-23A6-474D-AE62-4C0B35975F5D}" type="presParOf" srcId="{88A57429-4E99-FF41-A43E-C2978A18499F}" destId="{B497CD3A-6929-F345-80DC-B0B02138B0AA}" srcOrd="0" destOrd="0" presId="urn:microsoft.com/office/officeart/2005/8/layout/chevron2"/>
    <dgm:cxn modelId="{A7BC8A2D-ADE5-45F0-ADF1-D10EA23862C1}" type="presParOf" srcId="{88A57429-4E99-FF41-A43E-C2978A18499F}" destId="{B2FBEEBF-C593-DD43-B586-487996F90C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A4CC2-1C87-C74C-9343-0E64EE248D40}">
      <dsp:nvSpPr>
        <dsp:cNvPr id="0" name=""/>
        <dsp:cNvSpPr/>
      </dsp:nvSpPr>
      <dsp:spPr>
        <a:xfrm rot="5400000">
          <a:off x="-30765" y="140906"/>
          <a:ext cx="917949" cy="642564"/>
        </a:xfrm>
        <a:prstGeom prst="chevron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cs typeface="Times New Roman" panose="02020603050405020304" pitchFamily="18" charset="0"/>
            </a:rPr>
            <a:t>1</a:t>
          </a:r>
        </a:p>
      </dsp:txBody>
      <dsp:txXfrm rot="-5400000">
        <a:off x="106928" y="324495"/>
        <a:ext cx="642564" cy="275385"/>
      </dsp:txXfrm>
    </dsp:sp>
    <dsp:sp modelId="{6C8C74DD-8594-AB41-8384-CA35E986B838}">
      <dsp:nvSpPr>
        <dsp:cNvPr id="0" name=""/>
        <dsp:cNvSpPr/>
      </dsp:nvSpPr>
      <dsp:spPr>
        <a:xfrm rot="5400000">
          <a:off x="3741205" y="-2670687"/>
          <a:ext cx="596667" cy="61092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>
              <a:latin typeface="+mn-lt"/>
              <a:cs typeface="Times New Roman" panose="02020603050405020304" pitchFamily="18" charset="0"/>
            </a:rPr>
            <a:t>Institutional, strategic initiatives &amp; practices prioritize effective teaching </a:t>
          </a:r>
        </a:p>
      </dsp:txBody>
      <dsp:txXfrm rot="-5400000">
        <a:off x="984928" y="114717"/>
        <a:ext cx="6080096" cy="538413"/>
      </dsp:txXfrm>
    </dsp:sp>
    <dsp:sp modelId="{814C309F-2FE2-6E4A-8489-2DB72A627CDF}">
      <dsp:nvSpPr>
        <dsp:cNvPr id="0" name=""/>
        <dsp:cNvSpPr/>
      </dsp:nvSpPr>
      <dsp:spPr>
        <a:xfrm rot="5400000">
          <a:off x="-30765" y="960997"/>
          <a:ext cx="917949" cy="642564"/>
        </a:xfrm>
        <a:prstGeom prst="chevron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cs typeface="Times New Roman" panose="02020603050405020304" pitchFamily="18" charset="0"/>
            </a:rPr>
            <a:t>2</a:t>
          </a:r>
        </a:p>
      </dsp:txBody>
      <dsp:txXfrm rot="-5400000">
        <a:off x="106928" y="1144586"/>
        <a:ext cx="642564" cy="275385"/>
      </dsp:txXfrm>
    </dsp:sp>
    <dsp:sp modelId="{1758AD24-24E3-B946-8F1A-D8C9694889DB}">
      <dsp:nvSpPr>
        <dsp:cNvPr id="0" name=""/>
        <dsp:cNvSpPr/>
      </dsp:nvSpPr>
      <dsp:spPr>
        <a:xfrm rot="5400000">
          <a:off x="3741205" y="-1927097"/>
          <a:ext cx="596667" cy="6152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>
              <a:latin typeface="+mn-lt"/>
              <a:cs typeface="Times New Roman" panose="02020603050405020304" pitchFamily="18" charset="0"/>
            </a:rPr>
            <a:t>Assessment of teaching is constructive &amp; flexible </a:t>
          </a:r>
        </a:p>
      </dsp:txBody>
      <dsp:txXfrm rot="-5400000">
        <a:off x="963345" y="879890"/>
        <a:ext cx="6123261" cy="538413"/>
      </dsp:txXfrm>
    </dsp:sp>
    <dsp:sp modelId="{082A094D-C037-5645-B35E-6D496AB84E82}">
      <dsp:nvSpPr>
        <dsp:cNvPr id="0" name=""/>
        <dsp:cNvSpPr/>
      </dsp:nvSpPr>
      <dsp:spPr>
        <a:xfrm rot="5400000">
          <a:off x="-30765" y="1781087"/>
          <a:ext cx="917949" cy="642564"/>
        </a:xfrm>
        <a:prstGeom prst="chevron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cs typeface="Times New Roman" panose="02020603050405020304" pitchFamily="18" charset="0"/>
            </a:rPr>
            <a:t>3</a:t>
          </a:r>
        </a:p>
      </dsp:txBody>
      <dsp:txXfrm rot="-5400000">
        <a:off x="106928" y="1964676"/>
        <a:ext cx="642564" cy="275385"/>
      </dsp:txXfrm>
    </dsp:sp>
    <dsp:sp modelId="{4688091B-2ACC-3F40-8653-FAEF10C03018}">
      <dsp:nvSpPr>
        <dsp:cNvPr id="0" name=""/>
        <dsp:cNvSpPr/>
      </dsp:nvSpPr>
      <dsp:spPr>
        <a:xfrm rot="5400000">
          <a:off x="3741205" y="-1134465"/>
          <a:ext cx="596667" cy="6152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>
              <a:latin typeface="+mn-lt"/>
              <a:cs typeface="Times New Roman" panose="02020603050405020304" pitchFamily="18" charset="0"/>
            </a:rPr>
            <a:t>Implementing effective teaching </a:t>
          </a:r>
        </a:p>
      </dsp:txBody>
      <dsp:txXfrm rot="-5400000">
        <a:off x="963345" y="1672522"/>
        <a:ext cx="6123261" cy="538413"/>
      </dsp:txXfrm>
    </dsp:sp>
    <dsp:sp modelId="{646998FF-752E-3340-B21A-24F67CDAFB2A}">
      <dsp:nvSpPr>
        <dsp:cNvPr id="0" name=""/>
        <dsp:cNvSpPr/>
      </dsp:nvSpPr>
      <dsp:spPr>
        <a:xfrm rot="5400000">
          <a:off x="-30765" y="2601178"/>
          <a:ext cx="917949" cy="642564"/>
        </a:xfrm>
        <a:prstGeom prst="chevron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cs typeface="Times New Roman" panose="02020603050405020304" pitchFamily="18" charset="0"/>
            </a:rPr>
            <a:t>4</a:t>
          </a:r>
        </a:p>
      </dsp:txBody>
      <dsp:txXfrm rot="-5400000">
        <a:off x="106928" y="2784767"/>
        <a:ext cx="642564" cy="275385"/>
      </dsp:txXfrm>
    </dsp:sp>
    <dsp:sp modelId="{C83989AF-3E48-F347-9500-4CA7616CAB0C}">
      <dsp:nvSpPr>
        <dsp:cNvPr id="0" name=""/>
        <dsp:cNvSpPr/>
      </dsp:nvSpPr>
      <dsp:spPr>
        <a:xfrm rot="5400000">
          <a:off x="3741205" y="-314374"/>
          <a:ext cx="596667" cy="6152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>
              <a:latin typeface="+mn-lt"/>
              <a:cs typeface="Times New Roman" panose="02020603050405020304" pitchFamily="18" charset="0"/>
            </a:rPr>
            <a:t>Infrastructure exists to support teaching </a:t>
          </a:r>
        </a:p>
      </dsp:txBody>
      <dsp:txXfrm rot="-5400000">
        <a:off x="963345" y="2492613"/>
        <a:ext cx="6123261" cy="538413"/>
      </dsp:txXfrm>
    </dsp:sp>
    <dsp:sp modelId="{9B38C4C9-C9AB-1846-8A8F-C35C723F8D81}">
      <dsp:nvSpPr>
        <dsp:cNvPr id="0" name=""/>
        <dsp:cNvSpPr/>
      </dsp:nvSpPr>
      <dsp:spPr>
        <a:xfrm rot="5400000">
          <a:off x="-30765" y="3421268"/>
          <a:ext cx="917949" cy="642564"/>
        </a:xfrm>
        <a:prstGeom prst="chevron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cs typeface="Times New Roman" panose="02020603050405020304" pitchFamily="18" charset="0"/>
            </a:rPr>
            <a:t>5</a:t>
          </a:r>
        </a:p>
      </dsp:txBody>
      <dsp:txXfrm rot="-5400000">
        <a:off x="106928" y="3604857"/>
        <a:ext cx="642564" cy="275385"/>
      </dsp:txXfrm>
    </dsp:sp>
    <dsp:sp modelId="{40EA405D-309B-5946-A3E4-CE0F5BD08635}">
      <dsp:nvSpPr>
        <dsp:cNvPr id="0" name=""/>
        <dsp:cNvSpPr/>
      </dsp:nvSpPr>
      <dsp:spPr>
        <a:xfrm rot="5400000">
          <a:off x="3741205" y="505715"/>
          <a:ext cx="596667" cy="6152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>
              <a:latin typeface="+mn-lt"/>
              <a:cs typeface="Times New Roman" panose="02020603050405020304" pitchFamily="18" charset="0"/>
            </a:rPr>
            <a:t>Broad engagement around teaching </a:t>
          </a:r>
        </a:p>
      </dsp:txBody>
      <dsp:txXfrm rot="-5400000">
        <a:off x="963345" y="3312703"/>
        <a:ext cx="6123261" cy="538413"/>
      </dsp:txXfrm>
    </dsp:sp>
    <dsp:sp modelId="{B497CD3A-6929-F345-80DC-B0B02138B0AA}">
      <dsp:nvSpPr>
        <dsp:cNvPr id="0" name=""/>
        <dsp:cNvSpPr/>
      </dsp:nvSpPr>
      <dsp:spPr>
        <a:xfrm rot="5400000">
          <a:off x="-30765" y="4213912"/>
          <a:ext cx="917949" cy="642564"/>
        </a:xfrm>
        <a:prstGeom prst="chevron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cs typeface="Times New Roman" panose="02020603050405020304" pitchFamily="18" charset="0"/>
            </a:rPr>
            <a:t>6</a:t>
          </a:r>
        </a:p>
      </dsp:txBody>
      <dsp:txXfrm rot="-5400000">
        <a:off x="106928" y="4397501"/>
        <a:ext cx="642564" cy="275385"/>
      </dsp:txXfrm>
    </dsp:sp>
    <dsp:sp modelId="{B2FBEEBF-C593-DD43-B586-487996F90C05}">
      <dsp:nvSpPr>
        <dsp:cNvPr id="0" name=""/>
        <dsp:cNvSpPr/>
      </dsp:nvSpPr>
      <dsp:spPr>
        <a:xfrm rot="5400000">
          <a:off x="3741205" y="1325805"/>
          <a:ext cx="596667" cy="6152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>
              <a:latin typeface="+mn-lt"/>
              <a:cs typeface="Times New Roman" panose="02020603050405020304" pitchFamily="18" charset="0"/>
            </a:rPr>
            <a:t>Effective teaching is recognized &amp; rewarded</a:t>
          </a:r>
        </a:p>
      </dsp:txBody>
      <dsp:txXfrm rot="-5400000">
        <a:off x="963345" y="4132793"/>
        <a:ext cx="6123261" cy="538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8E963-E6A3-4AAA-825F-8DBD4CA0C87A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C3618-E3CE-4C88-B2F5-1DFD711D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3618-E3CE-4C88-B2F5-1DFD711D78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53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3618-E3CE-4C88-B2F5-1DFD711D78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42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3618-E3CE-4C88-B2F5-1DFD711D78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3618-E3CE-4C88-B2F5-1DFD711D78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6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3618-E3CE-4C88-B2F5-1DFD711D78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7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3618-E3CE-4C88-B2F5-1DFD711D78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2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3618-E3CE-4C88-B2F5-1DFD711D78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30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3618-E3CE-4C88-B2F5-1DFD711D78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1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3618-E3CE-4C88-B2F5-1DFD711D78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3618-E3CE-4C88-B2F5-1DFD711D78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4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3618-E3CE-4C88-B2F5-1DFD711D78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7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3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1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32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AA1B-876E-3741-AB77-35632FB983E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2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881F-BDF0-4CA3-AE0C-30B33AA8A1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DD96-D44C-4854-966B-E766331D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881F-BDF0-4CA3-AE0C-30B33AA8A1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DD96-D44C-4854-966B-E766331D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8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881F-BDF0-4CA3-AE0C-30B33AA8A1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DD96-D44C-4854-966B-E766331D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3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44640"/>
            <a:ext cx="9141259" cy="213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Enhancing Our Understanding of Institutional Teaching Culture</a:t>
            </a:r>
          </a:p>
        </p:txBody>
      </p:sp>
    </p:spTree>
    <p:extLst>
      <p:ext uri="{BB962C8B-B14F-4D97-AF65-F5344CB8AC3E}">
        <p14:creationId xmlns:p14="http://schemas.microsoft.com/office/powerpoint/2010/main" val="428604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881F-BDF0-4CA3-AE0C-30B33AA8A1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DD96-D44C-4854-966B-E766331D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881F-BDF0-4CA3-AE0C-30B33AA8A1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DD96-D44C-4854-966B-E766331D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3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881F-BDF0-4CA3-AE0C-30B33AA8A1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DD96-D44C-4854-966B-E766331D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9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881F-BDF0-4CA3-AE0C-30B33AA8A1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DD96-D44C-4854-966B-E766331D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881F-BDF0-4CA3-AE0C-30B33AA8A1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DD96-D44C-4854-966B-E766331D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6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881F-BDF0-4CA3-AE0C-30B33AA8A1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DD96-D44C-4854-966B-E766331D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3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881F-BDF0-4CA3-AE0C-30B33AA8A1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DD96-D44C-4854-966B-E766331D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881F-BDF0-4CA3-AE0C-30B33AA8A184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4DD96-D44C-4854-966B-E766331D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3" y="703109"/>
            <a:ext cx="5768707" cy="222297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Enhancing Our Understanding of Institutional Teaching Culture</a:t>
            </a:r>
            <a:endParaRPr lang="en-CA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549" y="3393617"/>
            <a:ext cx="7564901" cy="845565"/>
          </a:xfrm>
        </p:spPr>
        <p:txBody>
          <a:bodyPr>
            <a:noAutofit/>
          </a:bodyPr>
          <a:lstStyle/>
          <a:p>
            <a:r>
              <a:rPr lang="en-CA" sz="2800" dirty="0"/>
              <a:t>  Peter Wolf </a:t>
            </a:r>
            <a:r>
              <a:rPr lang="en-CA" sz="1800" dirty="0"/>
              <a:t>(peter.allan.wolf@gmail.com)</a:t>
            </a:r>
          </a:p>
          <a:p>
            <a:r>
              <a:rPr lang="en-CA" sz="2800" dirty="0"/>
              <a:t>Donna Ellis </a:t>
            </a:r>
            <a:r>
              <a:rPr lang="en-CA" sz="2000" dirty="0"/>
              <a:t>(donnae@uwaterloo.ca)</a:t>
            </a:r>
            <a:endParaRPr lang="en-CA" sz="2800" dirty="0"/>
          </a:p>
          <a:p>
            <a:r>
              <a:rPr lang="en-CA" sz="2800" dirty="0"/>
              <a:t> Erika Kustra </a:t>
            </a:r>
            <a:r>
              <a:rPr lang="en-CA" sz="2000" dirty="0"/>
              <a:t>(kustraed@uwindsor.ca)</a:t>
            </a:r>
          </a:p>
          <a:p>
            <a:r>
              <a:rPr lang="en-CA" sz="1800" dirty="0"/>
              <a:t>October 26, 2017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31639" y="1731152"/>
            <a:ext cx="3296264" cy="73548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2.png"/>
          <p:cNvPicPr/>
          <p:nvPr/>
        </p:nvPicPr>
        <p:blipFill>
          <a:blip r:embed="rId3">
            <a:extLst/>
          </a:blip>
          <a:srcRect t="14102" b="2771"/>
          <a:stretch>
            <a:fillRect/>
          </a:stretch>
        </p:blipFill>
        <p:spPr>
          <a:xfrm>
            <a:off x="5394960" y="703109"/>
            <a:ext cx="3248459" cy="2222972"/>
          </a:xfrm>
          <a:prstGeom prst="rect">
            <a:avLst/>
          </a:prstGeom>
          <a:ln>
            <a:solidFill>
              <a:srgbClr val="EAEBDE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770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6784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Validation Results: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38" y="1267245"/>
            <a:ext cx="7741921" cy="45626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Means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2.88 (Lever 2) to 3.40 (Lever 1)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3.68 (Lever 5) to 4.33 (Lever 1)</a:t>
            </a:r>
            <a:endParaRPr lang="en-US" sz="1200" dirty="0"/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dirty="0"/>
              <a:t>Correlations with Teaching Satisfaction (TS)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</a:t>
            </a:r>
            <a:r>
              <a:rPr lang="en-US" i="1" dirty="0"/>
              <a:t>r</a:t>
            </a:r>
            <a:r>
              <a:rPr lang="en-US" dirty="0"/>
              <a:t>’s  = 0.31 (Lever 6) to 0.51 (Lever 4)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</a:t>
            </a:r>
            <a:r>
              <a:rPr lang="en-US" i="1" dirty="0"/>
              <a:t>r</a:t>
            </a:r>
            <a:r>
              <a:rPr lang="en-US" dirty="0"/>
              <a:t>’s  = 0.09 (Lever 4) to 0.27 (Lever 1)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dirty="0"/>
              <a:t>Regression: Agreement Lever 4 and Importance Lever 1 best predict TS (R</a:t>
            </a:r>
            <a:r>
              <a:rPr lang="en-US" baseline="30000" dirty="0"/>
              <a:t>2</a:t>
            </a:r>
            <a:r>
              <a:rPr lang="en-US" dirty="0"/>
              <a:t> = .30)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5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Validation Results: Undergraduate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65" y="1552140"/>
            <a:ext cx="8175670" cy="4842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Means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 3.18 (Lever 3) to 3.80 (Lever 4)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3.84 (Lever 5) to 4.29 (Lever 1)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Correlations with Emotional Engagement (EE)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</a:t>
            </a:r>
            <a:r>
              <a:rPr lang="en-US" i="1" dirty="0"/>
              <a:t>r</a:t>
            </a:r>
            <a:r>
              <a:rPr lang="en-US" dirty="0"/>
              <a:t>’s  = 0.22 (Lever 4) to 0.39 (Lever 1)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</a:t>
            </a:r>
            <a:r>
              <a:rPr lang="en-US" i="1" dirty="0"/>
              <a:t>r</a:t>
            </a:r>
            <a:r>
              <a:rPr lang="en-US" dirty="0"/>
              <a:t>’s  = 0.11 (Lever 1) to 0.29 (Lever 6)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Regressions: Agreement Lever 1 and Importance Lever 6 best predict EE (R</a:t>
            </a:r>
            <a:r>
              <a:rPr lang="en-US" baseline="30000" dirty="0"/>
              <a:t>2</a:t>
            </a:r>
            <a:r>
              <a:rPr lang="en-US" dirty="0"/>
              <a:t> = .21)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9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Validation Results: Graduate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1616876"/>
            <a:ext cx="7598535" cy="51322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Means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3.25 (Lever 3) to 3.88 (Lever 4)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3.95 (Lever 5) to 4.29 (Lever 4)</a:t>
            </a:r>
          </a:p>
          <a:p>
            <a:pPr lvl="1">
              <a:spcBef>
                <a:spcPts val="0"/>
              </a:spcBef>
            </a:pPr>
            <a:endParaRPr lang="en-CA" dirty="0"/>
          </a:p>
          <a:p>
            <a:pPr>
              <a:spcBef>
                <a:spcPts val="0"/>
              </a:spcBef>
            </a:pPr>
            <a:r>
              <a:rPr lang="en-US" dirty="0"/>
              <a:t>Correlations with Emotional Engagement (EE)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Agreement: </a:t>
            </a:r>
            <a:r>
              <a:rPr lang="en-US" i="1" dirty="0"/>
              <a:t>r</a:t>
            </a:r>
            <a:r>
              <a:rPr lang="en-US" dirty="0"/>
              <a:t>’s  = 0.28 (Lever 4) to 0.40 (Lever 5)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Importance: </a:t>
            </a:r>
            <a:r>
              <a:rPr lang="en-US" i="1" dirty="0"/>
              <a:t>r</a:t>
            </a:r>
            <a:r>
              <a:rPr lang="en-US" dirty="0"/>
              <a:t>’s  = 0.06 (Lever 2) to 0.17 (Lever 4)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Regressions: Agreement Lever 5 is the only significant predictor in the regression for EE (R</a:t>
            </a:r>
            <a:r>
              <a:rPr lang="en-US" baseline="30000" dirty="0"/>
              <a:t>2</a:t>
            </a:r>
            <a:r>
              <a:rPr lang="en-US" dirty="0"/>
              <a:t> = .16) </a:t>
            </a:r>
          </a:p>
        </p:txBody>
      </p:sp>
    </p:spTree>
    <p:extLst>
      <p:ext uri="{BB962C8B-B14F-4D97-AF65-F5344CB8AC3E}">
        <p14:creationId xmlns:p14="http://schemas.microsoft.com/office/powerpoint/2010/main" val="393268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Implications of the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088" y="1479311"/>
            <a:ext cx="8067823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Teaching and learning are valued</a:t>
            </a:r>
          </a:p>
          <a:p>
            <a:r>
              <a:rPr lang="en-US" dirty="0"/>
              <a:t>There is a consistent gap between agreement and importance = key area for organizational development</a:t>
            </a:r>
          </a:p>
          <a:p>
            <a:r>
              <a:rPr lang="en-US" dirty="0"/>
              <a:t>What happens at an institution matters more to teaching satisfaction and emotional engagement than what we say</a:t>
            </a:r>
          </a:p>
          <a:p>
            <a:pPr lvl="1"/>
            <a:r>
              <a:rPr lang="en-US" sz="2600" dirty="0"/>
              <a:t>For faculty: need to provide infrastructure and policies and practices to support effective teaching</a:t>
            </a:r>
          </a:p>
          <a:p>
            <a:pPr lvl="1"/>
            <a:r>
              <a:rPr lang="en-US" sz="2600" dirty="0"/>
              <a:t>For students: need to hear about institutional initiatives that prioritize effective teaching and be involved in teaching as TAs and researchers</a:t>
            </a:r>
          </a:p>
        </p:txBody>
      </p:sp>
    </p:spTree>
    <p:extLst>
      <p:ext uri="{BB962C8B-B14F-4D97-AF65-F5344CB8AC3E}">
        <p14:creationId xmlns:p14="http://schemas.microsoft.com/office/powerpoint/2010/main" val="17448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Results Visualization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582" y="3342640"/>
            <a:ext cx="2573275" cy="325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615" y="2052320"/>
            <a:ext cx="2782708" cy="3596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" y="836528"/>
            <a:ext cx="3405029" cy="4131712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2027146">
            <a:off x="649394" y="3293338"/>
            <a:ext cx="7205334" cy="421957"/>
          </a:xfrm>
          <a:prstGeom prst="rightArrow">
            <a:avLst/>
          </a:prstGeom>
          <a:solidFill>
            <a:schemeClr val="accent2">
              <a:lumMod val="7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32900" y="836528"/>
            <a:ext cx="5273040" cy="1044813"/>
            <a:chOff x="3870960" y="679687"/>
            <a:chExt cx="5273040" cy="10448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0960" y="679687"/>
              <a:ext cx="5273040" cy="104481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064000" y="1127760"/>
              <a:ext cx="833120" cy="48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40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6160"/>
            <a:ext cx="8362950" cy="5150803"/>
          </a:xfrm>
        </p:spPr>
        <p:txBody>
          <a:bodyPr/>
          <a:lstStyle/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dirty="0"/>
              <a:t>Interpret the overall and segmented results &amp;</a:t>
            </a:r>
            <a:br>
              <a:rPr lang="en-CA" dirty="0"/>
            </a:br>
            <a:r>
              <a:rPr lang="en-CA" dirty="0"/>
              <a:t>posit at least one new understanding that might warrant further investigation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Results Visualization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309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Results Visualization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544" y="662781"/>
            <a:ext cx="6556911" cy="59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05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Results Visualization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59" y="555320"/>
            <a:ext cx="8307081" cy="607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4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Results Visualization</a:t>
            </a:r>
            <a:br>
              <a:rPr lang="en-US" b="1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80" y="4754880"/>
            <a:ext cx="6486948" cy="1875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880" y="525412"/>
            <a:ext cx="6471920" cy="41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3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" y="1066800"/>
            <a:ext cx="9062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dirty="0"/>
              <a:t>What did you like about these visualizations?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dirty="0"/>
              <a:t>Not so much…?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dirty="0"/>
              <a:t>What changes would make the visualizations more informative?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800" dirty="0"/>
              <a:t>What else do we need to know?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Results Visualization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9600" y="3767366"/>
            <a:ext cx="2865120" cy="26401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1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3558" y="418413"/>
            <a:ext cx="8550442" cy="52936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044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Erika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Kustra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, PhD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(Lead Researcher)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Director, Teaching and Learning Development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Centre for Teaching and Learning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University of Windsor</a:t>
            </a:r>
          </a:p>
          <a:p>
            <a:endParaRPr lang="en-US" altLang="en-US" sz="1100" b="1" dirty="0">
              <a:solidFill>
                <a:srgbClr val="333333"/>
              </a:solidFill>
              <a:latin typeface="+mn-lt"/>
            </a:endParaRPr>
          </a:p>
          <a:p>
            <a:r>
              <a:rPr lang="en-US" altLang="en-US" sz="1100" b="1" dirty="0">
                <a:solidFill>
                  <a:srgbClr val="333333"/>
                </a:solidFill>
                <a:latin typeface="+mn-lt"/>
              </a:rPr>
              <a:t>Joseph Beer, PhD </a:t>
            </a: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(Co-Investigator)</a:t>
            </a:r>
            <a:br>
              <a:rPr lang="en-US" altLang="en-US" sz="1100" dirty="0">
                <a:solidFill>
                  <a:srgbClr val="333333"/>
                </a:solidFill>
                <a:latin typeface="+mn-lt"/>
              </a:rPr>
            </a:b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Director (Acting), Centre for Teaching Innovation and Excellence</a:t>
            </a:r>
            <a:br>
              <a:rPr lang="en-US" altLang="en-US" sz="1100" dirty="0">
                <a:solidFill>
                  <a:srgbClr val="333333"/>
                </a:solidFill>
                <a:latin typeface="+mn-lt"/>
              </a:rPr>
            </a:b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Wilfrid Laurier University</a:t>
            </a:r>
          </a:p>
          <a:p>
            <a:endParaRPr lang="en-US" altLang="en-US" sz="1100" dirty="0">
              <a:solidFill>
                <a:srgbClr val="333333"/>
              </a:solidFill>
              <a:latin typeface="+mn-lt"/>
            </a:endParaRPr>
          </a:p>
          <a:p>
            <a:r>
              <a:rPr lang="en-US" altLang="en-US" sz="1100" b="1" dirty="0">
                <a:solidFill>
                  <a:srgbClr val="333333"/>
                </a:solidFill>
                <a:latin typeface="+mn-lt"/>
              </a:rPr>
              <a:t>Paola </a:t>
            </a:r>
            <a:r>
              <a:rPr lang="en-US" altLang="en-US" sz="1100" b="1" dirty="0" err="1">
                <a:solidFill>
                  <a:srgbClr val="333333"/>
                </a:solidFill>
                <a:latin typeface="+mn-lt"/>
              </a:rPr>
              <a:t>Borin</a:t>
            </a:r>
            <a:r>
              <a:rPr lang="en-US" altLang="en-US" sz="1100" b="1" dirty="0">
                <a:solidFill>
                  <a:srgbClr val="333333"/>
                </a:solidFill>
                <a:latin typeface="+mn-lt"/>
              </a:rPr>
              <a:t>, MEd</a:t>
            </a: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 (Co-Investigator)</a:t>
            </a:r>
            <a:br>
              <a:rPr lang="en-US" altLang="en-US" sz="1100" dirty="0">
                <a:solidFill>
                  <a:srgbClr val="333333"/>
                </a:solidFill>
                <a:latin typeface="+mn-lt"/>
              </a:rPr>
            </a:b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Curriculum Development Consultant</a:t>
            </a:r>
            <a:br>
              <a:rPr lang="en-US" altLang="en-US" sz="1100" dirty="0">
                <a:solidFill>
                  <a:srgbClr val="333333"/>
                </a:solidFill>
                <a:latin typeface="+mn-lt"/>
              </a:rPr>
            </a:b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Ryerson University</a:t>
            </a:r>
          </a:p>
          <a:p>
            <a:endParaRPr lang="en-US" altLang="en-US" sz="1100" dirty="0">
              <a:solidFill>
                <a:srgbClr val="333333"/>
              </a:solidFill>
              <a:latin typeface="+mn-lt"/>
            </a:endParaRPr>
          </a:p>
          <a:p>
            <a:r>
              <a:rPr lang="en-US" altLang="en-US" sz="1100" b="1" dirty="0">
                <a:solidFill>
                  <a:srgbClr val="333333"/>
                </a:solidFill>
                <a:latin typeface="+mn-lt"/>
              </a:rPr>
              <a:t>Debra Dawson, PhD</a:t>
            </a: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 (Co-</a:t>
            </a:r>
            <a:r>
              <a:rPr lang="en-US" altLang="en-US" sz="1100" dirty="0" err="1">
                <a:solidFill>
                  <a:srgbClr val="333333"/>
                </a:solidFill>
                <a:latin typeface="+mn-lt"/>
              </a:rPr>
              <a:t>Investgator</a:t>
            </a: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)</a:t>
            </a:r>
            <a:br>
              <a:rPr lang="en-US" altLang="en-US" sz="1100" dirty="0">
                <a:solidFill>
                  <a:srgbClr val="333333"/>
                </a:solidFill>
                <a:latin typeface="+mn-lt"/>
              </a:rPr>
            </a:b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Director, Teaching and Learning Services</a:t>
            </a:r>
            <a:br>
              <a:rPr lang="en-US" altLang="en-US" sz="1100" dirty="0">
                <a:solidFill>
                  <a:srgbClr val="333333"/>
                </a:solidFill>
                <a:latin typeface="+mn-lt"/>
              </a:rPr>
            </a:b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Chair, Educational Developers Caucus</a:t>
            </a:r>
            <a:br>
              <a:rPr lang="en-US" altLang="en-US" sz="1100" dirty="0">
                <a:solidFill>
                  <a:srgbClr val="333333"/>
                </a:solidFill>
                <a:latin typeface="+mn-lt"/>
              </a:rPr>
            </a:b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Western University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                                                                          </a:t>
            </a:r>
          </a:p>
          <a:p>
            <a:r>
              <a:rPr lang="en-US" altLang="en-US" sz="1100" b="1" dirty="0">
                <a:solidFill>
                  <a:srgbClr val="333333"/>
                </a:solidFill>
                <a:latin typeface="+mn-lt"/>
              </a:rPr>
              <a:t>Donna Ellis, PhD</a:t>
            </a: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 (Co-Investigator)</a:t>
            </a:r>
            <a:br>
              <a:rPr lang="en-US" altLang="en-US" sz="1100" dirty="0">
                <a:solidFill>
                  <a:srgbClr val="333333"/>
                </a:solidFill>
                <a:latin typeface="+mn-lt"/>
              </a:rPr>
            </a:b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Director, Centre for Teaching Excellence                                                                                   </a:t>
            </a:r>
            <a:br>
              <a:rPr lang="en-US" altLang="en-US" sz="1100" dirty="0">
                <a:solidFill>
                  <a:srgbClr val="333333"/>
                </a:solidFill>
                <a:latin typeface="+mn-lt"/>
              </a:rPr>
            </a:b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University of Waterloo</a:t>
            </a:r>
          </a:p>
          <a:p>
            <a:pPr lvl="0"/>
            <a:endParaRPr lang="en-US" altLang="en-US" sz="1100" b="1" dirty="0">
              <a:solidFill>
                <a:srgbClr val="333333"/>
              </a:solidFill>
              <a:latin typeface="+mn-lt"/>
            </a:endParaRPr>
          </a:p>
          <a:p>
            <a:pPr lvl="0"/>
            <a:r>
              <a:rPr lang="en-US" altLang="en-US" sz="1100" b="1" dirty="0">
                <a:solidFill>
                  <a:srgbClr val="333333"/>
                </a:solidFill>
                <a:latin typeface="+mn-lt"/>
              </a:rPr>
              <a:t>Lori Goff</a:t>
            </a: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 (Co-Investigator)</a:t>
            </a:r>
            <a:br>
              <a:rPr lang="en-US" altLang="en-US" sz="1100" dirty="0">
                <a:solidFill>
                  <a:srgbClr val="333333"/>
                </a:solidFill>
                <a:latin typeface="+mn-lt"/>
              </a:rPr>
            </a:b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Educational Consultant, Centre for Leadership in Learning</a:t>
            </a:r>
            <a:br>
              <a:rPr lang="en-US" altLang="en-US" sz="1100" dirty="0">
                <a:solidFill>
                  <a:srgbClr val="333333"/>
                </a:solidFill>
                <a:latin typeface="+mn-lt"/>
              </a:rPr>
            </a:br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McMaster University</a:t>
            </a:r>
          </a:p>
          <a:p>
            <a:pPr lvl="0"/>
            <a:r>
              <a:rPr lang="en-US" altLang="en-US" sz="1100" dirty="0">
                <a:solidFill>
                  <a:srgbClr val="333333"/>
                </a:solidFill>
                <a:latin typeface="+mn-lt"/>
              </a:rPr>
              <a:t> </a:t>
            </a:r>
          </a:p>
          <a:p>
            <a:pPr lvl="0"/>
            <a:endParaRPr lang="en-US" altLang="en-US" sz="1100" b="1" dirty="0">
              <a:solidFill>
                <a:srgbClr val="333333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 </a:t>
            </a:r>
          </a:p>
        </p:txBody>
      </p:sp>
      <p:grpSp>
        <p:nvGrpSpPr>
          <p:cNvPr id="27" name="Group 304"/>
          <p:cNvGrpSpPr/>
          <p:nvPr/>
        </p:nvGrpSpPr>
        <p:grpSpPr>
          <a:xfrm>
            <a:off x="1298344" y="5100320"/>
            <a:ext cx="7098001" cy="991776"/>
            <a:chOff x="502389" y="-1245445"/>
            <a:chExt cx="7840672" cy="1093621"/>
          </a:xfrm>
        </p:grpSpPr>
        <p:pic>
          <p:nvPicPr>
            <p:cNvPr id="30" name="image3.jpg" descr="http://www.cafad.ca/img/memberLogos/queens_logo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83041" y="-509467"/>
              <a:ext cx="1051885" cy="357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image4.jpg" descr="http://www.uwindsor.ca/sites/default/files/uwin_logo.jpg"/>
            <p:cNvPicPr/>
            <p:nvPr/>
          </p:nvPicPr>
          <p:blipFill>
            <a:blip r:embed="rId4">
              <a:extLst/>
            </a:blip>
            <a:srcRect l="18675" t="11836" r="19658" b="12214"/>
            <a:stretch>
              <a:fillRect/>
            </a:stretch>
          </p:blipFill>
          <p:spPr>
            <a:xfrm>
              <a:off x="502389" y="-1130565"/>
              <a:ext cx="1069700" cy="358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image5.jpg" descr="http://www.uwo.ca/biology/PSNA_2012/images/WesternU.jpg"/>
            <p:cNvPicPr/>
            <p:nvPr/>
          </p:nvPicPr>
          <p:blipFill>
            <a:blip r:embed="rId5">
              <a:extLst/>
            </a:blip>
            <a:srcRect t="12901" b="3340"/>
            <a:stretch>
              <a:fillRect/>
            </a:stretch>
          </p:blipFill>
          <p:spPr>
            <a:xfrm>
              <a:off x="2121659" y="-587841"/>
              <a:ext cx="1371774" cy="358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image6.jpg" descr="http://mech.mcmaster.ca/~adspence/Images/McMasterLogo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30694" y="-1245445"/>
              <a:ext cx="1153683" cy="357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image7.png" descr="http://www.logomaker.com/blog/wp-content/uploads/2013/12/University-of-Waterloo-Logo.png"/>
            <p:cNvPicPr/>
            <p:nvPr/>
          </p:nvPicPr>
          <p:blipFill>
            <a:blip r:embed="rId7">
              <a:extLst/>
            </a:blip>
            <a:srcRect l="2459" r="2669" b="9609"/>
            <a:stretch>
              <a:fillRect/>
            </a:stretch>
          </p:blipFill>
          <p:spPr>
            <a:xfrm>
              <a:off x="4042982" y="-1167913"/>
              <a:ext cx="1351900" cy="358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image8.png" descr="http://static.squarespace.com/static/5198e3b8e4b07c775379afd7/t/5201df1be4b0f1c31ae300f1/1375854363947/Ryerson-University-Logo.png"/>
            <p:cNvPicPr/>
            <p:nvPr/>
          </p:nvPicPr>
          <p:blipFill>
            <a:blip r:embed="rId8">
              <a:extLst/>
            </a:blip>
            <a:srcRect l="20793" t="26729" b="10438"/>
            <a:stretch>
              <a:fillRect/>
            </a:stretch>
          </p:blipFill>
          <p:spPr>
            <a:xfrm>
              <a:off x="5618993" y="-681904"/>
              <a:ext cx="1273929" cy="351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image9.gif" descr="http://www.oiwfa.org/wb/media/logo_brock.gi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338362" y="-521225"/>
              <a:ext cx="1004699" cy="352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" name="image10.png"/>
            <p:cNvPicPr/>
            <p:nvPr/>
          </p:nvPicPr>
          <p:blipFill>
            <a:blip r:embed="rId10">
              <a:extLst/>
            </a:blip>
            <a:srcRect l="7960" t="74849" r="7057" b="4666"/>
            <a:stretch>
              <a:fillRect/>
            </a:stretch>
          </p:blipFill>
          <p:spPr>
            <a:xfrm>
              <a:off x="6668810" y="-1209945"/>
              <a:ext cx="1171902" cy="3517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" name="Picture 27" descr="SSHRC-CRSH_FI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53" y="6258116"/>
            <a:ext cx="7139992" cy="2884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4672" y="5644821"/>
            <a:ext cx="610292" cy="494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3949" y="547729"/>
            <a:ext cx="457200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altLang="en-US" sz="1100" b="1" dirty="0">
              <a:solidFill>
                <a:srgbClr val="333333"/>
              </a:solidFill>
            </a:endParaRPr>
          </a:p>
          <a:p>
            <a:r>
              <a:rPr lang="en-US" altLang="en-US" sz="1100" b="1" dirty="0">
                <a:solidFill>
                  <a:srgbClr val="333333"/>
                </a:solidFill>
              </a:rPr>
              <a:t>Jill Grose, PhD</a:t>
            </a:r>
            <a:r>
              <a:rPr lang="en-US" altLang="en-US" sz="1100" dirty="0">
                <a:solidFill>
                  <a:srgbClr val="333333"/>
                </a:solidFill>
              </a:rPr>
              <a:t> (Co-Investigator)</a:t>
            </a:r>
            <a:br>
              <a:rPr lang="en-US" altLang="en-US" sz="1100" dirty="0">
                <a:solidFill>
                  <a:srgbClr val="333333"/>
                </a:solidFill>
              </a:rPr>
            </a:br>
            <a:r>
              <a:rPr lang="en-US" altLang="en-US" sz="1100" dirty="0">
                <a:solidFill>
                  <a:srgbClr val="333333"/>
                </a:solidFill>
              </a:rPr>
              <a:t>Director, Centre for Pedagogical Innovation</a:t>
            </a:r>
            <a:br>
              <a:rPr lang="en-US" altLang="en-US" sz="1100" dirty="0">
                <a:solidFill>
                  <a:srgbClr val="333333"/>
                </a:solidFill>
              </a:rPr>
            </a:br>
            <a:r>
              <a:rPr lang="en-US" altLang="en-US" sz="1100" dirty="0">
                <a:solidFill>
                  <a:srgbClr val="333333"/>
                </a:solidFill>
              </a:rPr>
              <a:t>Brock University</a:t>
            </a:r>
          </a:p>
          <a:p>
            <a:pPr lvl="0"/>
            <a:endParaRPr lang="en-US" altLang="en-US" sz="1100" b="1" dirty="0">
              <a:solidFill>
                <a:srgbClr val="333333"/>
              </a:solidFill>
            </a:endParaRPr>
          </a:p>
          <a:p>
            <a:pPr lvl="0"/>
            <a:r>
              <a:rPr lang="en-US" altLang="en-US" sz="1100" b="1" dirty="0">
                <a:solidFill>
                  <a:srgbClr val="333333"/>
                </a:solidFill>
              </a:rPr>
              <a:t>Ken N. Meadows, PhD</a:t>
            </a:r>
            <a:r>
              <a:rPr lang="en-US" altLang="en-US" sz="1100" dirty="0">
                <a:solidFill>
                  <a:srgbClr val="333333"/>
                </a:solidFill>
              </a:rPr>
              <a:t> (Co-Investigator / Statistical Analysis)</a:t>
            </a:r>
            <a:br>
              <a:rPr lang="en-US" altLang="en-US" sz="1100" dirty="0">
                <a:solidFill>
                  <a:srgbClr val="333333"/>
                </a:solidFill>
              </a:rPr>
            </a:br>
            <a:r>
              <a:rPr lang="en-US" altLang="en-US" sz="1100" dirty="0">
                <a:solidFill>
                  <a:srgbClr val="333333"/>
                </a:solidFill>
              </a:rPr>
              <a:t>Educational Researcher, Teaching and Learning Services</a:t>
            </a:r>
            <a:br>
              <a:rPr lang="en-US" altLang="en-US" sz="1100" dirty="0">
                <a:solidFill>
                  <a:srgbClr val="333333"/>
                </a:solidFill>
              </a:rPr>
            </a:br>
            <a:r>
              <a:rPr lang="en-US" altLang="en-US" sz="1100" dirty="0">
                <a:solidFill>
                  <a:srgbClr val="333333"/>
                </a:solidFill>
              </a:rPr>
              <a:t>Western University                                                         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333333"/>
                </a:solidFill>
              </a:rPr>
              <a:t>                            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333333"/>
                </a:solidFill>
              </a:rPr>
              <a:t>Lynn Taylor, PhD</a:t>
            </a:r>
            <a:r>
              <a:rPr lang="en-US" altLang="en-US" sz="1100" dirty="0">
                <a:solidFill>
                  <a:srgbClr val="333333"/>
                </a:solidFill>
              </a:rPr>
              <a:t> (Co-Investigator)                                                               </a:t>
            </a:r>
            <a:br>
              <a:rPr lang="en-US" altLang="en-US" sz="1100" dirty="0">
                <a:solidFill>
                  <a:srgbClr val="333333"/>
                </a:solidFill>
              </a:rPr>
            </a:br>
            <a:r>
              <a:rPr lang="en-US" altLang="en-US" sz="1100" dirty="0">
                <a:solidFill>
                  <a:srgbClr val="333333"/>
                </a:solidFill>
              </a:rPr>
              <a:t>Vice-Provost (Teaching and Learning)</a:t>
            </a:r>
            <a:br>
              <a:rPr lang="en-US" altLang="en-US" sz="1100" dirty="0">
                <a:solidFill>
                  <a:srgbClr val="333333"/>
                </a:solidFill>
              </a:rPr>
            </a:br>
            <a:r>
              <a:rPr lang="en-US" altLang="en-US" sz="1100" dirty="0">
                <a:solidFill>
                  <a:srgbClr val="333333"/>
                </a:solidFill>
              </a:rPr>
              <a:t>University of Calgary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dirty="0">
              <a:solidFill>
                <a:srgbClr val="333333"/>
              </a:solidFill>
            </a:endParaRPr>
          </a:p>
          <a:p>
            <a:pPr lvl="0"/>
            <a:r>
              <a:rPr lang="en-US" altLang="en-US" sz="1100" b="1" dirty="0">
                <a:solidFill>
                  <a:srgbClr val="333333"/>
                </a:solidFill>
              </a:rPr>
              <a:t>Peter Wolf </a:t>
            </a:r>
            <a:r>
              <a:rPr lang="en-US" altLang="en-US" sz="1100" dirty="0">
                <a:solidFill>
                  <a:srgbClr val="333333"/>
                </a:solidFill>
              </a:rPr>
              <a:t>(Co-Investigator)</a:t>
            </a:r>
          </a:p>
          <a:p>
            <a:pPr lvl="0"/>
            <a:r>
              <a:rPr lang="en-US" altLang="en-US" sz="1100" dirty="0">
                <a:solidFill>
                  <a:srgbClr val="333333"/>
                </a:solidFill>
              </a:rPr>
              <a:t>Educational Consultant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00" dirty="0">
              <a:solidFill>
                <a:srgbClr val="333333"/>
              </a:solidFill>
            </a:endParaRPr>
          </a:p>
          <a:p>
            <a:r>
              <a:rPr lang="en-US" altLang="en-US" sz="1100" b="1" dirty="0">
                <a:solidFill>
                  <a:srgbClr val="333333"/>
                </a:solidFill>
              </a:rPr>
              <a:t>Lindsay Shaw, MA Candidate </a:t>
            </a:r>
            <a:r>
              <a:rPr lang="en-US" altLang="en-US" sz="1100" dirty="0">
                <a:solidFill>
                  <a:srgbClr val="333333"/>
                </a:solidFill>
              </a:rPr>
              <a:t>(Project Coordinator)</a:t>
            </a:r>
            <a:br>
              <a:rPr lang="en-US" altLang="en-US" sz="1100" dirty="0">
                <a:solidFill>
                  <a:srgbClr val="333333"/>
                </a:solidFill>
              </a:rPr>
            </a:br>
            <a:r>
              <a:rPr lang="en-US" altLang="en-US" sz="1100" dirty="0">
                <a:solidFill>
                  <a:srgbClr val="333333"/>
                </a:solidFill>
              </a:rPr>
              <a:t>University of Windsor</a:t>
            </a:r>
          </a:p>
          <a:p>
            <a:endParaRPr lang="en-US" altLang="en-US" sz="1100" dirty="0">
              <a:solidFill>
                <a:srgbClr val="333333"/>
              </a:solidFill>
            </a:endParaRPr>
          </a:p>
          <a:p>
            <a:r>
              <a:rPr lang="en-US" altLang="en-US" sz="1100" b="1" dirty="0">
                <a:solidFill>
                  <a:srgbClr val="333333"/>
                </a:solidFill>
              </a:rPr>
              <a:t>Kristin Brown, MSc </a:t>
            </a:r>
            <a:r>
              <a:rPr lang="en-US" altLang="en-US" sz="1100" dirty="0">
                <a:solidFill>
                  <a:srgbClr val="333333"/>
                </a:solidFill>
              </a:rPr>
              <a:t>(Research Assistant)</a:t>
            </a:r>
            <a:br>
              <a:rPr lang="en-US" altLang="en-US" sz="1100" dirty="0">
                <a:solidFill>
                  <a:srgbClr val="333333"/>
                </a:solidFill>
              </a:rPr>
            </a:br>
            <a:r>
              <a:rPr lang="en-US" altLang="en-US" sz="1100" dirty="0">
                <a:solidFill>
                  <a:srgbClr val="333333"/>
                </a:solidFill>
              </a:rPr>
              <a:t>University of Waterloo</a:t>
            </a:r>
          </a:p>
          <a:p>
            <a:pPr lvl="0"/>
            <a:endParaRPr lang="en-US" altLang="en-US" sz="1100" b="1" dirty="0">
              <a:solidFill>
                <a:srgbClr val="333333"/>
              </a:solidFill>
            </a:endParaRPr>
          </a:p>
          <a:p>
            <a:pPr lvl="0"/>
            <a:r>
              <a:rPr lang="en-US" altLang="en-US" sz="1100" b="1" dirty="0">
                <a:solidFill>
                  <a:srgbClr val="333333"/>
                </a:solidFill>
              </a:rPr>
              <a:t>Jake Kaupp, PhD </a:t>
            </a:r>
            <a:r>
              <a:rPr lang="en-US" altLang="en-US" sz="1100" dirty="0">
                <a:solidFill>
                  <a:srgbClr val="333333"/>
                </a:solidFill>
              </a:rPr>
              <a:t>(Data Visualizer)</a:t>
            </a:r>
            <a:br>
              <a:rPr lang="en-US" altLang="en-US" sz="1100" b="1" dirty="0">
                <a:solidFill>
                  <a:srgbClr val="333333"/>
                </a:solidFill>
              </a:rPr>
            </a:br>
            <a:r>
              <a:rPr lang="en-US" altLang="en-US" sz="1100" dirty="0">
                <a:solidFill>
                  <a:srgbClr val="333333"/>
                </a:solidFill>
              </a:rPr>
              <a:t>Assessment and Quality Assurance Coordinator</a:t>
            </a:r>
            <a:br>
              <a:rPr lang="en-US" altLang="en-US" sz="1100" dirty="0">
                <a:solidFill>
                  <a:srgbClr val="333333"/>
                </a:solidFill>
              </a:rPr>
            </a:br>
            <a:r>
              <a:rPr lang="en-US" altLang="en-US" sz="1100" dirty="0">
                <a:solidFill>
                  <a:srgbClr val="333333"/>
                </a:solidFill>
              </a:rPr>
              <a:t>Queen’s University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15430" y="-205660"/>
            <a:ext cx="7886700" cy="1325563"/>
          </a:xfrm>
        </p:spPr>
        <p:txBody>
          <a:bodyPr/>
          <a:lstStyle/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Collaborating Team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14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3" y="703109"/>
            <a:ext cx="5768707" cy="2222972"/>
          </a:xfrm>
        </p:spPr>
        <p:txBody>
          <a:bodyPr>
            <a:noAutofit/>
          </a:bodyPr>
          <a:lstStyle/>
          <a:p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Contact: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549" y="3393617"/>
            <a:ext cx="7564901" cy="845565"/>
          </a:xfrm>
        </p:spPr>
        <p:txBody>
          <a:bodyPr>
            <a:noAutofit/>
          </a:bodyPr>
          <a:lstStyle/>
          <a:p>
            <a:r>
              <a:rPr lang="en-CA" sz="3600" dirty="0"/>
              <a:t>Peter Wolf </a:t>
            </a:r>
            <a:r>
              <a:rPr lang="en-CA" sz="2800" dirty="0"/>
              <a:t>(peter.allan.wolf@gmail.com)</a:t>
            </a:r>
            <a:br>
              <a:rPr lang="en-CA" sz="2800" dirty="0"/>
            </a:br>
            <a:r>
              <a:rPr lang="en-CA" sz="3600" dirty="0"/>
              <a:t>Donna Ellis </a:t>
            </a:r>
            <a:r>
              <a:rPr lang="en-CA" sz="2800" dirty="0"/>
              <a:t>(donnae@uwaterloo.ca)</a:t>
            </a:r>
            <a:endParaRPr lang="en-CA" sz="3600" dirty="0"/>
          </a:p>
          <a:p>
            <a:r>
              <a:rPr lang="en-CA" sz="3600" dirty="0"/>
              <a:t> Erika Kustra </a:t>
            </a:r>
            <a:r>
              <a:rPr lang="en-CA" sz="2800" dirty="0"/>
              <a:t>(kustraed@uwindsor.ca)</a:t>
            </a:r>
          </a:p>
          <a:p>
            <a:r>
              <a:rPr lang="en-CA" sz="1800" dirty="0"/>
              <a:t>October 26, 2017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31639" y="1731152"/>
            <a:ext cx="3296264" cy="73548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2.png"/>
          <p:cNvPicPr/>
          <p:nvPr/>
        </p:nvPicPr>
        <p:blipFill>
          <a:blip r:embed="rId3">
            <a:extLst/>
          </a:blip>
          <a:srcRect t="14102" b="2771"/>
          <a:stretch>
            <a:fillRect/>
          </a:stretch>
        </p:blipFill>
        <p:spPr>
          <a:xfrm>
            <a:off x="5394960" y="703109"/>
            <a:ext cx="3248459" cy="2222972"/>
          </a:xfrm>
          <a:prstGeom prst="rect">
            <a:avLst/>
          </a:prstGeom>
          <a:ln>
            <a:solidFill>
              <a:srgbClr val="EAEBDE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177348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87"/>
            <a:ext cx="7886700" cy="1325563"/>
          </a:xfrm>
        </p:spPr>
        <p:txBody>
          <a:bodyPr/>
          <a:lstStyle/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Agenda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87450"/>
            <a:ext cx="8615680" cy="2965701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CA" sz="3600" dirty="0"/>
              <a:t>Defining &amp; explicating teaching culture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CA" sz="3600" dirty="0"/>
              <a:t>Selected findings - results &amp; validation  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CA" sz="3600"/>
              <a:t>Results visualization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439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44" y="3696969"/>
            <a:ext cx="4404656" cy="2948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0"/>
            <a:ext cx="8461716" cy="994172"/>
          </a:xfrm>
        </p:spPr>
        <p:txBody>
          <a:bodyPr/>
          <a:lstStyle/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What is a teaching culture?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143"/>
            <a:ext cx="4428459" cy="2949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7" y="1033031"/>
            <a:ext cx="2578250" cy="1933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8250" y="872125"/>
            <a:ext cx="64374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/>
              <a:t>Institutional culture:  </a:t>
            </a:r>
            <a:r>
              <a:rPr lang="en-CA" sz="2400" dirty="0"/>
              <a:t>embedded patterns, behaviours, shared values, beliefs, and ideologies which help define educator and learner experiences, and can have numerous micro-cultures</a:t>
            </a:r>
            <a:r>
              <a:rPr lang="da-DK" sz="1400" dirty="0"/>
              <a:t>  (Cox et al., 2011; Kustra et al. 2014; Mårtensson &amp; Roxå, 2016)</a:t>
            </a:r>
          </a:p>
          <a:p>
            <a:endParaRPr lang="en-CA" sz="1200" dirty="0"/>
          </a:p>
          <a:p>
            <a:r>
              <a:rPr lang="en-CA" sz="2400" b="1" dirty="0"/>
              <a:t>Teaching culture:  </a:t>
            </a:r>
            <a:r>
              <a:rPr lang="en-CA" sz="2400" dirty="0"/>
              <a:t>an institutional culture </a:t>
            </a:r>
            <a:r>
              <a:rPr lang="en-CA" sz="2400" b="1" i="1" dirty="0"/>
              <a:t>demonstrating teaching is valued </a:t>
            </a:r>
            <a:r>
              <a:rPr lang="en-CA" sz="1400" dirty="0"/>
              <a:t>(Kustra et al, 2014)</a:t>
            </a:r>
          </a:p>
        </p:txBody>
      </p:sp>
    </p:spTree>
    <p:extLst>
      <p:ext uri="{BB962C8B-B14F-4D97-AF65-F5344CB8AC3E}">
        <p14:creationId xmlns:p14="http://schemas.microsoft.com/office/powerpoint/2010/main" val="19540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Why does a teaching culture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" y="1325563"/>
            <a:ext cx="8992870" cy="4351338"/>
          </a:xfrm>
        </p:spPr>
        <p:txBody>
          <a:bodyPr>
            <a:normAutofit/>
          </a:bodyPr>
          <a:lstStyle/>
          <a:p>
            <a:r>
              <a:rPr lang="en-CA" dirty="0"/>
              <a:t>Contributes to a shared campus commitment to teaching excellence </a:t>
            </a:r>
          </a:p>
          <a:p>
            <a:r>
              <a:rPr lang="en-CA" dirty="0"/>
              <a:t>Impacts student learning, student engagement, and student retention </a:t>
            </a:r>
          </a:p>
          <a:p>
            <a:r>
              <a:rPr lang="en-CA" dirty="0"/>
              <a:t>Influences faculty motivation and behavior</a:t>
            </a:r>
          </a:p>
          <a:p>
            <a:r>
              <a:rPr lang="en-CA" dirty="0"/>
              <a:t>Impacts finances</a:t>
            </a:r>
          </a:p>
          <a:p>
            <a:endParaRPr lang="en-CA" dirty="0"/>
          </a:p>
          <a:p>
            <a:pPr marL="0" indent="0" algn="r">
              <a:buNone/>
            </a:pPr>
            <a:r>
              <a:rPr lang="en-CA" sz="1650" dirty="0"/>
              <a:t>Berger &amp; Braxton, 1998; </a:t>
            </a:r>
            <a:r>
              <a:rPr lang="en-CA" sz="1650" dirty="0" err="1"/>
              <a:t>Bergquist</a:t>
            </a:r>
            <a:r>
              <a:rPr lang="en-CA" sz="1650" dirty="0"/>
              <a:t> &amp; </a:t>
            </a:r>
            <a:r>
              <a:rPr lang="en-CA" sz="1650" dirty="0" err="1"/>
              <a:t>Pawlak</a:t>
            </a:r>
            <a:r>
              <a:rPr lang="en-CA" sz="1650" dirty="0"/>
              <a:t>, 2008; </a:t>
            </a:r>
          </a:p>
          <a:p>
            <a:pPr marL="0" indent="0" algn="r">
              <a:buNone/>
            </a:pPr>
            <a:r>
              <a:rPr lang="en-CA" sz="1650" dirty="0"/>
              <a:t>Cox et al., 2011; Feldman &amp; Paulsen, 1999; Grayson &amp; Grayson, 2003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886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417" t="53360" r="7062" b="5000"/>
          <a:stretch/>
        </p:blipFill>
        <p:spPr>
          <a:xfrm>
            <a:off x="3716464" y="1721224"/>
            <a:ext cx="4760831" cy="32914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3850" y="2387136"/>
            <a:ext cx="4280423" cy="234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85000" lnSpcReduction="10000"/>
          </a:bodyPr>
          <a:lstStyle>
            <a:lvl1pPr marL="274320" indent="-274320">
              <a:spcBef>
                <a:spcPts val="500"/>
              </a:spcBef>
              <a:buClr>
                <a:srgbClr val="AAC8AD"/>
              </a:buClr>
              <a:buSzPct val="100000"/>
              <a:buFont typeface="Arial"/>
              <a:buChar char="•"/>
              <a:defRPr sz="2400">
                <a:solidFill>
                  <a:srgbClr val="EAEBDE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585216" indent="-219456">
              <a:spcBef>
                <a:spcPts val="500"/>
              </a:spcBef>
              <a:buClr>
                <a:srgbClr val="AAC8AD"/>
              </a:buClr>
              <a:buSzPct val="100000"/>
              <a:buFont typeface="Arial"/>
              <a:buChar char="•"/>
              <a:defRPr sz="2400">
                <a:solidFill>
                  <a:srgbClr val="EAEBDE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960119" indent="-274319">
              <a:spcBef>
                <a:spcPts val="500"/>
              </a:spcBef>
              <a:buClr>
                <a:srgbClr val="AAC8AD"/>
              </a:buClr>
              <a:buSzPct val="100000"/>
              <a:buFont typeface="Arial"/>
              <a:buChar char="•"/>
              <a:defRPr sz="2400">
                <a:solidFill>
                  <a:srgbClr val="EAEBDE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1264919" indent="-304800">
              <a:spcBef>
                <a:spcPts val="500"/>
              </a:spcBef>
              <a:buClr>
                <a:srgbClr val="AAC8AD"/>
              </a:buClr>
              <a:buSzPct val="100000"/>
              <a:buFont typeface="Arial"/>
              <a:buChar char="•"/>
              <a:defRPr sz="2400">
                <a:solidFill>
                  <a:srgbClr val="EAEBDE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1577339" indent="-342900">
              <a:spcBef>
                <a:spcPts val="500"/>
              </a:spcBef>
              <a:buClr>
                <a:srgbClr val="AAC8AD"/>
              </a:buClr>
              <a:buSzPct val="100000"/>
              <a:buFont typeface="Arial"/>
              <a:buChar char="•"/>
              <a:defRPr sz="2400">
                <a:solidFill>
                  <a:srgbClr val="EAEBDE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  <a:lvl6pPr marL="1783079" indent="-274319">
              <a:spcBef>
                <a:spcPts val="500"/>
              </a:spcBef>
              <a:buClr>
                <a:srgbClr val="AAC8AD"/>
              </a:buClr>
              <a:buSzPct val="100000"/>
              <a:buFont typeface="Arial"/>
              <a:buChar char="•"/>
              <a:defRPr sz="2400">
                <a:solidFill>
                  <a:srgbClr val="EAEBDE"/>
                </a:solidFill>
                <a:latin typeface="Tw Cen MT"/>
                <a:ea typeface="Tw Cen MT"/>
                <a:cs typeface="Tw Cen MT"/>
                <a:sym typeface="Tw Cen MT"/>
              </a:defRPr>
            </a:lvl6pPr>
            <a:lvl7pPr marL="2011679" indent="-274319">
              <a:spcBef>
                <a:spcPts val="500"/>
              </a:spcBef>
              <a:buClr>
                <a:srgbClr val="AAC8AD"/>
              </a:buClr>
              <a:buSzPct val="100000"/>
              <a:buFont typeface="Arial"/>
              <a:buChar char="•"/>
              <a:defRPr sz="2400">
                <a:solidFill>
                  <a:srgbClr val="EAEBDE"/>
                </a:solidFill>
                <a:latin typeface="Tw Cen MT"/>
                <a:ea typeface="Tw Cen MT"/>
                <a:cs typeface="Tw Cen MT"/>
                <a:sym typeface="Tw Cen MT"/>
              </a:defRPr>
            </a:lvl7pPr>
            <a:lvl8pPr marL="2240279" indent="-274319">
              <a:spcBef>
                <a:spcPts val="500"/>
              </a:spcBef>
              <a:buClr>
                <a:srgbClr val="AAC8AD"/>
              </a:buClr>
              <a:buSzPct val="100000"/>
              <a:buFont typeface="Arial"/>
              <a:buChar char="•"/>
              <a:defRPr sz="2400">
                <a:solidFill>
                  <a:srgbClr val="EAEBDE"/>
                </a:solidFill>
                <a:latin typeface="Tw Cen MT"/>
                <a:ea typeface="Tw Cen MT"/>
                <a:cs typeface="Tw Cen MT"/>
                <a:sym typeface="Tw Cen MT"/>
              </a:defRPr>
            </a:lvl8pPr>
            <a:lvl9pPr marL="2468879" indent="-274319">
              <a:spcBef>
                <a:spcPts val="500"/>
              </a:spcBef>
              <a:buClr>
                <a:srgbClr val="AAC8AD"/>
              </a:buClr>
              <a:buSzPct val="100000"/>
              <a:buFont typeface="Arial"/>
              <a:buChar char="•"/>
              <a:defRPr sz="2400">
                <a:solidFill>
                  <a:srgbClr val="EAEBDE"/>
                </a:solidFill>
                <a:latin typeface="Tw Cen MT"/>
                <a:ea typeface="Tw Cen MT"/>
                <a:cs typeface="Tw Cen MT"/>
                <a:sym typeface="Tw Cen MT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300" b="1" dirty="0">
                <a:solidFill>
                  <a:schemeClr val="accent2">
                    <a:lumMod val="75000"/>
                  </a:schemeClr>
                </a:solidFill>
              </a:rPr>
              <a:t>Culture eats strategy for breakfast.  </a:t>
            </a:r>
          </a:p>
          <a:p>
            <a:pPr marL="0" indent="0">
              <a:buFont typeface="Arial"/>
              <a:buNone/>
            </a:pPr>
            <a:r>
              <a:rPr lang="en-US" sz="4300" b="1" dirty="0">
                <a:solidFill>
                  <a:schemeClr val="accent2">
                    <a:lumMod val="75000"/>
                  </a:schemeClr>
                </a:solidFill>
              </a:rPr>
              <a:t>Every time. </a:t>
            </a:r>
          </a:p>
          <a:p>
            <a:pPr marL="0" indent="0" algn="r">
              <a:buFont typeface="Arial"/>
              <a:buNone/>
            </a:pPr>
            <a:r>
              <a:rPr lang="en-US" sz="3900" dirty="0">
                <a:solidFill>
                  <a:schemeClr val="tx1"/>
                </a:solidFill>
              </a:rPr>
              <a:t>- Drucker  </a:t>
            </a:r>
          </a:p>
          <a:p>
            <a:pPr marL="0" indent="0">
              <a:buFont typeface="Arial"/>
              <a:buNone/>
            </a:pP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1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Teaching Culture Perception Survey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0395110"/>
              </p:ext>
            </p:extLst>
          </p:nvPr>
        </p:nvGraphicFramePr>
        <p:xfrm>
          <a:off x="223521" y="994172"/>
          <a:ext cx="7222660" cy="5024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Brace 2"/>
          <p:cNvSpPr/>
          <p:nvPr/>
        </p:nvSpPr>
        <p:spPr>
          <a:xfrm>
            <a:off x="7420560" y="1341120"/>
            <a:ext cx="678959" cy="4110553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7947854" y="2962335"/>
            <a:ext cx="1055545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Agreement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7854" y="3509015"/>
            <a:ext cx="1087990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cs typeface="Times New Roman" panose="02020603050405020304" pitchFamily="18" charset="0"/>
              </a:rPr>
              <a:t>Importance</a:t>
            </a:r>
          </a:p>
        </p:txBody>
      </p:sp>
    </p:spTree>
    <p:extLst>
      <p:ext uri="{BB962C8B-B14F-4D97-AF65-F5344CB8AC3E}">
        <p14:creationId xmlns:p14="http://schemas.microsoft.com/office/powerpoint/2010/main" val="299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imag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4000" r="19749" b="20667"/>
          <a:stretch>
            <a:fillRect/>
          </a:stretch>
        </p:blipFill>
        <p:spPr bwMode="auto">
          <a:xfrm>
            <a:off x="105135" y="1127760"/>
            <a:ext cx="8933729" cy="483616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Teaching Culture Perception Survey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7340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189" y="894080"/>
            <a:ext cx="7681160" cy="5282883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CA" dirty="0"/>
              <a:t>Three versions of the survey and focus groups</a:t>
            </a:r>
            <a:r>
              <a:rPr lang="en-US" dirty="0"/>
              <a:t>​</a:t>
            </a:r>
          </a:p>
          <a:p>
            <a:pPr fontAlgn="base"/>
            <a:r>
              <a:rPr lang="en-CA" dirty="0"/>
              <a:t>Students: graduate and undergraduate</a:t>
            </a:r>
            <a:r>
              <a:rPr lang="en-US" dirty="0"/>
              <a:t>​</a:t>
            </a:r>
          </a:p>
          <a:p>
            <a:pPr fontAlgn="base"/>
            <a:r>
              <a:rPr lang="en-CA" dirty="0"/>
              <a:t>Faculty and administrators</a:t>
            </a:r>
            <a:r>
              <a:rPr lang="en-US" dirty="0"/>
              <a:t>​</a:t>
            </a:r>
          </a:p>
          <a:p>
            <a:pPr fontAlgn="base"/>
            <a:r>
              <a:rPr lang="en-CA" dirty="0"/>
              <a:t>Professional Staff (new)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en-CA" dirty="0"/>
              <a:t>​</a:t>
            </a:r>
          </a:p>
          <a:p>
            <a:pPr marL="0" indent="0" fontAlgn="base">
              <a:buNone/>
            </a:pPr>
            <a:r>
              <a:rPr lang="en-CA" dirty="0"/>
              <a:t>Phase 1:  Pilot faculty and student (Ministry Funded)</a:t>
            </a:r>
            <a:r>
              <a:rPr lang="en-US" dirty="0"/>
              <a:t>​</a:t>
            </a:r>
          </a:p>
          <a:p>
            <a:pPr fontAlgn="base"/>
            <a:r>
              <a:rPr lang="en-CA" dirty="0"/>
              <a:t>Windsor  ( 921 participants)</a:t>
            </a:r>
            <a:r>
              <a:rPr lang="en-US" dirty="0"/>
              <a:t>​</a:t>
            </a:r>
          </a:p>
          <a:p>
            <a:pPr fontAlgn="base"/>
            <a:r>
              <a:rPr lang="en-CA" dirty="0"/>
              <a:t>Western (1589 participants)</a:t>
            </a:r>
            <a:r>
              <a:rPr lang="en-US" dirty="0"/>
              <a:t>​</a:t>
            </a:r>
          </a:p>
          <a:p>
            <a:pPr fontAlgn="base"/>
            <a:r>
              <a:rPr lang="en-CA" dirty="0"/>
              <a:t>McMaster (1334 participants)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en-CA" dirty="0"/>
              <a:t>​</a:t>
            </a:r>
          </a:p>
          <a:p>
            <a:pPr marL="0" indent="0" fontAlgn="base">
              <a:buNone/>
            </a:pPr>
            <a:r>
              <a:rPr lang="en-CA" dirty="0"/>
              <a:t>Phase 2: Revision &amp; Validation, Pilot staff  (SSHRC Funded)</a:t>
            </a:r>
            <a:r>
              <a:rPr lang="en-US" dirty="0"/>
              <a:t>​</a:t>
            </a:r>
          </a:p>
          <a:p>
            <a:pPr fontAlgn="base"/>
            <a:r>
              <a:rPr lang="en-CA" dirty="0"/>
              <a:t>Queen’s (747 participants)</a:t>
            </a:r>
            <a:r>
              <a:rPr lang="en-US" dirty="0"/>
              <a:t>​</a:t>
            </a:r>
          </a:p>
          <a:p>
            <a:pPr fontAlgn="base"/>
            <a:r>
              <a:rPr lang="en-CA" dirty="0"/>
              <a:t>Waterloo (1895 participants)</a:t>
            </a:r>
            <a:r>
              <a:rPr lang="en-US" dirty="0"/>
              <a:t>​</a:t>
            </a:r>
          </a:p>
          <a:p>
            <a:pPr fontAlgn="base"/>
            <a:r>
              <a:rPr lang="en-CA" dirty="0"/>
              <a:t>Calgary (this Fall)</a:t>
            </a:r>
            <a:r>
              <a:rPr lang="en-US" dirty="0"/>
              <a:t>​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Teaching Culture Perception Survey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462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</TotalTime>
  <Words>708</Words>
  <Application>Microsoft Office PowerPoint</Application>
  <PresentationFormat>On-screen Show (4:3)</PresentationFormat>
  <Paragraphs>164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Tw Cen MT</vt:lpstr>
      <vt:lpstr>Office Theme</vt:lpstr>
      <vt:lpstr>Enhancing Our Understanding of Institutional Teaching Culture</vt:lpstr>
      <vt:lpstr>Collaborating Team</vt:lpstr>
      <vt:lpstr>Agenda</vt:lpstr>
      <vt:lpstr>What is a teaching culture?</vt:lpstr>
      <vt:lpstr>Why does a teaching culture matter?</vt:lpstr>
      <vt:lpstr>PowerPoint Presentation</vt:lpstr>
      <vt:lpstr>Teaching Culture Perception Survey</vt:lpstr>
      <vt:lpstr>PowerPoint Presentation</vt:lpstr>
      <vt:lpstr>PowerPoint Presentation</vt:lpstr>
      <vt:lpstr>Validation Results: Faculty</vt:lpstr>
      <vt:lpstr>Validation Results: Undergraduate Students</vt:lpstr>
      <vt:lpstr>Validation Results: Graduate Students</vt:lpstr>
      <vt:lpstr>Implications of the Findings</vt:lpstr>
      <vt:lpstr>PowerPoint Presentation</vt:lpstr>
      <vt:lpstr>PowerPoint Presentation</vt:lpstr>
      <vt:lpstr>Results Visualization </vt:lpstr>
      <vt:lpstr>PowerPoint Presentation</vt:lpstr>
      <vt:lpstr>PowerPoint Presentation</vt:lpstr>
      <vt:lpstr>PowerPoint Presentation</vt:lpstr>
      <vt:lpstr>Contact:</vt:lpstr>
    </vt:vector>
  </TitlesOfParts>
  <Company>Queen's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Our Understanding of Institutional Teaching Culture</dc:title>
  <dc:creator>peter wolf</dc:creator>
  <cp:lastModifiedBy>Lindsay Shaw</cp:lastModifiedBy>
  <cp:revision>36</cp:revision>
  <dcterms:created xsi:type="dcterms:W3CDTF">2017-10-02T14:04:07Z</dcterms:created>
  <dcterms:modified xsi:type="dcterms:W3CDTF">2017-11-01T19:46:20Z</dcterms:modified>
</cp:coreProperties>
</file>