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29"/>
  </p:notesMasterIdLst>
  <p:sldIdLst>
    <p:sldId id="256" r:id="rId2"/>
    <p:sldId id="264" r:id="rId3"/>
    <p:sldId id="286" r:id="rId4"/>
    <p:sldId id="301" r:id="rId5"/>
    <p:sldId id="302" r:id="rId6"/>
    <p:sldId id="304" r:id="rId7"/>
    <p:sldId id="290" r:id="rId8"/>
    <p:sldId id="260" r:id="rId9"/>
    <p:sldId id="263" r:id="rId10"/>
    <p:sldId id="296" r:id="rId11"/>
    <p:sldId id="259" r:id="rId12"/>
    <p:sldId id="308" r:id="rId13"/>
    <p:sldId id="281" r:id="rId14"/>
    <p:sldId id="282" r:id="rId15"/>
    <p:sldId id="305" r:id="rId16"/>
    <p:sldId id="283" r:id="rId17"/>
    <p:sldId id="284" r:id="rId18"/>
    <p:sldId id="285" r:id="rId19"/>
    <p:sldId id="293" r:id="rId20"/>
    <p:sldId id="261" r:id="rId21"/>
    <p:sldId id="298" r:id="rId22"/>
    <p:sldId id="297" r:id="rId23"/>
    <p:sldId id="299" r:id="rId24"/>
    <p:sldId id="300" r:id="rId25"/>
    <p:sldId id="272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995" autoAdjust="0"/>
  </p:normalViewPr>
  <p:slideViewPr>
    <p:cSldViewPr snapToGrid="0">
      <p:cViewPr varScale="1">
        <p:scale>
          <a:sx n="49" d="100"/>
          <a:sy n="49" d="100"/>
        </p:scale>
        <p:origin x="42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Tenured</c:v>
                </c:pt>
                <c:pt idx="1">
                  <c:v>Tenure Track</c:v>
                </c:pt>
                <c:pt idx="2">
                  <c:v>Sessional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3.66</c:v>
                </c:pt>
                <c:pt idx="1">
                  <c:v>3.87</c:v>
                </c:pt>
                <c:pt idx="2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0-4FD3-B20C-6C8B47ECB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129144"/>
        <c:axId val="399288024"/>
      </c:barChart>
      <c:catAx>
        <c:axId val="398129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Role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399288024"/>
        <c:crosses val="autoZero"/>
        <c:auto val="1"/>
        <c:lblAlgn val="ctr"/>
        <c:lblOffset val="100"/>
        <c:noMultiLvlLbl val="0"/>
      </c:catAx>
      <c:valAx>
        <c:axId val="399288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Agreement Rating</a:t>
                </a:r>
                <a:r>
                  <a:rPr lang="en-CA" baseline="0" dirty="0"/>
                  <a:t> (out of 5)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5.9127864005912786E-3"/>
              <c:y val="0.1234594714981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98129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53664819675303E-2"/>
          <c:y val="0.14815852449522901"/>
          <c:w val="0.70988249732672304"/>
          <c:h val="0.68097308793730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Tenured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Encouraging Effective Teaching</c:v>
                </c:pt>
                <c:pt idx="1">
                  <c:v>Recognizing Effective Teaching</c:v>
                </c:pt>
                <c:pt idx="2">
                  <c:v>Assessing Teaching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3.63</c:v>
                </c:pt>
                <c:pt idx="1">
                  <c:v>3.92</c:v>
                </c:pt>
                <c:pt idx="2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FB-47E9-B695-6B0BDF16E6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Tenure track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Encouraging Effective Teaching</c:v>
                </c:pt>
                <c:pt idx="1">
                  <c:v>Recognizing Effective Teaching</c:v>
                </c:pt>
                <c:pt idx="2">
                  <c:v>Assessing Teaching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3.92</c:v>
                </c:pt>
                <c:pt idx="1">
                  <c:v>4.18</c:v>
                </c:pt>
                <c:pt idx="2">
                  <c:v>4.2300000000000004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B-47E9-B695-6B0BDF16E6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Sessional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Encouraging Effective Teaching</c:v>
                </c:pt>
                <c:pt idx="1">
                  <c:v>Recognizing Effective Teaching</c:v>
                </c:pt>
                <c:pt idx="2">
                  <c:v>Assessing Teaching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4.1099999999999994</c:v>
                </c:pt>
                <c:pt idx="1">
                  <c:v>4.29</c:v>
                </c:pt>
                <c:pt idx="2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FB-47E9-B695-6B0BDF16E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288416"/>
        <c:axId val="399288808"/>
      </c:lineChart>
      <c:catAx>
        <c:axId val="39928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anose="02020603050405020304" pitchFamily="18" charset="0"/>
              </a:defRPr>
            </a:pPr>
            <a:endParaRPr lang="en-US"/>
          </a:p>
        </c:txPr>
        <c:crossAx val="399288808"/>
        <c:crosses val="autoZero"/>
        <c:auto val="1"/>
        <c:lblAlgn val="ctr"/>
        <c:lblOffset val="100"/>
        <c:noMultiLvlLbl val="0"/>
      </c:catAx>
      <c:valAx>
        <c:axId val="399288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/>
                  <a:t>Importance</a:t>
                </a:r>
                <a:r>
                  <a:rPr lang="en-CA" baseline="0" dirty="0"/>
                  <a:t> Rating (out of 5)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0"/>
              <c:y val="0.183278564142040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99288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+mn-lt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10FA6-97C0-40B8-8FB9-73A38BD785A0}" type="doc">
      <dgm:prSet loTypeId="urn:microsoft.com/office/officeart/2005/8/layout/chart3" loCatId="cycle" qsTypeId="urn:microsoft.com/office/officeart/2005/8/quickstyle/simple2" qsCatId="simple" csTypeId="urn:microsoft.com/office/officeart/2005/8/colors/accent0_3" csCatId="mainScheme" phldr="1"/>
      <dgm:spPr/>
    </dgm:pt>
    <dgm:pt modelId="{F0A2E83A-E238-4D9D-8FBC-582444007510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n-CA" sz="2000" b="1" dirty="0"/>
            <a:t>Teaching is recognized in strategic initiatives and practices</a:t>
          </a:r>
        </a:p>
      </dgm:t>
    </dgm:pt>
    <dgm:pt modelId="{C5C57F95-6913-4514-96A0-E89AC4F7BE0B}" type="parTrans" cxnId="{DEB88523-779D-43D1-B323-A9B35807B044}">
      <dgm:prSet/>
      <dgm:spPr/>
      <dgm:t>
        <a:bodyPr/>
        <a:lstStyle/>
        <a:p>
          <a:endParaRPr lang="en-CA"/>
        </a:p>
      </dgm:t>
    </dgm:pt>
    <dgm:pt modelId="{DD9085C1-54EC-4536-A68E-082182D84A65}" type="sibTrans" cxnId="{DEB88523-779D-43D1-B323-A9B35807B044}">
      <dgm:prSet/>
      <dgm:spPr/>
      <dgm:t>
        <a:bodyPr/>
        <a:lstStyle/>
        <a:p>
          <a:endParaRPr lang="en-CA"/>
        </a:p>
      </dgm:t>
    </dgm:pt>
    <dgm:pt modelId="{D85F6F86-BA79-4D4C-B6CC-D719AA4217BF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i="0" dirty="0"/>
            <a:t>Assessment of teaching is constructive and flexible</a:t>
          </a:r>
          <a:endParaRPr lang="en-CA" sz="2000" i="0" dirty="0"/>
        </a:p>
      </dgm:t>
    </dgm:pt>
    <dgm:pt modelId="{2BD28C7E-0BA1-428A-9B50-78456235E753}" type="parTrans" cxnId="{F390884F-ABC3-403F-902E-85AF6B368347}">
      <dgm:prSet/>
      <dgm:spPr/>
      <dgm:t>
        <a:bodyPr/>
        <a:lstStyle/>
        <a:p>
          <a:endParaRPr lang="en-CA"/>
        </a:p>
      </dgm:t>
    </dgm:pt>
    <dgm:pt modelId="{5072E15A-CD54-40E9-A477-052FE5209962}" type="sibTrans" cxnId="{F390884F-ABC3-403F-902E-85AF6B368347}">
      <dgm:prSet/>
      <dgm:spPr/>
      <dgm:t>
        <a:bodyPr/>
        <a:lstStyle/>
        <a:p>
          <a:endParaRPr lang="en-CA"/>
        </a:p>
      </dgm:t>
    </dgm:pt>
    <dgm:pt modelId="{EACDEBD7-2A8E-49C5-A0F2-6C8413B38736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/>
            <a:t>Faculty are encouraged to develop as teachers</a:t>
          </a:r>
          <a:endParaRPr lang="en-CA" sz="2000" b="1" dirty="0"/>
        </a:p>
      </dgm:t>
    </dgm:pt>
    <dgm:pt modelId="{88579DE1-32E4-4C62-9F1B-C34612A5D563}" type="parTrans" cxnId="{101FFE0C-454F-4AAC-A1BB-7B66080189EE}">
      <dgm:prSet/>
      <dgm:spPr/>
      <dgm:t>
        <a:bodyPr/>
        <a:lstStyle/>
        <a:p>
          <a:endParaRPr lang="en-CA"/>
        </a:p>
      </dgm:t>
    </dgm:pt>
    <dgm:pt modelId="{E87B9CF2-D80D-439A-AF84-FEDB1501455E}" type="sibTrans" cxnId="{101FFE0C-454F-4AAC-A1BB-7B66080189EE}">
      <dgm:prSet/>
      <dgm:spPr/>
      <dgm:t>
        <a:bodyPr/>
        <a:lstStyle/>
        <a:p>
          <a:endParaRPr lang="en-CA"/>
        </a:p>
      </dgm:t>
    </dgm:pt>
    <dgm:pt modelId="{3EBF6299-3FEA-480F-AD78-F849BF87078F}">
      <dgm:prSet phldrT="[Text]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i="0" dirty="0"/>
            <a:t>Infrastructure exists to support teaching</a:t>
          </a:r>
          <a:endParaRPr lang="en-CA" i="0" dirty="0"/>
        </a:p>
      </dgm:t>
    </dgm:pt>
    <dgm:pt modelId="{DD53B9A1-C0B0-44E7-B759-C3F6F781A28B}" type="parTrans" cxnId="{D4EFD822-8683-44D6-B755-FD1D86366051}">
      <dgm:prSet/>
      <dgm:spPr/>
      <dgm:t>
        <a:bodyPr/>
        <a:lstStyle/>
        <a:p>
          <a:endParaRPr lang="en-CA"/>
        </a:p>
      </dgm:t>
    </dgm:pt>
    <dgm:pt modelId="{F63CF491-4BE8-4122-9E01-F5C9A2D7E0EB}" type="sibTrans" cxnId="{D4EFD822-8683-44D6-B755-FD1D86366051}">
      <dgm:prSet/>
      <dgm:spPr/>
      <dgm:t>
        <a:bodyPr/>
        <a:lstStyle/>
        <a:p>
          <a:endParaRPr lang="en-CA"/>
        </a:p>
      </dgm:t>
    </dgm:pt>
    <dgm:pt modelId="{F641D09A-B7C0-445E-851C-EA949C959427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/>
            <a:t>Broad engagement around teaching occurs</a:t>
          </a:r>
          <a:endParaRPr lang="en-CA" sz="2000" b="1" dirty="0"/>
        </a:p>
      </dgm:t>
    </dgm:pt>
    <dgm:pt modelId="{A2A2E84C-ED38-4AA3-80DA-82670D7297E5}" type="parTrans" cxnId="{50C84FC8-B457-4F72-A82B-50A5340CAB27}">
      <dgm:prSet/>
      <dgm:spPr/>
      <dgm:t>
        <a:bodyPr/>
        <a:lstStyle/>
        <a:p>
          <a:endParaRPr lang="en-CA"/>
        </a:p>
      </dgm:t>
    </dgm:pt>
    <dgm:pt modelId="{B67A3970-4A10-44DC-A9A5-9E5EEC2BF01E}" type="sibTrans" cxnId="{50C84FC8-B457-4F72-A82B-50A5340CAB27}">
      <dgm:prSet/>
      <dgm:spPr/>
      <dgm:t>
        <a:bodyPr/>
        <a:lstStyle/>
        <a:p>
          <a:endParaRPr lang="en-CA"/>
        </a:p>
      </dgm:t>
    </dgm:pt>
    <dgm:pt modelId="{8D041313-0E79-493E-986E-FAA969E3180E}" type="pres">
      <dgm:prSet presAssocID="{CFB10FA6-97C0-40B8-8FB9-73A38BD785A0}" presName="compositeShape" presStyleCnt="0">
        <dgm:presLayoutVars>
          <dgm:chMax val="7"/>
          <dgm:dir/>
          <dgm:resizeHandles val="exact"/>
        </dgm:presLayoutVars>
      </dgm:prSet>
      <dgm:spPr/>
    </dgm:pt>
    <dgm:pt modelId="{88AFACC4-C5D6-40D9-9880-2CFA17EFC108}" type="pres">
      <dgm:prSet presAssocID="{CFB10FA6-97C0-40B8-8FB9-73A38BD785A0}" presName="wedge1" presStyleLbl="node1" presStyleIdx="0" presStyleCnt="5" custLinFactNeighborX="-3245" custLinFactNeighborY="4645"/>
      <dgm:spPr/>
    </dgm:pt>
    <dgm:pt modelId="{3A0CEAEE-C56F-4D29-B3FA-2033E8664F50}" type="pres">
      <dgm:prSet presAssocID="{CFB10FA6-97C0-40B8-8FB9-73A38BD785A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7BE63E8-ACE1-4557-9ACB-8C20A2B99299}" type="pres">
      <dgm:prSet presAssocID="{CFB10FA6-97C0-40B8-8FB9-73A38BD785A0}" presName="wedge2" presStyleLbl="node1" presStyleIdx="1" presStyleCnt="5"/>
      <dgm:spPr/>
    </dgm:pt>
    <dgm:pt modelId="{A594535E-8DC3-4B2A-B4FD-13BFFFBFDFFB}" type="pres">
      <dgm:prSet presAssocID="{CFB10FA6-97C0-40B8-8FB9-73A38BD785A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3EDF178-6070-4321-BB55-3989096D531C}" type="pres">
      <dgm:prSet presAssocID="{CFB10FA6-97C0-40B8-8FB9-73A38BD785A0}" presName="wedge3" presStyleLbl="node1" presStyleIdx="2" presStyleCnt="5"/>
      <dgm:spPr/>
    </dgm:pt>
    <dgm:pt modelId="{63BFCBC7-5DD0-484D-B5C8-50BCF8FD09C7}" type="pres">
      <dgm:prSet presAssocID="{CFB10FA6-97C0-40B8-8FB9-73A38BD785A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B8025C3-C3A2-456A-A0E3-FA664B198AA2}" type="pres">
      <dgm:prSet presAssocID="{CFB10FA6-97C0-40B8-8FB9-73A38BD785A0}" presName="wedge4" presStyleLbl="node1" presStyleIdx="3" presStyleCnt="5"/>
      <dgm:spPr/>
    </dgm:pt>
    <dgm:pt modelId="{F5EA2720-8798-447B-8A05-328BD1A4BCE4}" type="pres">
      <dgm:prSet presAssocID="{CFB10FA6-97C0-40B8-8FB9-73A38BD785A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1BEB11A-0C87-4734-AD07-E7CC9787A407}" type="pres">
      <dgm:prSet presAssocID="{CFB10FA6-97C0-40B8-8FB9-73A38BD785A0}" presName="wedge5" presStyleLbl="node1" presStyleIdx="4" presStyleCnt="5"/>
      <dgm:spPr/>
    </dgm:pt>
    <dgm:pt modelId="{F2C4E2B1-29E2-4CAD-B92A-3176C29F5E77}" type="pres">
      <dgm:prSet presAssocID="{CFB10FA6-97C0-40B8-8FB9-73A38BD785A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7092201-B16D-410A-8DB6-6B4204F582BA}" type="presOf" srcId="{3EBF6299-3FEA-480F-AD78-F849BF87078F}" destId="{1B8025C3-C3A2-456A-A0E3-FA664B198AA2}" srcOrd="0" destOrd="0" presId="urn:microsoft.com/office/officeart/2005/8/layout/chart3"/>
    <dgm:cxn modelId="{101FFE0C-454F-4AAC-A1BB-7B66080189EE}" srcId="{CFB10FA6-97C0-40B8-8FB9-73A38BD785A0}" destId="{EACDEBD7-2A8E-49C5-A0F2-6C8413B38736}" srcOrd="2" destOrd="0" parTransId="{88579DE1-32E4-4C62-9F1B-C34612A5D563}" sibTransId="{E87B9CF2-D80D-439A-AF84-FEDB1501455E}"/>
    <dgm:cxn modelId="{A0D3B41C-3642-4B0C-956F-90BE737DFE26}" type="presOf" srcId="{EACDEBD7-2A8E-49C5-A0F2-6C8413B38736}" destId="{33EDF178-6070-4321-BB55-3989096D531C}" srcOrd="0" destOrd="0" presId="urn:microsoft.com/office/officeart/2005/8/layout/chart3"/>
    <dgm:cxn modelId="{D4EFD822-8683-44D6-B755-FD1D86366051}" srcId="{CFB10FA6-97C0-40B8-8FB9-73A38BD785A0}" destId="{3EBF6299-3FEA-480F-AD78-F849BF87078F}" srcOrd="3" destOrd="0" parTransId="{DD53B9A1-C0B0-44E7-B759-C3F6F781A28B}" sibTransId="{F63CF491-4BE8-4122-9E01-F5C9A2D7E0EB}"/>
    <dgm:cxn modelId="{DEB88523-779D-43D1-B323-A9B35807B044}" srcId="{CFB10FA6-97C0-40B8-8FB9-73A38BD785A0}" destId="{F0A2E83A-E238-4D9D-8FBC-582444007510}" srcOrd="0" destOrd="0" parTransId="{C5C57F95-6913-4514-96A0-E89AC4F7BE0B}" sibTransId="{DD9085C1-54EC-4536-A68E-082182D84A65}"/>
    <dgm:cxn modelId="{9D9D7B39-1AD4-4432-87F4-0F403DE581E3}" type="presOf" srcId="{CFB10FA6-97C0-40B8-8FB9-73A38BD785A0}" destId="{8D041313-0E79-493E-986E-FAA969E3180E}" srcOrd="0" destOrd="0" presId="urn:microsoft.com/office/officeart/2005/8/layout/chart3"/>
    <dgm:cxn modelId="{24227E6D-B08F-475E-8CDD-106C380BE237}" type="presOf" srcId="{3EBF6299-3FEA-480F-AD78-F849BF87078F}" destId="{F5EA2720-8798-447B-8A05-328BD1A4BCE4}" srcOrd="1" destOrd="0" presId="urn:microsoft.com/office/officeart/2005/8/layout/chart3"/>
    <dgm:cxn modelId="{8B693C4E-E908-4A59-A3FB-FE0C620711FF}" type="presOf" srcId="{F641D09A-B7C0-445E-851C-EA949C959427}" destId="{01BEB11A-0C87-4734-AD07-E7CC9787A407}" srcOrd="0" destOrd="0" presId="urn:microsoft.com/office/officeart/2005/8/layout/chart3"/>
    <dgm:cxn modelId="{F390884F-ABC3-403F-902E-85AF6B368347}" srcId="{CFB10FA6-97C0-40B8-8FB9-73A38BD785A0}" destId="{D85F6F86-BA79-4D4C-B6CC-D719AA4217BF}" srcOrd="1" destOrd="0" parTransId="{2BD28C7E-0BA1-428A-9B50-78456235E753}" sibTransId="{5072E15A-CD54-40E9-A477-052FE5209962}"/>
    <dgm:cxn modelId="{9CCD7F89-1257-485D-A132-4F8370600A40}" type="presOf" srcId="{F641D09A-B7C0-445E-851C-EA949C959427}" destId="{F2C4E2B1-29E2-4CAD-B92A-3176C29F5E77}" srcOrd="1" destOrd="0" presId="urn:microsoft.com/office/officeart/2005/8/layout/chart3"/>
    <dgm:cxn modelId="{EEF314C8-3439-4CBB-9066-96C7721D4EA0}" type="presOf" srcId="{D85F6F86-BA79-4D4C-B6CC-D719AA4217BF}" destId="{C7BE63E8-ACE1-4557-9ACB-8C20A2B99299}" srcOrd="0" destOrd="0" presId="urn:microsoft.com/office/officeart/2005/8/layout/chart3"/>
    <dgm:cxn modelId="{50C84FC8-B457-4F72-A82B-50A5340CAB27}" srcId="{CFB10FA6-97C0-40B8-8FB9-73A38BD785A0}" destId="{F641D09A-B7C0-445E-851C-EA949C959427}" srcOrd="4" destOrd="0" parTransId="{A2A2E84C-ED38-4AA3-80DA-82670D7297E5}" sibTransId="{B67A3970-4A10-44DC-A9A5-9E5EEC2BF01E}"/>
    <dgm:cxn modelId="{53629ED7-FCB6-4218-8F04-7B42AC01F890}" type="presOf" srcId="{F0A2E83A-E238-4D9D-8FBC-582444007510}" destId="{88AFACC4-C5D6-40D9-9880-2CFA17EFC108}" srcOrd="0" destOrd="0" presId="urn:microsoft.com/office/officeart/2005/8/layout/chart3"/>
    <dgm:cxn modelId="{E39A49D8-9218-4DED-94C9-42F33BAFA178}" type="presOf" srcId="{F0A2E83A-E238-4D9D-8FBC-582444007510}" destId="{3A0CEAEE-C56F-4D29-B3FA-2033E8664F50}" srcOrd="1" destOrd="0" presId="urn:microsoft.com/office/officeart/2005/8/layout/chart3"/>
    <dgm:cxn modelId="{0109DEDD-4EC1-4970-9B5B-0A0119041FDD}" type="presOf" srcId="{D85F6F86-BA79-4D4C-B6CC-D719AA4217BF}" destId="{A594535E-8DC3-4B2A-B4FD-13BFFFBFDFFB}" srcOrd="1" destOrd="0" presId="urn:microsoft.com/office/officeart/2005/8/layout/chart3"/>
    <dgm:cxn modelId="{221164F0-8185-456C-8228-A74E9CB122C5}" type="presOf" srcId="{EACDEBD7-2A8E-49C5-A0F2-6C8413B38736}" destId="{63BFCBC7-5DD0-484D-B5C8-50BCF8FD09C7}" srcOrd="1" destOrd="0" presId="urn:microsoft.com/office/officeart/2005/8/layout/chart3"/>
    <dgm:cxn modelId="{33267936-7C27-4DA5-B5FC-063654E129E6}" type="presParOf" srcId="{8D041313-0E79-493E-986E-FAA969E3180E}" destId="{88AFACC4-C5D6-40D9-9880-2CFA17EFC108}" srcOrd="0" destOrd="0" presId="urn:microsoft.com/office/officeart/2005/8/layout/chart3"/>
    <dgm:cxn modelId="{4CDBE1C2-F364-4DA2-BD59-1F5EA432E93D}" type="presParOf" srcId="{8D041313-0E79-493E-986E-FAA969E3180E}" destId="{3A0CEAEE-C56F-4D29-B3FA-2033E8664F50}" srcOrd="1" destOrd="0" presId="urn:microsoft.com/office/officeart/2005/8/layout/chart3"/>
    <dgm:cxn modelId="{2E620610-CA0D-4058-AA12-5BC22AB0B13D}" type="presParOf" srcId="{8D041313-0E79-493E-986E-FAA969E3180E}" destId="{C7BE63E8-ACE1-4557-9ACB-8C20A2B99299}" srcOrd="2" destOrd="0" presId="urn:microsoft.com/office/officeart/2005/8/layout/chart3"/>
    <dgm:cxn modelId="{742F58E9-6773-4F14-855D-CEECB8BC408B}" type="presParOf" srcId="{8D041313-0E79-493E-986E-FAA969E3180E}" destId="{A594535E-8DC3-4B2A-B4FD-13BFFFBFDFFB}" srcOrd="3" destOrd="0" presId="urn:microsoft.com/office/officeart/2005/8/layout/chart3"/>
    <dgm:cxn modelId="{65D187BB-37D3-4261-8981-D4D622EDB4E6}" type="presParOf" srcId="{8D041313-0E79-493E-986E-FAA969E3180E}" destId="{33EDF178-6070-4321-BB55-3989096D531C}" srcOrd="4" destOrd="0" presId="urn:microsoft.com/office/officeart/2005/8/layout/chart3"/>
    <dgm:cxn modelId="{C3FD2FC0-4282-4CAA-A271-D059DF02A74D}" type="presParOf" srcId="{8D041313-0E79-493E-986E-FAA969E3180E}" destId="{63BFCBC7-5DD0-484D-B5C8-50BCF8FD09C7}" srcOrd="5" destOrd="0" presId="urn:microsoft.com/office/officeart/2005/8/layout/chart3"/>
    <dgm:cxn modelId="{32316FA3-6D06-4054-8D89-261041920C01}" type="presParOf" srcId="{8D041313-0E79-493E-986E-FAA969E3180E}" destId="{1B8025C3-C3A2-456A-A0E3-FA664B198AA2}" srcOrd="6" destOrd="0" presId="urn:microsoft.com/office/officeart/2005/8/layout/chart3"/>
    <dgm:cxn modelId="{31478534-AF3B-4987-BA3E-8D372CC69E40}" type="presParOf" srcId="{8D041313-0E79-493E-986E-FAA969E3180E}" destId="{F5EA2720-8798-447B-8A05-328BD1A4BCE4}" srcOrd="7" destOrd="0" presId="urn:microsoft.com/office/officeart/2005/8/layout/chart3"/>
    <dgm:cxn modelId="{184C63DE-92E0-4A0F-878A-9D4CD1838D8D}" type="presParOf" srcId="{8D041313-0E79-493E-986E-FAA969E3180E}" destId="{01BEB11A-0C87-4734-AD07-E7CC9787A407}" srcOrd="8" destOrd="0" presId="urn:microsoft.com/office/officeart/2005/8/layout/chart3"/>
    <dgm:cxn modelId="{5003C6BC-F45F-4477-A4E0-2551D0A82D0C}" type="presParOf" srcId="{8D041313-0E79-493E-986E-FAA969E3180E}" destId="{F2C4E2B1-29E2-4CAD-B92A-3176C29F5E7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FACC4-C5D6-40D9-9880-2CFA17EFC108}">
      <dsp:nvSpPr>
        <dsp:cNvPr id="0" name=""/>
        <dsp:cNvSpPr/>
      </dsp:nvSpPr>
      <dsp:spPr>
        <a:xfrm>
          <a:off x="490339" y="662298"/>
          <a:ext cx="5632704" cy="563270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Teaching is recognized in strategic initiatives and practices</a:t>
          </a:r>
        </a:p>
      </dsp:txBody>
      <dsp:txXfrm>
        <a:off x="3377770" y="1503851"/>
        <a:ext cx="1911096" cy="1307592"/>
      </dsp:txXfrm>
    </dsp:sp>
    <dsp:sp modelId="{C7BE63E8-ACE1-4557-9ACB-8C20A2B99299}">
      <dsp:nvSpPr>
        <dsp:cNvPr id="0" name=""/>
        <dsp:cNvSpPr/>
      </dsp:nvSpPr>
      <dsp:spPr>
        <a:xfrm>
          <a:off x="475975" y="672236"/>
          <a:ext cx="5632704" cy="5632704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Assessment of teaching is constructive and flexible</a:t>
          </a:r>
          <a:endParaRPr lang="en-CA" sz="2000" i="0" kern="1200" dirty="0"/>
        </a:p>
      </dsp:txBody>
      <dsp:txXfrm>
        <a:off x="4157350" y="3220364"/>
        <a:ext cx="1676400" cy="1414881"/>
      </dsp:txXfrm>
    </dsp:sp>
    <dsp:sp modelId="{33EDF178-6070-4321-BB55-3989096D531C}">
      <dsp:nvSpPr>
        <dsp:cNvPr id="0" name=""/>
        <dsp:cNvSpPr/>
      </dsp:nvSpPr>
      <dsp:spPr>
        <a:xfrm>
          <a:off x="475975" y="672236"/>
          <a:ext cx="5632704" cy="5632704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Faculty are encouraged to develop as teachers</a:t>
          </a:r>
          <a:endParaRPr lang="en-CA" sz="2000" b="1" kern="1200" dirty="0"/>
        </a:p>
      </dsp:txBody>
      <dsp:txXfrm>
        <a:off x="2286487" y="4896764"/>
        <a:ext cx="2011680" cy="1207008"/>
      </dsp:txXfrm>
    </dsp:sp>
    <dsp:sp modelId="{1B8025C3-C3A2-456A-A0E3-FA664B198AA2}">
      <dsp:nvSpPr>
        <dsp:cNvPr id="0" name=""/>
        <dsp:cNvSpPr/>
      </dsp:nvSpPr>
      <dsp:spPr>
        <a:xfrm>
          <a:off x="475975" y="672236"/>
          <a:ext cx="5632704" cy="5632704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Infrastructure exists to support teaching</a:t>
          </a:r>
          <a:endParaRPr lang="en-CA" sz="2200" i="0" kern="1200" dirty="0"/>
        </a:p>
      </dsp:txBody>
      <dsp:txXfrm>
        <a:off x="744199" y="3220364"/>
        <a:ext cx="1676400" cy="1414881"/>
      </dsp:txXfrm>
    </dsp:sp>
    <dsp:sp modelId="{01BEB11A-0C87-4734-AD07-E7CC9787A407}">
      <dsp:nvSpPr>
        <dsp:cNvPr id="0" name=""/>
        <dsp:cNvSpPr/>
      </dsp:nvSpPr>
      <dsp:spPr>
        <a:xfrm>
          <a:off x="475975" y="672236"/>
          <a:ext cx="5632704" cy="5632704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Broad engagement around teaching occurs</a:t>
          </a:r>
          <a:endParaRPr lang="en-CA" sz="2000" b="1" kern="1200" dirty="0"/>
        </a:p>
      </dsp:txBody>
      <dsp:txXfrm>
        <a:off x="1297411" y="1530553"/>
        <a:ext cx="1911096" cy="130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AC3C-63A8-40C3-B003-BB1696D53A3F}" type="datetimeFigureOut">
              <a:rPr lang="en-CA" smtClean="0"/>
              <a:t>2017-07-18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A2098-2708-4208-994F-C79C0A27972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553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658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27FE-AF8B-4248-9770-16B5EF84C6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99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5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333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86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2748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464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40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016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3637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90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232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70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93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486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48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368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0647-3D4F-4D16-A2C2-DA9FAC690F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928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A2098-2708-4208-994F-C79C0A27972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48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lang="en-CA" dirty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49" y="1547446"/>
            <a:ext cx="12192000" cy="149299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5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725993"/>
            <a:ext cx="12192000" cy="149299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5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63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uwindsor.ca/ctlreports/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ersityaffairs.ca/features/feature-article/sessionals-up-clos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meadow2@uwo.ca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dldawson@uwo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lgoff@mcmaster.ca" TargetMode="External"/><Relationship Id="rId4" Type="http://schemas.openxmlformats.org/officeDocument/2006/relationships/hyperlink" Target="mailto:kustraed@uwindsor.ca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59" y="2305050"/>
            <a:ext cx="10985282" cy="2387600"/>
          </a:xfrm>
        </p:spPr>
        <p:txBody>
          <a:bodyPr>
            <a:noAutofit/>
          </a:bodyPr>
          <a:lstStyle/>
          <a:p>
            <a:r>
              <a:rPr lang="en-US" sz="4800" i="1" dirty="0"/>
              <a:t>Part- and Full-Time Faculty Members’ Perceptions of Institutional </a:t>
            </a:r>
            <a:br>
              <a:rPr lang="en-US" sz="4800" i="1" dirty="0"/>
            </a:br>
            <a:r>
              <a:rPr lang="en-US" sz="4800" i="1" dirty="0"/>
              <a:t>Teaching Culture </a:t>
            </a:r>
            <a:r>
              <a:rPr lang="en-CA" sz="6600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922838"/>
            <a:ext cx="9144000" cy="1903412"/>
          </a:xfrm>
        </p:spPr>
        <p:txBody>
          <a:bodyPr>
            <a:noAutofit/>
          </a:bodyPr>
          <a:lstStyle/>
          <a:p>
            <a:r>
              <a:rPr lang="en-CA" dirty="0"/>
              <a:t>Debra Dawson, Western University, </a:t>
            </a:r>
          </a:p>
          <a:p>
            <a:r>
              <a:rPr lang="en-CA" dirty="0"/>
              <a:t>Ken N. Meadows, Western University</a:t>
            </a:r>
          </a:p>
          <a:p>
            <a:r>
              <a:rPr lang="en-CA" dirty="0"/>
              <a:t>Erika Kustra, University of Windsor </a:t>
            </a:r>
          </a:p>
          <a:p>
            <a:r>
              <a:rPr lang="en-CA" dirty="0"/>
              <a:t>Lori Goff, McMaster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634" y="175630"/>
            <a:ext cx="10241348" cy="107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4"/>
          <a:stretch/>
        </p:blipFill>
        <p:spPr>
          <a:xfrm>
            <a:off x="-26309" y="0"/>
            <a:ext cx="12244618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3667" y="641271"/>
            <a:ext cx="4058624" cy="737840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Purpose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2961" y="2729745"/>
            <a:ext cx="3242726" cy="3242726"/>
          </a:xfrm>
        </p:spPr>
      </p:pic>
      <p:pic>
        <p:nvPicPr>
          <p:cNvPr id="5" name="Picture 4" descr="MP90040363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>
          <a:xfrm>
            <a:off x="5754983" y="461515"/>
            <a:ext cx="4506728" cy="226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4984" y="1326711"/>
            <a:ext cx="7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7221" y="1326711"/>
            <a:ext cx="7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4911" y="1050806"/>
            <a:ext cx="7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4679" y="1213421"/>
            <a:ext cx="7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37298" y="1326711"/>
            <a:ext cx="75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4983" y="3298354"/>
            <a:ext cx="443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4751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3600" dirty="0"/>
              <a:t>The Teaching Culture Perceptions Survey (TCPS) aims to assess faculty members ‘ perceptions of the various components that comprise a teaching culture</a:t>
            </a:r>
          </a:p>
          <a:p>
            <a:pPr>
              <a:spcAft>
                <a:spcPts val="600"/>
              </a:spcAft>
            </a:pPr>
            <a:r>
              <a:rPr lang="en-CA" sz="3600" dirty="0"/>
              <a:t>TCPS was piloted at 3 Ontario Universities </a:t>
            </a:r>
          </a:p>
          <a:p>
            <a:pPr>
              <a:spcAft>
                <a:spcPts val="600"/>
              </a:spcAft>
            </a:pPr>
            <a:r>
              <a:rPr lang="en-CA" sz="3600" dirty="0"/>
              <a:t>Work has also been done to identify general indicators that an institution values teaching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1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Hypotheses of the current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3600" dirty="0"/>
              <a:t>Sessional faculty will show less agreement with the indicators of teaching quality than tenure &amp; tenure track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sz="3600" dirty="0"/>
              <a:t>Sessional faculty will place more importance on teaching quality than their tenure and tenure track colleagues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0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2177"/>
            <a:ext cx="9372600" cy="4396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>
                <a:cs typeface="Times New Roman" panose="02020603050405020304" pitchFamily="18" charset="0"/>
              </a:rPr>
              <a:t>Participants:</a:t>
            </a: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693 faculty from McMaster, Western, and Windsor</a:t>
            </a: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46% women</a:t>
            </a: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34% Arts and Social Science</a:t>
            </a: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71% 10+ year of teaching experience</a:t>
            </a:r>
          </a:p>
          <a:p>
            <a:pPr lvl="1"/>
            <a:endParaRPr lang="en-US" sz="3600" dirty="0">
              <a:cs typeface="Times New Roman" panose="02020603050405020304" pitchFamily="18" charset="0"/>
            </a:endParaRP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352 Tenured </a:t>
            </a: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64 Tenure track </a:t>
            </a:r>
          </a:p>
          <a:p>
            <a:pPr lvl="1"/>
            <a:r>
              <a:rPr lang="en-US" sz="3500" dirty="0">
                <a:cs typeface="Times New Roman" panose="02020603050405020304" pitchFamily="18" charset="0"/>
              </a:rPr>
              <a:t>160 Sessional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Method</a:t>
            </a:r>
            <a:endParaRPr lang="en-CA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906"/>
            <a:ext cx="10515600" cy="422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cs typeface="Times New Roman" panose="02020603050405020304" pitchFamily="18" charset="0"/>
              </a:rPr>
              <a:t>Measure: Teaching Culture Perception Survey – Faculty version (TCPS; Kustra et al., 2014)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200" dirty="0"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cs typeface="Times New Roman" panose="02020603050405020304" pitchFamily="18" charset="0"/>
              </a:rPr>
              <a:t>39-item questionnaire </a:t>
            </a:r>
          </a:p>
          <a:p>
            <a:pPr marL="0" indent="0">
              <a:buNone/>
            </a:pPr>
            <a:endParaRPr lang="en-US" sz="2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Rate each item twice</a:t>
            </a:r>
          </a:p>
          <a:p>
            <a:pPr marL="971550" lvl="1" indent="-514350">
              <a:buAutoNum type="arabicParenR"/>
            </a:pPr>
            <a:r>
              <a:rPr lang="en-US" sz="3100" dirty="0">
                <a:cs typeface="Times New Roman" panose="02020603050405020304" pitchFamily="18" charset="0"/>
              </a:rPr>
              <a:t>Agreement: </a:t>
            </a:r>
            <a:r>
              <a:rPr lang="en-US" sz="3100" i="1" dirty="0">
                <a:cs typeface="Times New Roman" panose="02020603050405020304" pitchFamily="18" charset="0"/>
              </a:rPr>
              <a:t>Strong Disagree</a:t>
            </a:r>
            <a:r>
              <a:rPr lang="en-US" sz="3100" dirty="0">
                <a:cs typeface="Times New Roman" panose="02020603050405020304" pitchFamily="18" charset="0"/>
              </a:rPr>
              <a:t> (1)</a:t>
            </a:r>
            <a:r>
              <a:rPr lang="en-US" sz="3100" i="1" dirty="0">
                <a:cs typeface="Times New Roman" panose="02020603050405020304" pitchFamily="18" charset="0"/>
              </a:rPr>
              <a:t> </a:t>
            </a:r>
            <a:r>
              <a:rPr lang="en-US" sz="3100" dirty="0">
                <a:cs typeface="Times New Roman" panose="02020603050405020304" pitchFamily="18" charset="0"/>
              </a:rPr>
              <a:t>to </a:t>
            </a:r>
            <a:r>
              <a:rPr lang="en-US" sz="3100" i="1" dirty="0">
                <a:cs typeface="Times New Roman" panose="02020603050405020304" pitchFamily="18" charset="0"/>
              </a:rPr>
              <a:t>Strongly Agree </a:t>
            </a:r>
            <a:r>
              <a:rPr lang="en-US" sz="3100" dirty="0">
                <a:cs typeface="Times New Roman" panose="02020603050405020304" pitchFamily="18" charset="0"/>
              </a:rPr>
              <a:t>(5); </a:t>
            </a:r>
          </a:p>
          <a:p>
            <a:pPr marL="971550" lvl="1" indent="-514350">
              <a:buAutoNum type="arabicParenR"/>
            </a:pPr>
            <a:r>
              <a:rPr lang="en-US" sz="3100" dirty="0">
                <a:cs typeface="Times New Roman" panose="02020603050405020304" pitchFamily="18" charset="0"/>
              </a:rPr>
              <a:t>Importance: </a:t>
            </a:r>
            <a:r>
              <a:rPr lang="en-US" sz="3100" i="1" dirty="0">
                <a:cs typeface="Times New Roman" panose="02020603050405020304" pitchFamily="18" charset="0"/>
              </a:rPr>
              <a:t>Not at all Important </a:t>
            </a:r>
            <a:r>
              <a:rPr lang="en-US" sz="3100" dirty="0">
                <a:cs typeface="Times New Roman" panose="02020603050405020304" pitchFamily="18" charset="0"/>
              </a:rPr>
              <a:t>(1) to </a:t>
            </a:r>
            <a:r>
              <a:rPr lang="en-US" sz="3100" i="1" dirty="0">
                <a:cs typeface="Times New Roman" panose="02020603050405020304" pitchFamily="18" charset="0"/>
              </a:rPr>
              <a:t>Very Important</a:t>
            </a:r>
            <a:r>
              <a:rPr lang="en-US" sz="3100" dirty="0">
                <a:cs typeface="Times New Roman" panose="02020603050405020304" pitchFamily="18" charset="0"/>
              </a:rPr>
              <a:t> (5).</a:t>
            </a:r>
            <a:endParaRPr lang="en-CA" sz="3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84"/>
          <p:cNvSpPr>
            <a:spLocks noGrp="1"/>
          </p:cNvSpPr>
          <p:nvPr>
            <p:ph type="title"/>
          </p:nvPr>
        </p:nvSpPr>
        <p:spPr>
          <a:xfrm>
            <a:off x="1495425" y="381000"/>
            <a:ext cx="9144000" cy="762000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Teaching Culture Perception Survey (TCPS)</a:t>
            </a:r>
          </a:p>
        </p:txBody>
      </p:sp>
      <p:pic>
        <p:nvPicPr>
          <p:cNvPr id="24580" name="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000" r="19749" b="20667"/>
          <a:stretch>
            <a:fillRect/>
          </a:stretch>
        </p:blipFill>
        <p:spPr bwMode="auto">
          <a:xfrm>
            <a:off x="1465422" y="1720482"/>
            <a:ext cx="9278778" cy="502294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0" y="704851"/>
            <a:ext cx="8229600" cy="6208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Initial Survey Data Analysis</a:t>
            </a:r>
            <a:endParaRPr lang="en-CA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3950" y="1891396"/>
            <a:ext cx="9944100" cy="4528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cs typeface="Times New Roman" panose="02020603050405020304" pitchFamily="18" charset="0"/>
              </a:rPr>
              <a:t>Four Agreement Subscales</a:t>
            </a:r>
            <a:endParaRPr lang="en-CA" sz="3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i="1" dirty="0">
                <a:cs typeface="Times New Roman" panose="02020603050405020304" pitchFamily="18" charset="0"/>
              </a:rPr>
              <a:t>		</a:t>
            </a:r>
            <a:r>
              <a:rPr lang="en-US" sz="3100" dirty="0">
                <a:cs typeface="Times New Roman" panose="02020603050405020304" pitchFamily="18" charset="0"/>
              </a:rPr>
              <a:t>Encouraging Effective Teaching</a:t>
            </a:r>
          </a:p>
          <a:p>
            <a:pPr marL="0" indent="0">
              <a:buNone/>
            </a:pPr>
            <a:r>
              <a:rPr lang="en-US" sz="3100" dirty="0">
                <a:cs typeface="Times New Roman" panose="02020603050405020304" pitchFamily="18" charset="0"/>
              </a:rPr>
              <a:t>		Broad Involvement around Teaching</a:t>
            </a:r>
          </a:p>
          <a:p>
            <a:pPr marL="0" indent="0">
              <a:buNone/>
            </a:pPr>
            <a:r>
              <a:rPr lang="en-US" sz="3100" dirty="0">
                <a:cs typeface="Times New Roman" panose="02020603050405020304" pitchFamily="18" charset="0"/>
              </a:rPr>
              <a:t>		Recognizing Effective Teaching</a:t>
            </a:r>
          </a:p>
          <a:p>
            <a:pPr marL="0" indent="0">
              <a:buNone/>
            </a:pPr>
            <a:r>
              <a:rPr lang="en-US" sz="3100" dirty="0">
                <a:cs typeface="Times New Roman" panose="02020603050405020304" pitchFamily="18" charset="0"/>
              </a:rPr>
              <a:t>		Assessing Teaching</a:t>
            </a:r>
          </a:p>
          <a:p>
            <a:pPr marL="0" indent="0">
              <a:buNone/>
            </a:pPr>
            <a:endParaRPr lang="en-US" sz="15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b="1" dirty="0">
                <a:cs typeface="Times New Roman" panose="02020603050405020304" pitchFamily="18" charset="0"/>
              </a:rPr>
              <a:t>Three Importance Subscales</a:t>
            </a:r>
            <a:endParaRPr lang="en-CA" sz="3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100" b="1" i="1" dirty="0">
                <a:cs typeface="Times New Roman" panose="02020603050405020304" pitchFamily="18" charset="0"/>
              </a:rPr>
              <a:t>		</a:t>
            </a:r>
            <a:r>
              <a:rPr lang="en-US" sz="3100" dirty="0">
                <a:cs typeface="Times New Roman" panose="02020603050405020304" pitchFamily="18" charset="0"/>
              </a:rPr>
              <a:t>Encouraging Effective Teaching </a:t>
            </a:r>
          </a:p>
          <a:p>
            <a:pPr marL="0" indent="0">
              <a:buNone/>
            </a:pPr>
            <a:r>
              <a:rPr lang="en-US" sz="3100" dirty="0">
                <a:cs typeface="Times New Roman" panose="02020603050405020304" pitchFamily="18" charset="0"/>
              </a:rPr>
              <a:t>		Recognizing Effective Teaching</a:t>
            </a:r>
          </a:p>
          <a:p>
            <a:pPr marL="0" indent="0">
              <a:buNone/>
            </a:pPr>
            <a:r>
              <a:rPr lang="en-US" sz="3100" dirty="0">
                <a:cs typeface="Times New Roman" panose="02020603050405020304" pitchFamily="18" charset="0"/>
              </a:rPr>
              <a:t>		Assessing Teaching</a:t>
            </a:r>
            <a:endParaRPr lang="en-CA" sz="3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b="1" i="1" dirty="0"/>
          </a:p>
          <a:p>
            <a:pPr marL="0" indent="0">
              <a:buNone/>
            </a:pPr>
            <a:endParaRPr lang="en-CA" b="1" i="1" dirty="0"/>
          </a:p>
          <a:p>
            <a:pPr marL="0" indent="0">
              <a:buNone/>
            </a:pPr>
            <a:endParaRPr lang="en-CA" b="1" i="1" dirty="0"/>
          </a:p>
          <a:p>
            <a:pPr marL="0" indent="0">
              <a:buNone/>
            </a:pPr>
            <a:endParaRPr lang="en-CA" b="1" i="1" dirty="0"/>
          </a:p>
          <a:p>
            <a:pPr marL="0" indent="0">
              <a:buNone/>
            </a:pPr>
            <a:endParaRPr lang="en-CA" b="1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8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>
                <a:latin typeface="+mn-lt"/>
                <a:cs typeface="Times New Roman" panose="02020603050405020304" pitchFamily="18" charset="0"/>
              </a:rPr>
              <a:t>Results</a:t>
            </a:r>
            <a:br>
              <a:rPr lang="en-CA" dirty="0">
                <a:latin typeface="+mn-lt"/>
                <a:cs typeface="Times New Roman" panose="02020603050405020304" pitchFamily="18" charset="0"/>
              </a:rPr>
            </a:br>
            <a:r>
              <a:rPr lang="en-CA" dirty="0">
                <a:latin typeface="+mn-lt"/>
                <a:cs typeface="Times New Roman" panose="02020603050405020304" pitchFamily="18" charset="0"/>
              </a:rPr>
              <a:t>Agreement – Recognizing effective teaching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894051"/>
              </p:ext>
            </p:extLst>
          </p:nvPr>
        </p:nvGraphicFramePr>
        <p:xfrm>
          <a:off x="1619250" y="1885954"/>
          <a:ext cx="85915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8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+mn-lt"/>
                <a:cs typeface="Times New Roman" panose="02020603050405020304" pitchFamily="18" charset="0"/>
              </a:rPr>
              <a:t>Results</a:t>
            </a:r>
            <a:br>
              <a:rPr lang="en-CA" dirty="0">
                <a:latin typeface="+mn-lt"/>
                <a:cs typeface="Times New Roman" panose="02020603050405020304" pitchFamily="18" charset="0"/>
              </a:rPr>
            </a:br>
            <a:r>
              <a:rPr lang="en-CA" dirty="0">
                <a:latin typeface="+mn-lt"/>
                <a:cs typeface="Times New Roman" panose="02020603050405020304" pitchFamily="18" charset="0"/>
              </a:rPr>
              <a:t>Importance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658881"/>
              </p:ext>
            </p:extLst>
          </p:nvPr>
        </p:nvGraphicFramePr>
        <p:xfrm>
          <a:off x="838200" y="1104901"/>
          <a:ext cx="11049000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1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/>
              <a:t>PT  or sessional faculty do not feel that  effective teaching is recognized compared to FT faculty</a:t>
            </a:r>
          </a:p>
          <a:p>
            <a:pPr>
              <a:spcAft>
                <a:spcPts val="600"/>
              </a:spcAft>
            </a:pPr>
            <a:r>
              <a:rPr lang="en-CA" dirty="0"/>
              <a:t> Both  PT and tenure-track faculty rated the importance of encouraging, recognizing and assessing effective teaching more highly than tenured faculty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Authors / Research Team</a:t>
            </a:r>
            <a:br>
              <a:rPr lang="en-CA" dirty="0"/>
            </a:br>
            <a:r>
              <a:rPr lang="en-CA" sz="2400" dirty="0"/>
              <a:t>https://qualityteachingculture.wordpress.com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95839"/>
            <a:ext cx="11544300" cy="5162161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Western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Debra Dawson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Ken Meadows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Catharine Dishke Hondzel</a:t>
            </a:r>
            <a:endParaRPr lang="en-CA" sz="2300" dirty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University of Windsor</a:t>
            </a:r>
            <a:r>
              <a:rPr lang="en-US" sz="2300" dirty="0"/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Erika </a:t>
            </a:r>
            <a:r>
              <a:rPr lang="en-US" sz="2300" dirty="0" err="1"/>
              <a:t>Kustra</a:t>
            </a:r>
            <a:r>
              <a:rPr lang="en-US" sz="23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Florida Doci, Lindsay Shaw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Hoda Eiliat, Kaitlyn Gillard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McMaster University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Lori Goff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Danielle </a:t>
            </a:r>
            <a:r>
              <a:rPr lang="en-US" sz="2300" dirty="0" err="1"/>
              <a:t>Gabay</a:t>
            </a:r>
            <a:r>
              <a:rPr lang="en-US" sz="23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sz="2300" dirty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Ryerson University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Paola Borin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Queen’s University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Peter Wolf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University of Waterloo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Donna Ellis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Brock University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Jill </a:t>
            </a:r>
            <a:r>
              <a:rPr lang="en-US" sz="2300" dirty="0" err="1"/>
              <a:t>Grose</a:t>
            </a:r>
            <a:r>
              <a:rPr lang="en-US" sz="23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Wilfrid Laurier </a:t>
            </a:r>
            <a:r>
              <a:rPr lang="en-US" sz="2300" b="1" dirty="0" err="1"/>
              <a:t>Univerity</a:t>
            </a:r>
            <a:endParaRPr lang="en-US" sz="2300" b="1" dirty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Joe Beer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b="1" dirty="0"/>
              <a:t>University of Calgary</a:t>
            </a:r>
            <a:endParaRPr lang="en-US" sz="2300" dirty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300" dirty="0"/>
              <a:t>Lynn 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76000" y="6645276"/>
            <a:ext cx="1016000" cy="365125"/>
          </a:xfrm>
          <a:prstGeom prst="rect">
            <a:avLst/>
          </a:prstGeom>
        </p:spPr>
        <p:txBody>
          <a:bodyPr/>
          <a:lstStyle/>
          <a:p>
            <a:fld id="{F58E02A8-E497-47EF-BA34-DFA3D799B6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To increase sessional engagement and sense of belonging things need to change such as increased funding, permanent teaching positions and improved programming for PT or sessional faculty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dirty="0"/>
              <a:t>Webb, Wong &amp; </a:t>
            </a:r>
            <a:r>
              <a:rPr lang="en-US" dirty="0" err="1"/>
              <a:t>Hubball</a:t>
            </a:r>
            <a:r>
              <a:rPr lang="en-US" dirty="0"/>
              <a:t> (2013) suggest that PT faculty could have strengths in professional programs if they were offered supports to integrate them into the university such as a flexible community of practice and a focus on scholarly approach to teaching and learning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Implications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CA" dirty="0"/>
              <a:t>Jones (2013) found that tenured faculty are the primary institutional decision-makers</a:t>
            </a:r>
          </a:p>
          <a:p>
            <a:pPr>
              <a:spcAft>
                <a:spcPts val="600"/>
              </a:spcAft>
            </a:pPr>
            <a:r>
              <a:rPr lang="en-CA" dirty="0"/>
              <a:t>As FT tenured faculty members rate the importance of encouraging, recognizing and assessing effective teaching significantly lower than other faculty they may be less likely to allocate resources to these areas</a:t>
            </a:r>
          </a:p>
          <a:p>
            <a:pPr>
              <a:spcAft>
                <a:spcPts val="600"/>
              </a:spcAft>
            </a:pPr>
            <a:r>
              <a:rPr lang="en-CA" dirty="0"/>
              <a:t>Field and Jones(2016) found that sessional faculty at 12 ON universities wanted additional resources provided to them through their teaching and learning centres-this would require additional resources in a time of scarcity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0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Follow up on the type of status of part time faculty and the impact of that on importance of effective teaching</a:t>
            </a:r>
          </a:p>
          <a:p>
            <a:pPr>
              <a:spcAft>
                <a:spcPts val="600"/>
              </a:spcAft>
            </a:pPr>
            <a:r>
              <a:rPr lang="en-CA" dirty="0"/>
              <a:t>As the cohort of PT faculty grows a longitudinal study may show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en-CA" dirty="0"/>
              <a:t> less PT faculty engagement with students  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en-CA" dirty="0"/>
              <a:t>the impact on teaching quality may be greater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en-CA" dirty="0"/>
              <a:t> teaching  culture may be more effected</a:t>
            </a:r>
          </a:p>
          <a:p>
            <a:pPr>
              <a:spcAft>
                <a:spcPts val="600"/>
              </a:spcAft>
            </a:pPr>
            <a:r>
              <a:rPr lang="en-CA" dirty="0"/>
              <a:t>May be discipline specific differences in teaching culture</a:t>
            </a:r>
          </a:p>
        </p:txBody>
      </p:sp>
    </p:spTree>
    <p:extLst>
      <p:ext uri="{BB962C8B-B14F-4D97-AF65-F5344CB8AC3E}">
        <p14:creationId xmlns:p14="http://schemas.microsoft.com/office/powerpoint/2010/main" val="33801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/>
              <a:t>Investigate how to change the culture at universities to foster a focus on teaching in a time where the focus on research is growing (Cox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2922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4" y="1873347"/>
            <a:ext cx="11690251" cy="4151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What might this mean for your institution?</a:t>
            </a:r>
          </a:p>
          <a:p>
            <a:pPr marL="0" indent="0">
              <a:buNone/>
            </a:pPr>
            <a:r>
              <a:rPr lang="en-CA" sz="3600" dirty="0"/>
              <a:t>What questions do you have?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3" b="16468"/>
          <a:stretch/>
        </p:blipFill>
        <p:spPr>
          <a:xfrm>
            <a:off x="0" y="3179301"/>
            <a:ext cx="12330228" cy="36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79"/>
            <a:ext cx="12192000" cy="5977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1" y="1864376"/>
            <a:ext cx="10906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buNone/>
            </a:pPr>
            <a:r>
              <a:rPr lang="en-CA" dirty="0">
                <a:cs typeface="Times New Roman"/>
              </a:rPr>
              <a:t>Denison, D. R. (1996). What is the difference between organizational culture and organizational climate? A 	native’s point of view on a decade of paradigm wars. </a:t>
            </a:r>
            <a:r>
              <a:rPr lang="en-CA" i="1" dirty="0">
                <a:cs typeface="Times New Roman"/>
              </a:rPr>
              <a:t>Academy of Management Review,</a:t>
            </a:r>
            <a:r>
              <a:rPr lang="en-CA" dirty="0">
                <a:cs typeface="Times New Roman"/>
              </a:rPr>
              <a:t> </a:t>
            </a:r>
            <a:r>
              <a:rPr lang="en-CA" i="1" dirty="0">
                <a:cs typeface="Times New Roman"/>
              </a:rPr>
              <a:t>21</a:t>
            </a:r>
            <a:r>
              <a:rPr lang="en-CA" dirty="0">
                <a:cs typeface="Times New Roman"/>
              </a:rPr>
              <a:t>(3), 619 – 54.</a:t>
            </a:r>
          </a:p>
          <a:p>
            <a:r>
              <a:rPr lang="en-US" dirty="0">
                <a:cs typeface="Times New Roman"/>
              </a:rPr>
              <a:t>Field, C. C. &amp; Jones, G.A. (2016). </a:t>
            </a:r>
            <a:r>
              <a:rPr lang="en-US" i="1" dirty="0">
                <a:cs typeface="Times New Roman"/>
              </a:rPr>
              <a:t>A Survey of Sessional Faculty in Ontario Publicly-Funded Universities</a:t>
            </a:r>
            <a:r>
              <a:rPr lang="en-US" dirty="0">
                <a:cs typeface="Times New Roman"/>
              </a:rPr>
              <a:t>.                            	Toronto: Centre for the Study of Canadian and International Higher</a:t>
            </a:r>
            <a:r>
              <a:rPr lang="en-CA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Education, OISE-University of                         	Toronto</a:t>
            </a:r>
            <a:r>
              <a:rPr lang="en-CA" dirty="0">
                <a:cs typeface="Times New Roman"/>
              </a:rPr>
              <a:t> </a:t>
            </a:r>
          </a:p>
          <a:p>
            <a:pPr marL="450850" indent="-450850">
              <a:spcBef>
                <a:spcPts val="0"/>
              </a:spcBef>
              <a:buNone/>
            </a:pPr>
            <a:r>
              <a:rPr lang="en-US" dirty="0" err="1">
                <a:cs typeface="Times New Roman"/>
              </a:rPr>
              <a:t>Hénard</a:t>
            </a:r>
            <a:r>
              <a:rPr lang="en-US" dirty="0">
                <a:cs typeface="Times New Roman"/>
              </a:rPr>
              <a:t>, F. &amp; </a:t>
            </a:r>
            <a:r>
              <a:rPr lang="en-US" dirty="0" err="1">
                <a:cs typeface="Times New Roman"/>
              </a:rPr>
              <a:t>Roseveare</a:t>
            </a:r>
            <a:r>
              <a:rPr lang="en-US" dirty="0">
                <a:cs typeface="Times New Roman"/>
              </a:rPr>
              <a:t>, D. (2012). </a:t>
            </a:r>
            <a:r>
              <a:rPr lang="en-US" i="1" dirty="0">
                <a:cs typeface="Times New Roman"/>
              </a:rPr>
              <a:t>Fostering quality teaching in higher education: Policies and practices</a:t>
            </a:r>
            <a:r>
              <a:rPr lang="en-US" dirty="0">
                <a:cs typeface="Times New Roman"/>
              </a:rPr>
              <a:t>. France: Organization for Economic Co-operation and Development.</a:t>
            </a:r>
          </a:p>
          <a:p>
            <a:pPr marL="450850" indent="-450850"/>
            <a:r>
              <a:rPr lang="en-CA" dirty="0">
                <a:cs typeface="Times New Roman"/>
              </a:rPr>
              <a:t>Jones, Glen A (2013) The horizontal and vertical fragmentation of academic work and the challenge for academic governance and leadership. </a:t>
            </a:r>
            <a:r>
              <a:rPr lang="en-CA" i="1" dirty="0">
                <a:cs typeface="Times New Roman"/>
              </a:rPr>
              <a:t>Asia Pacific Education Review, 14 (1), 75-83.</a:t>
            </a:r>
            <a:endParaRPr lang="en-US" i="1" dirty="0">
              <a:cs typeface="Times New Roman"/>
            </a:endParaRPr>
          </a:p>
          <a:p>
            <a:pPr marL="450850" indent="-450850">
              <a:spcBef>
                <a:spcPts val="0"/>
              </a:spcBef>
              <a:buNone/>
            </a:pPr>
            <a:r>
              <a:rPr lang="en-US" dirty="0" err="1">
                <a:cs typeface="Times New Roman"/>
              </a:rPr>
              <a:t>Kustra</a:t>
            </a:r>
            <a:r>
              <a:rPr lang="en-US" dirty="0">
                <a:cs typeface="Times New Roman"/>
              </a:rPr>
              <a:t>, Erika; Meadows, Ken N.; Dawson, Debra; </a:t>
            </a:r>
            <a:r>
              <a:rPr lang="en-US" dirty="0" err="1">
                <a:cs typeface="Times New Roman"/>
              </a:rPr>
              <a:t>Hondzel</a:t>
            </a:r>
            <a:r>
              <a:rPr lang="en-US" dirty="0">
                <a:cs typeface="Times New Roman"/>
              </a:rPr>
              <a:t>, Catharine </a:t>
            </a:r>
            <a:r>
              <a:rPr lang="en-US" dirty="0" err="1">
                <a:cs typeface="Times New Roman"/>
              </a:rPr>
              <a:t>Dishke</a:t>
            </a:r>
            <a:r>
              <a:rPr lang="en-US" dirty="0">
                <a:cs typeface="Times New Roman"/>
              </a:rPr>
              <a:t>; Goff, Lori; Wolf, Peter; Ellis, Donna; </a:t>
            </a:r>
            <a:r>
              <a:rPr lang="en-US" dirty="0" err="1">
                <a:cs typeface="Times New Roman"/>
              </a:rPr>
              <a:t>Grose</a:t>
            </a:r>
            <a:r>
              <a:rPr lang="en-US" dirty="0">
                <a:cs typeface="Times New Roman"/>
              </a:rPr>
              <a:t>, Jill; </a:t>
            </a:r>
            <a:r>
              <a:rPr lang="en-US" dirty="0" err="1">
                <a:cs typeface="Times New Roman"/>
              </a:rPr>
              <a:t>Borin</a:t>
            </a:r>
            <a:r>
              <a:rPr lang="en-US" dirty="0">
                <a:cs typeface="Times New Roman"/>
              </a:rPr>
              <a:t>, Paola; and Hughes, Sandy E., (2014).</a:t>
            </a:r>
            <a:r>
              <a:rPr lang="en-US" i="1" dirty="0">
                <a:cs typeface="Times New Roman"/>
              </a:rPr>
              <a:t>Teaching Culture Indicators: Enhancing Quality Teaching</a:t>
            </a:r>
            <a:r>
              <a:rPr lang="en-US" dirty="0">
                <a:cs typeface="Times New Roman"/>
              </a:rPr>
              <a:t>. Centre for Teaching and Learning Reports. </a:t>
            </a:r>
            <a:r>
              <a:rPr lang="en-US" dirty="0">
                <a:cs typeface="Times New Roman"/>
                <a:hlinkClick r:id="rId3"/>
              </a:rPr>
              <a:t>http://scholar.uwindsor.ca/ctlreports/5</a:t>
            </a:r>
            <a:endParaRPr lang="en-US" dirty="0">
              <a:cs typeface="Times New Roman"/>
            </a:endParaRPr>
          </a:p>
          <a:p>
            <a:pPr marL="450850" indent="-450850">
              <a:spcBef>
                <a:spcPts val="0"/>
              </a:spcBef>
              <a:buNone/>
            </a:pPr>
            <a:r>
              <a:rPr lang="en-CA" dirty="0">
                <a:cs typeface="Times New Roman"/>
              </a:rPr>
              <a:t>MacDonald, M.</a:t>
            </a:r>
            <a:r>
              <a:rPr lang="en-CA" i="1" dirty="0">
                <a:cs typeface="Times New Roman"/>
              </a:rPr>
              <a:t> </a:t>
            </a:r>
            <a:r>
              <a:rPr lang="en-CA" dirty="0">
                <a:cs typeface="Times New Roman"/>
              </a:rPr>
              <a:t>(2013). </a:t>
            </a:r>
            <a:r>
              <a:rPr lang="en-CA" dirty="0" err="1">
                <a:cs typeface="Times New Roman"/>
              </a:rPr>
              <a:t>Sessionals</a:t>
            </a:r>
            <a:r>
              <a:rPr lang="en-CA" dirty="0">
                <a:cs typeface="Times New Roman"/>
              </a:rPr>
              <a:t> up close. </a:t>
            </a:r>
            <a:r>
              <a:rPr lang="en-CA" i="1" dirty="0">
                <a:cs typeface="Times New Roman"/>
              </a:rPr>
              <a:t>University Affairs,54</a:t>
            </a:r>
            <a:r>
              <a:rPr lang="en-CA" dirty="0">
                <a:cs typeface="Times New Roman"/>
              </a:rPr>
              <a:t>(2), 20-19. Retrieved from </a:t>
            </a:r>
            <a:r>
              <a:rPr lang="en-CA" u="sng" dirty="0">
                <a:cs typeface="Times New Roman"/>
                <a:hlinkClick r:id="rId4"/>
              </a:rPr>
              <a:t>http://www.universityaffairs.ca/features/feature-article/sessionals-up-close/</a:t>
            </a:r>
            <a:r>
              <a:rPr lang="en-CA" dirty="0"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1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55" y="2675731"/>
            <a:ext cx="10515600" cy="1325563"/>
          </a:xfrm>
        </p:spPr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7" y="3883260"/>
            <a:ext cx="6969369" cy="2549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Debra Dawson (</a:t>
            </a:r>
            <a:r>
              <a:rPr lang="en-CA" dirty="0">
                <a:hlinkClick r:id="rId2"/>
              </a:rPr>
              <a:t>dldawson@uwo.ca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Ken N. Meadows (</a:t>
            </a:r>
            <a:r>
              <a:rPr lang="en-CA" dirty="0">
                <a:hlinkClick r:id="rId3"/>
              </a:rPr>
              <a:t>kmeadow2@uwo.ca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Erika </a:t>
            </a:r>
            <a:r>
              <a:rPr lang="en-CA" dirty="0" err="1"/>
              <a:t>Kustra</a:t>
            </a:r>
            <a:r>
              <a:rPr lang="en-CA" dirty="0"/>
              <a:t> (</a:t>
            </a:r>
            <a:r>
              <a:rPr lang="en-CA" dirty="0">
                <a:hlinkClick r:id="rId4"/>
              </a:rPr>
              <a:t>kustraed@uwindsor.ca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Lori Goff (</a:t>
            </a:r>
            <a:r>
              <a:rPr lang="en-CA" dirty="0">
                <a:hlinkClick r:id="rId5"/>
              </a:rPr>
              <a:t>lgoff@mcmaster.ca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3" b="36583"/>
          <a:stretch/>
        </p:blipFill>
        <p:spPr bwMode="auto">
          <a:xfrm>
            <a:off x="0" y="0"/>
            <a:ext cx="12192000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0800000">
            <a:off x="0" y="0"/>
            <a:ext cx="12192000" cy="149299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5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91508"/>
            <a:ext cx="12192000" cy="149299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50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CA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r="22357"/>
          <a:stretch/>
        </p:blipFill>
        <p:spPr>
          <a:xfrm>
            <a:off x="6844942" y="2724003"/>
            <a:ext cx="5256628" cy="38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This research was supported by the Social Sciences and Humanities Research Council of Canada (SSHRC) and the Productivity Innovation Fund (PIF), Ontario Ministry of Training, Colleges and Universities.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 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1030" name="Picture 6" descr="SSHRC-CRSH_F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8165"/>
            <a:ext cx="10437071" cy="4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Background literature</a:t>
            </a:r>
          </a:p>
          <a:p>
            <a:pPr lvl="1"/>
            <a:r>
              <a:rPr lang="en-CA" dirty="0"/>
              <a:t>What is a quality teaching culture</a:t>
            </a:r>
          </a:p>
          <a:p>
            <a:pPr lvl="1"/>
            <a:r>
              <a:rPr lang="en-CA" dirty="0"/>
              <a:t>Part time and full time faculty</a:t>
            </a:r>
          </a:p>
          <a:p>
            <a:r>
              <a:rPr lang="en-CA" dirty="0"/>
              <a:t>General purpose of the research project</a:t>
            </a:r>
          </a:p>
          <a:p>
            <a:r>
              <a:rPr lang="en-CA" dirty="0"/>
              <a:t>Research hypotheses</a:t>
            </a:r>
          </a:p>
          <a:p>
            <a:r>
              <a:rPr lang="en-CA" dirty="0"/>
              <a:t>Results</a:t>
            </a:r>
          </a:p>
          <a:p>
            <a:r>
              <a:rPr lang="en-CA" dirty="0"/>
              <a:t>Implications of findings &amp; Suggestions for future research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5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2" y="1781164"/>
            <a:ext cx="4814228" cy="3222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0" y="1825625"/>
            <a:ext cx="5515708" cy="3677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1" y="365125"/>
            <a:ext cx="11282288" cy="1325563"/>
          </a:xfrm>
        </p:spPr>
        <p:txBody>
          <a:bodyPr/>
          <a:lstStyle/>
          <a:p>
            <a:r>
              <a:rPr lang="en-CA" dirty="0"/>
              <a:t>What is a teaching culture?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28" y="3436420"/>
            <a:ext cx="4840560" cy="32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Teaching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Institutional culture:  </a:t>
            </a:r>
            <a:r>
              <a:rPr lang="en-CA" dirty="0"/>
              <a:t>embedded patterns, behaviours, shared values, beliefs, and ideologies which help define educator and learner experiences, and can have numerous micro-cultures</a:t>
            </a:r>
          </a:p>
          <a:p>
            <a:pPr marL="0" indent="0">
              <a:buNone/>
            </a:pPr>
            <a:r>
              <a:rPr lang="da-DK" sz="2400" dirty="0"/>
              <a:t>(Cox et al., 2011; Kustra et al. 2014; Mårtensson &amp; Roxå, 2016)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Teaching culture:  </a:t>
            </a:r>
            <a:r>
              <a:rPr lang="en-CA" dirty="0"/>
              <a:t>an institutional culture </a:t>
            </a:r>
            <a:r>
              <a:rPr lang="en-CA" b="1" i="1" dirty="0"/>
              <a:t>demonstrating teaching is valued </a:t>
            </a:r>
            <a:r>
              <a:rPr lang="en-CA" sz="2400" dirty="0"/>
              <a:t>(Kustra et al, 2014)</a:t>
            </a:r>
          </a:p>
        </p:txBody>
      </p:sp>
    </p:spTree>
    <p:extLst>
      <p:ext uri="{BB962C8B-B14F-4D97-AF65-F5344CB8AC3E}">
        <p14:creationId xmlns:p14="http://schemas.microsoft.com/office/powerpoint/2010/main" val="942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does a Teaching Culture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Contributes to a shared campus commitment to teaching excellence and quality teaching</a:t>
            </a:r>
          </a:p>
          <a:p>
            <a:r>
              <a:rPr lang="en-CA" dirty="0"/>
              <a:t>Impacts student learning, student engagement, and student retention </a:t>
            </a:r>
          </a:p>
          <a:p>
            <a:r>
              <a:rPr lang="en-CA" dirty="0"/>
              <a:t>Influences faculty motivation and behavior</a:t>
            </a:r>
          </a:p>
          <a:p>
            <a:r>
              <a:rPr lang="en-CA" dirty="0"/>
              <a:t>Impacts finances</a:t>
            </a:r>
          </a:p>
          <a:p>
            <a:endParaRPr lang="en-CA" dirty="0"/>
          </a:p>
          <a:p>
            <a:pPr marL="0" indent="0" algn="r">
              <a:buNone/>
            </a:pPr>
            <a:r>
              <a:rPr lang="en-CA" sz="2200" dirty="0"/>
              <a:t>Berger &amp; Braxton, 1998; </a:t>
            </a:r>
            <a:r>
              <a:rPr lang="en-CA" sz="2200" dirty="0" err="1"/>
              <a:t>Bergquist</a:t>
            </a:r>
            <a:r>
              <a:rPr lang="en-CA" sz="2200" dirty="0"/>
              <a:t> &amp; </a:t>
            </a:r>
            <a:r>
              <a:rPr lang="en-CA" sz="2200" dirty="0" err="1"/>
              <a:t>Pawlak</a:t>
            </a:r>
            <a:r>
              <a:rPr lang="en-CA" sz="2200" dirty="0"/>
              <a:t>, 2008; </a:t>
            </a:r>
          </a:p>
          <a:p>
            <a:pPr marL="0" indent="0" algn="r">
              <a:buNone/>
            </a:pPr>
            <a:r>
              <a:rPr lang="en-CA" sz="2200" dirty="0"/>
              <a:t>Cox et al., 2011; Feldman &amp; Paulsen, 1999; Grayson &amp; Grayson, 2003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27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357">
            <a:off x="1582519" y="1519183"/>
            <a:ext cx="2946723" cy="33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42" y="381000"/>
            <a:ext cx="9985658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Times New Roman" pitchFamily="18" charset="0"/>
              </a:rPr>
              <a:t>Teaching Culture – Initial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645276"/>
            <a:ext cx="762000" cy="365125"/>
          </a:xfrm>
          <a:prstGeom prst="rect">
            <a:avLst/>
          </a:prstGeom>
        </p:spPr>
        <p:txBody>
          <a:bodyPr/>
          <a:lstStyle/>
          <a:p>
            <a:fld id="{F58E02A8-E497-47EF-BA34-DFA3D799B6A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9408" y="3810000"/>
            <a:ext cx="4825021" cy="2275159"/>
            <a:chOff x="381000" y="4573824"/>
            <a:chExt cx="3362177" cy="1585379"/>
          </a:xfrm>
        </p:grpSpPr>
        <p:sp>
          <p:nvSpPr>
            <p:cNvPr id="6" name="Rectangle 5"/>
            <p:cNvSpPr/>
            <p:nvPr/>
          </p:nvSpPr>
          <p:spPr>
            <a:xfrm>
              <a:off x="390988" y="6019800"/>
              <a:ext cx="3342201" cy="139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http://www.oecd.org/edu/imhe/QT%20policies%20and%20practices.pdf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3824"/>
              <a:ext cx="3362177" cy="136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Diagram 15"/>
          <p:cNvGraphicFramePr/>
          <p:nvPr>
            <p:extLst/>
          </p:nvPr>
        </p:nvGraphicFramePr>
        <p:xfrm>
          <a:off x="4495800" y="457200"/>
          <a:ext cx="6781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67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time versus Full time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82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dirty="0"/>
              <a:t>Recent rise in Ontario and throughout the country of the use of part time faculty as instructors in many universities </a:t>
            </a:r>
          </a:p>
          <a:p>
            <a:pPr>
              <a:spcAft>
                <a:spcPts val="1200"/>
              </a:spcAft>
            </a:pPr>
            <a:r>
              <a:rPr lang="en-CA" dirty="0"/>
              <a:t>Suggestion that up to 40% of courses now being taught by part time faculty Canada wide</a:t>
            </a:r>
          </a:p>
          <a:p>
            <a:pPr>
              <a:spcAft>
                <a:spcPts val="1200"/>
              </a:spcAft>
            </a:pPr>
            <a:r>
              <a:rPr lang="en-CA" dirty="0"/>
              <a:t>These PT faculty typically have less support and less engagement with the institution and may work at several institutions concurrently</a:t>
            </a:r>
          </a:p>
          <a:p>
            <a:pPr>
              <a:spcAft>
                <a:spcPts val="1200"/>
              </a:spcAft>
            </a:pPr>
            <a:r>
              <a:rPr lang="en-CA" dirty="0"/>
              <a:t>Often work in relative isolation (Webb, Wong, &amp; </a:t>
            </a:r>
            <a:r>
              <a:rPr lang="en-CA" dirty="0" err="1"/>
              <a:t>Hubball</a:t>
            </a:r>
            <a:r>
              <a:rPr lang="en-CA" dirty="0"/>
              <a:t>, 2013)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Ryan et al. (2011)—study of PT </a:t>
            </a:r>
            <a:r>
              <a:rPr lang="en-US" dirty="0" err="1"/>
              <a:t>vs</a:t>
            </a:r>
            <a:r>
              <a:rPr lang="en-US" dirty="0"/>
              <a:t> FT faculty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5675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dirty="0"/>
              <a:t>found no difference in the quality of instruction between the two groups and  evidence of good teaching practice—no difference in terms of SETs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PT faculty were </a:t>
            </a:r>
            <a:r>
              <a:rPr lang="en-US" b="1" dirty="0"/>
              <a:t>most satisfied</a:t>
            </a:r>
            <a:r>
              <a:rPr lang="en-US" dirty="0"/>
              <a:t> about the relationships they had with students and the stimulation of the work itself (internal factors)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PT faculty were </a:t>
            </a:r>
            <a:r>
              <a:rPr lang="en-US" b="1" dirty="0"/>
              <a:t>least satisfied</a:t>
            </a:r>
            <a:r>
              <a:rPr lang="en-US" dirty="0"/>
              <a:t> with opportunities for promotion, job security, feedback and recognition (external factors)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Employment conditions are among the factors that negatively impact PT faculty-such as late notice of teaching allocations , underpayment for prep work</a:t>
            </a:r>
          </a:p>
        </p:txBody>
      </p:sp>
    </p:spTree>
    <p:extLst>
      <p:ext uri="{BB962C8B-B14F-4D97-AF65-F5344CB8AC3E}">
        <p14:creationId xmlns:p14="http://schemas.microsoft.com/office/powerpoint/2010/main" val="28589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ndsor Oakland 2017 Teaching Culture Session April 29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Windsor Oakland 2017 Teaching Culture Session April 29 2017.pptx</Template>
  <TotalTime>1282</TotalTime>
  <Words>1113</Words>
  <Application>Microsoft Office PowerPoint</Application>
  <PresentationFormat>Widescreen</PresentationFormat>
  <Paragraphs>192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Windsor Oakland 2017 Teaching Culture Session April 29 2017</vt:lpstr>
      <vt:lpstr>Part- and Full-Time Faculty Members’ Perceptions of Institutional  Teaching Culture   </vt:lpstr>
      <vt:lpstr>The Authors / Research Team https://qualityteachingculture.wordpress.com</vt:lpstr>
      <vt:lpstr>Session Overview</vt:lpstr>
      <vt:lpstr>What is a teaching culture?</vt:lpstr>
      <vt:lpstr>What is a Teaching Culture?</vt:lpstr>
      <vt:lpstr>Why does a Teaching Culture Matter?</vt:lpstr>
      <vt:lpstr>Teaching Culture – Initial Elements</vt:lpstr>
      <vt:lpstr>Part time versus Full time faculty</vt:lpstr>
      <vt:lpstr>Ryan et al. (2011)—study of PT vs FT faculty  </vt:lpstr>
      <vt:lpstr>Purpose</vt:lpstr>
      <vt:lpstr>Survey</vt:lpstr>
      <vt:lpstr>Hypotheses of the current study </vt:lpstr>
      <vt:lpstr>Method</vt:lpstr>
      <vt:lpstr>Method</vt:lpstr>
      <vt:lpstr>Teaching Culture Perception Survey (TCPS)</vt:lpstr>
      <vt:lpstr>Initial Survey Data Analysis</vt:lpstr>
      <vt:lpstr>Results Agreement – Recognizing effective teaching</vt:lpstr>
      <vt:lpstr>Results Importance</vt:lpstr>
      <vt:lpstr>Summary of results </vt:lpstr>
      <vt:lpstr>Implications of findings</vt:lpstr>
      <vt:lpstr>Implications of Findings</vt:lpstr>
      <vt:lpstr>Future research</vt:lpstr>
      <vt:lpstr>Future Research</vt:lpstr>
      <vt:lpstr>Reflection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teaching culture of sessional faculty.</dc:title>
  <dc:creator>Debra Louise Dawson</dc:creator>
  <cp:lastModifiedBy>Lindsay Shaw</cp:lastModifiedBy>
  <cp:revision>126</cp:revision>
  <dcterms:created xsi:type="dcterms:W3CDTF">2016-02-25T21:34:02Z</dcterms:created>
  <dcterms:modified xsi:type="dcterms:W3CDTF">2017-07-18T22:10:41Z</dcterms:modified>
</cp:coreProperties>
</file>