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56" r:id="rId2"/>
  </p:sldIdLst>
  <p:sldSz cx="43891200" cy="32918400"/>
  <p:notesSz cx="6858000" cy="9144000"/>
  <p:embeddedFontLst>
    <p:embeddedFont>
      <p:font typeface="Calibri Light" panose="020F0302020204030204" pitchFamily="34" charset="0"/>
      <p:regular r:id="rId4"/>
      <p:italic r:id="rId5"/>
    </p:embeddedFont>
    <p:embeddedFont>
      <p:font typeface="Calibri" panose="020F0502020204030204" pitchFamily="34" charset="0"/>
      <p:regular r:id="rId6"/>
      <p:bold r:id="rId7"/>
      <p:italic r:id="rId8"/>
      <p:boldItalic r:id="rId9"/>
    </p:embeddedFont>
  </p:embeddedFontLst>
  <p:defaultTextStyle>
    <a:defPPr>
      <a:defRPr lang="en-US"/>
    </a:defPPr>
    <a:lvl1pPr marL="0" algn="l" defTabSz="3686389" rtl="0" eaLnBrk="1" latinLnBrk="0" hangingPunct="1">
      <a:defRPr sz="7258" kern="1200">
        <a:solidFill>
          <a:schemeClr val="tx1"/>
        </a:solidFill>
        <a:latin typeface="+mn-lt"/>
        <a:ea typeface="+mn-ea"/>
        <a:cs typeface="+mn-cs"/>
      </a:defRPr>
    </a:lvl1pPr>
    <a:lvl2pPr marL="1843197" algn="l" defTabSz="3686389" rtl="0" eaLnBrk="1" latinLnBrk="0" hangingPunct="1">
      <a:defRPr sz="7258" kern="1200">
        <a:solidFill>
          <a:schemeClr val="tx1"/>
        </a:solidFill>
        <a:latin typeface="+mn-lt"/>
        <a:ea typeface="+mn-ea"/>
        <a:cs typeface="+mn-cs"/>
      </a:defRPr>
    </a:lvl2pPr>
    <a:lvl3pPr marL="3686389" algn="l" defTabSz="3686389" rtl="0" eaLnBrk="1" latinLnBrk="0" hangingPunct="1">
      <a:defRPr sz="7258" kern="1200">
        <a:solidFill>
          <a:schemeClr val="tx1"/>
        </a:solidFill>
        <a:latin typeface="+mn-lt"/>
        <a:ea typeface="+mn-ea"/>
        <a:cs typeface="+mn-cs"/>
      </a:defRPr>
    </a:lvl3pPr>
    <a:lvl4pPr marL="5529582" algn="l" defTabSz="3686389" rtl="0" eaLnBrk="1" latinLnBrk="0" hangingPunct="1">
      <a:defRPr sz="7258" kern="1200">
        <a:solidFill>
          <a:schemeClr val="tx1"/>
        </a:solidFill>
        <a:latin typeface="+mn-lt"/>
        <a:ea typeface="+mn-ea"/>
        <a:cs typeface="+mn-cs"/>
      </a:defRPr>
    </a:lvl4pPr>
    <a:lvl5pPr marL="7372778" algn="l" defTabSz="3686389" rtl="0" eaLnBrk="1" latinLnBrk="0" hangingPunct="1">
      <a:defRPr sz="7258" kern="1200">
        <a:solidFill>
          <a:schemeClr val="tx1"/>
        </a:solidFill>
        <a:latin typeface="+mn-lt"/>
        <a:ea typeface="+mn-ea"/>
        <a:cs typeface="+mn-cs"/>
      </a:defRPr>
    </a:lvl5pPr>
    <a:lvl6pPr marL="9215975" algn="l" defTabSz="3686389" rtl="0" eaLnBrk="1" latinLnBrk="0" hangingPunct="1">
      <a:defRPr sz="7258" kern="1200">
        <a:solidFill>
          <a:schemeClr val="tx1"/>
        </a:solidFill>
        <a:latin typeface="+mn-lt"/>
        <a:ea typeface="+mn-ea"/>
        <a:cs typeface="+mn-cs"/>
      </a:defRPr>
    </a:lvl6pPr>
    <a:lvl7pPr marL="11059167" algn="l" defTabSz="3686389" rtl="0" eaLnBrk="1" latinLnBrk="0" hangingPunct="1">
      <a:defRPr sz="7258" kern="1200">
        <a:solidFill>
          <a:schemeClr val="tx1"/>
        </a:solidFill>
        <a:latin typeface="+mn-lt"/>
        <a:ea typeface="+mn-ea"/>
        <a:cs typeface="+mn-cs"/>
      </a:defRPr>
    </a:lvl7pPr>
    <a:lvl8pPr marL="12902360" algn="l" defTabSz="3686389" rtl="0" eaLnBrk="1" latinLnBrk="0" hangingPunct="1">
      <a:defRPr sz="7258" kern="1200">
        <a:solidFill>
          <a:schemeClr val="tx1"/>
        </a:solidFill>
        <a:latin typeface="+mn-lt"/>
        <a:ea typeface="+mn-ea"/>
        <a:cs typeface="+mn-cs"/>
      </a:defRPr>
    </a:lvl8pPr>
    <a:lvl9pPr marL="14745556" algn="l" defTabSz="3686389"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4" pos="138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8EB149"/>
    <a:srgbClr val="8166A2"/>
    <a:srgbClr val="8F77AD"/>
    <a:srgbClr val="893BC3"/>
    <a:srgbClr val="7C35B1"/>
    <a:srgbClr val="55C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92" autoAdjust="0"/>
    <p:restoredTop sz="94280" autoAdjust="0"/>
  </p:normalViewPr>
  <p:slideViewPr>
    <p:cSldViewPr snapToGrid="0">
      <p:cViewPr varScale="1">
        <p:scale>
          <a:sx n="21" d="100"/>
          <a:sy n="21" d="100"/>
        </p:scale>
        <p:origin x="84" y="2220"/>
      </p:cViewPr>
      <p:guideLst>
        <p:guide orient="horz" pos="10368"/>
        <p:guide pos="1384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13033-A7D3-448C-9302-A11BA8C5F0E5}" type="datetimeFigureOut">
              <a:rPr lang="en-CA" smtClean="0"/>
              <a:t>2019-05-29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58DD3-C71F-47E5-9F79-8EC767834767}" type="slidenum">
              <a:rPr lang="en-CA" smtClean="0"/>
              <a:t>‹#›</a:t>
            </a:fld>
            <a:endParaRPr lang="en-CA"/>
          </a:p>
        </p:txBody>
      </p:sp>
    </p:spTree>
    <p:extLst>
      <p:ext uri="{BB962C8B-B14F-4D97-AF65-F5344CB8AC3E}">
        <p14:creationId xmlns:p14="http://schemas.microsoft.com/office/powerpoint/2010/main" val="204367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2D58DD3-C71F-47E5-9F79-8EC767834767}" type="slidenum">
              <a:rPr lang="en-CA" smtClean="0"/>
              <a:t>1</a:t>
            </a:fld>
            <a:endParaRPr lang="en-CA"/>
          </a:p>
        </p:txBody>
      </p:sp>
    </p:spTree>
    <p:extLst>
      <p:ext uri="{BB962C8B-B14F-4D97-AF65-F5344CB8AC3E}">
        <p14:creationId xmlns:p14="http://schemas.microsoft.com/office/powerpoint/2010/main" val="189383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C7D862-D1EF-41D8-A039-F4A84CE4C7BF}"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6DAC-1194-4F38-ADFF-618E99653A15}" type="slidenum">
              <a:rPr lang="en-US" smtClean="0"/>
              <a:t>‹#›</a:t>
            </a:fld>
            <a:endParaRPr lang="en-US"/>
          </a:p>
        </p:txBody>
      </p:sp>
    </p:spTree>
    <p:extLst>
      <p:ext uri="{BB962C8B-B14F-4D97-AF65-F5344CB8AC3E}">
        <p14:creationId xmlns:p14="http://schemas.microsoft.com/office/powerpoint/2010/main" val="203949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C7D862-D1EF-41D8-A039-F4A84CE4C7BF}"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6DAC-1194-4F38-ADFF-618E99653A15}" type="slidenum">
              <a:rPr lang="en-US" smtClean="0"/>
              <a:t>‹#›</a:t>
            </a:fld>
            <a:endParaRPr lang="en-US"/>
          </a:p>
        </p:txBody>
      </p:sp>
    </p:spTree>
    <p:extLst>
      <p:ext uri="{BB962C8B-B14F-4D97-AF65-F5344CB8AC3E}">
        <p14:creationId xmlns:p14="http://schemas.microsoft.com/office/powerpoint/2010/main" val="169537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C7D862-D1EF-41D8-A039-F4A84CE4C7BF}"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6DAC-1194-4F38-ADFF-618E99653A15}" type="slidenum">
              <a:rPr lang="en-US" smtClean="0"/>
              <a:t>‹#›</a:t>
            </a:fld>
            <a:endParaRPr lang="en-US"/>
          </a:p>
        </p:txBody>
      </p:sp>
    </p:spTree>
    <p:extLst>
      <p:ext uri="{BB962C8B-B14F-4D97-AF65-F5344CB8AC3E}">
        <p14:creationId xmlns:p14="http://schemas.microsoft.com/office/powerpoint/2010/main" val="265565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C7D862-D1EF-41D8-A039-F4A84CE4C7BF}"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6DAC-1194-4F38-ADFF-618E99653A15}" type="slidenum">
              <a:rPr lang="en-US" smtClean="0"/>
              <a:t>‹#›</a:t>
            </a:fld>
            <a:endParaRPr lang="en-US"/>
          </a:p>
        </p:txBody>
      </p:sp>
    </p:spTree>
    <p:extLst>
      <p:ext uri="{BB962C8B-B14F-4D97-AF65-F5344CB8AC3E}">
        <p14:creationId xmlns:p14="http://schemas.microsoft.com/office/powerpoint/2010/main" val="253482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C7D862-D1EF-41D8-A039-F4A84CE4C7BF}"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96DAC-1194-4F38-ADFF-618E99653A15}" type="slidenum">
              <a:rPr lang="en-US" smtClean="0"/>
              <a:t>‹#›</a:t>
            </a:fld>
            <a:endParaRPr lang="en-US"/>
          </a:p>
        </p:txBody>
      </p:sp>
    </p:spTree>
    <p:extLst>
      <p:ext uri="{BB962C8B-B14F-4D97-AF65-F5344CB8AC3E}">
        <p14:creationId xmlns:p14="http://schemas.microsoft.com/office/powerpoint/2010/main" val="267908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C7D862-D1EF-41D8-A039-F4A84CE4C7BF}"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96DAC-1194-4F38-ADFF-618E99653A15}" type="slidenum">
              <a:rPr lang="en-US" smtClean="0"/>
              <a:t>‹#›</a:t>
            </a:fld>
            <a:endParaRPr lang="en-US"/>
          </a:p>
        </p:txBody>
      </p:sp>
    </p:spTree>
    <p:extLst>
      <p:ext uri="{BB962C8B-B14F-4D97-AF65-F5344CB8AC3E}">
        <p14:creationId xmlns:p14="http://schemas.microsoft.com/office/powerpoint/2010/main" val="229253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C7D862-D1EF-41D8-A039-F4A84CE4C7BF}"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96DAC-1194-4F38-ADFF-618E99653A15}" type="slidenum">
              <a:rPr lang="en-US" smtClean="0"/>
              <a:t>‹#›</a:t>
            </a:fld>
            <a:endParaRPr lang="en-US"/>
          </a:p>
        </p:txBody>
      </p:sp>
    </p:spTree>
    <p:extLst>
      <p:ext uri="{BB962C8B-B14F-4D97-AF65-F5344CB8AC3E}">
        <p14:creationId xmlns:p14="http://schemas.microsoft.com/office/powerpoint/2010/main" val="126003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C7D862-D1EF-41D8-A039-F4A84CE4C7BF}"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96DAC-1194-4F38-ADFF-618E99653A15}" type="slidenum">
              <a:rPr lang="en-US" smtClean="0"/>
              <a:t>‹#›</a:t>
            </a:fld>
            <a:endParaRPr lang="en-US"/>
          </a:p>
        </p:txBody>
      </p:sp>
    </p:spTree>
    <p:extLst>
      <p:ext uri="{BB962C8B-B14F-4D97-AF65-F5344CB8AC3E}">
        <p14:creationId xmlns:p14="http://schemas.microsoft.com/office/powerpoint/2010/main" val="102214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7D862-D1EF-41D8-A039-F4A84CE4C7BF}"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96DAC-1194-4F38-ADFF-618E99653A15}" type="slidenum">
              <a:rPr lang="en-US" smtClean="0"/>
              <a:t>‹#›</a:t>
            </a:fld>
            <a:endParaRPr lang="en-US"/>
          </a:p>
        </p:txBody>
      </p:sp>
    </p:spTree>
    <p:extLst>
      <p:ext uri="{BB962C8B-B14F-4D97-AF65-F5344CB8AC3E}">
        <p14:creationId xmlns:p14="http://schemas.microsoft.com/office/powerpoint/2010/main" val="188094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1C7D862-D1EF-41D8-A039-F4A84CE4C7BF}"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96DAC-1194-4F38-ADFF-618E99653A15}" type="slidenum">
              <a:rPr lang="en-US" smtClean="0"/>
              <a:t>‹#›</a:t>
            </a:fld>
            <a:endParaRPr lang="en-US"/>
          </a:p>
        </p:txBody>
      </p:sp>
    </p:spTree>
    <p:extLst>
      <p:ext uri="{BB962C8B-B14F-4D97-AF65-F5344CB8AC3E}">
        <p14:creationId xmlns:p14="http://schemas.microsoft.com/office/powerpoint/2010/main" val="211323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1C7D862-D1EF-41D8-A039-F4A84CE4C7BF}"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96DAC-1194-4F38-ADFF-618E99653A15}" type="slidenum">
              <a:rPr lang="en-US" smtClean="0"/>
              <a:t>‹#›</a:t>
            </a:fld>
            <a:endParaRPr lang="en-US"/>
          </a:p>
        </p:txBody>
      </p:sp>
    </p:spTree>
    <p:extLst>
      <p:ext uri="{BB962C8B-B14F-4D97-AF65-F5344CB8AC3E}">
        <p14:creationId xmlns:p14="http://schemas.microsoft.com/office/powerpoint/2010/main" val="405094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E1C7D862-D1EF-41D8-A039-F4A84CE4C7BF}" type="datetimeFigureOut">
              <a:rPr lang="en-US" smtClean="0"/>
              <a:t>5/29/2019</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C9B96DAC-1194-4F38-ADFF-618E99653A15}" type="slidenum">
              <a:rPr lang="en-US" smtClean="0"/>
              <a:t>‹#›</a:t>
            </a:fld>
            <a:endParaRPr lang="en-US"/>
          </a:p>
        </p:txBody>
      </p:sp>
    </p:spTree>
    <p:extLst>
      <p:ext uri="{BB962C8B-B14F-4D97-AF65-F5344CB8AC3E}">
        <p14:creationId xmlns:p14="http://schemas.microsoft.com/office/powerpoint/2010/main" val="2973878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inyurl.com/yxa2d3dx" TargetMode="External"/><Relationship Id="rId13" Type="http://schemas.openxmlformats.org/officeDocument/2006/relationships/image" Target="../media/image5.emf"/><Relationship Id="rId18" Type="http://schemas.openxmlformats.org/officeDocument/2006/relationships/image" Target="../media/image10.png"/><Relationship Id="rId3" Type="http://schemas.openxmlformats.org/officeDocument/2006/relationships/hyperlink" Target="http://www.mi.mcmaster.ca/" TargetMode="External"/><Relationship Id="rId7" Type="http://schemas.openxmlformats.org/officeDocument/2006/relationships/hyperlink" Target="http://www.brocku.ca/labyrinth" TargetMode="External"/><Relationship Id="rId12" Type="http://schemas.openxmlformats.org/officeDocument/2006/relationships/image" Target="../media/image4.jpeg"/><Relationship Id="rId17" Type="http://schemas.openxmlformats.org/officeDocument/2006/relationships/image" Target="../media/image9.emf"/><Relationship Id="rId2" Type="http://schemas.openxmlformats.org/officeDocument/2006/relationships/notesSlide" Target="../notesSlides/notesSlide1.xml"/><Relationship Id="rId16"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hyperlink" Target="http://www.uwo.ca/univsec/pdf/senate/sutaregs.pdf" TargetMode="External"/><Relationship Id="rId11" Type="http://schemas.openxmlformats.org/officeDocument/2006/relationships/image" Target="../media/image3.emf"/><Relationship Id="rId5" Type="http://schemas.openxmlformats.org/officeDocument/2006/relationships/hyperlink" Target="http://www.uwindsor.ca/ctl/388/gata" TargetMode="External"/><Relationship Id="rId15" Type="http://schemas.openxmlformats.org/officeDocument/2006/relationships/image" Target="../media/image7.emf"/><Relationship Id="rId10" Type="http://schemas.openxmlformats.org/officeDocument/2006/relationships/image" Target="../media/image2.emf"/><Relationship Id="rId4" Type="http://schemas.openxmlformats.org/officeDocument/2006/relationships/hyperlink" Target="http://www.ucalgary.ca/eyeshigh/roadmap" TargetMode="External"/><Relationship Id="rId9" Type="http://schemas.openxmlformats.org/officeDocument/2006/relationships/image" Target="../media/image1.emf"/><Relationship Id="rId1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69"/>
          <p:cNvSpPr txBox="1"/>
          <p:nvPr/>
        </p:nvSpPr>
        <p:spPr>
          <a:xfrm>
            <a:off x="14877423" y="25872784"/>
            <a:ext cx="14115600" cy="6844427"/>
          </a:xfrm>
          <a:prstGeom prst="roundRect">
            <a:avLst/>
          </a:prstGeom>
          <a:ln w="127000"/>
        </p:spPr>
        <p:style>
          <a:lnRef idx="2">
            <a:schemeClr val="accent6"/>
          </a:lnRef>
          <a:fillRef idx="1">
            <a:schemeClr val="lt1"/>
          </a:fillRef>
          <a:effectRef idx="0">
            <a:schemeClr val="accent6"/>
          </a:effectRef>
          <a:fontRef idx="minor">
            <a:schemeClr val="dk1"/>
          </a:fontRef>
        </p:style>
        <p:txBody>
          <a:bodyPr wrap="square" rtlCol="0">
            <a:spAutoFit/>
          </a:bodyPr>
          <a:lstStyle/>
          <a:p>
            <a:pPr>
              <a:tabLst>
                <a:tab pos="1782763" algn="l"/>
                <a:tab pos="20070763" algn="ctr"/>
                <a:tab pos="38541325" algn="r"/>
              </a:tabLst>
            </a:pPr>
            <a:r>
              <a:rPr lang="en-US" sz="4400" dirty="0" smtClean="0"/>
              <a:t>The Student Educational Developer (SED) Program is an experiential learning and work opportunity for McMaster graduate students who are interested in educational development as a profession. The program combines staff and peer mentorship with structured work experience. Participants design and facilitate seminars and workshops, conduct focus groups, write reports and provide support for departmental teaching initiatives.</a:t>
            </a:r>
            <a:r>
              <a:rPr lang="en-US" sz="4400" dirty="0"/>
              <a:t> </a:t>
            </a:r>
            <a:r>
              <a:rPr lang="en-US" sz="4400" dirty="0" smtClean="0">
                <a:hlinkClick r:id="rId3"/>
              </a:rPr>
              <a:t>www.mi.mcmaster.ca</a:t>
            </a:r>
            <a:r>
              <a:rPr lang="en-US" sz="4400" dirty="0" smtClean="0"/>
              <a:t> </a:t>
            </a:r>
            <a:endParaRPr lang="en-US" sz="4400" b="1" dirty="0"/>
          </a:p>
        </p:txBody>
      </p:sp>
      <p:sp>
        <p:nvSpPr>
          <p:cNvPr id="48" name="TextBox 47"/>
          <p:cNvSpPr txBox="1"/>
          <p:nvPr/>
        </p:nvSpPr>
        <p:spPr>
          <a:xfrm>
            <a:off x="215732" y="15615969"/>
            <a:ext cx="14114580" cy="7200000"/>
          </a:xfrm>
          <a:prstGeom prst="roundRect">
            <a:avLst/>
          </a:prstGeom>
          <a:ln w="127000">
            <a:solidFill>
              <a:srgbClr val="FFCC00"/>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tabLst>
                <a:tab pos="1782763" algn="l"/>
                <a:tab pos="20070763" algn="ctr"/>
                <a:tab pos="38541325" algn="r"/>
              </a:tabLst>
            </a:pPr>
            <a:r>
              <a:rPr lang="en-US" sz="4400" dirty="0" smtClean="0"/>
              <a:t>After an eight month consultation, the University of Calgary launched the Eyes High Strategy 2017-2022. This document sets out the university’s collective vision to be recognized as a top 5 research university within Canada, based on three foundational commitments: sharpen focus on research and scholarship, enrich the quality and breadth of learning and integrate with the community, all of which intersect with a focus on student experience and campus culture.</a:t>
            </a:r>
            <a:r>
              <a:rPr lang="en-US" sz="4400" dirty="0"/>
              <a:t> </a:t>
            </a:r>
            <a:r>
              <a:rPr lang="en-US" sz="4400" dirty="0" smtClean="0">
                <a:hlinkClick r:id="rId4"/>
              </a:rPr>
              <a:t>www.ucalgary.ca/eyeshigh/roadmap</a:t>
            </a:r>
            <a:r>
              <a:rPr lang="en-US" sz="4400" dirty="0" smtClean="0"/>
              <a:t> </a:t>
            </a:r>
            <a:endParaRPr lang="en-US" sz="4400" b="1" dirty="0"/>
          </a:p>
        </p:txBody>
      </p:sp>
      <p:sp>
        <p:nvSpPr>
          <p:cNvPr id="4" name="TextBox 3"/>
          <p:cNvSpPr txBox="1"/>
          <p:nvPr/>
        </p:nvSpPr>
        <p:spPr>
          <a:xfrm>
            <a:off x="572530" y="415"/>
            <a:ext cx="43016279" cy="2860358"/>
          </a:xfrm>
          <a:prstGeom prst="roundRect">
            <a:avLst/>
          </a:prstGeom>
          <a:noFill/>
          <a:ln w="762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tabLst>
                <a:tab pos="1782763" algn="l"/>
                <a:tab pos="20070763" algn="ctr"/>
                <a:tab pos="38541325" algn="r"/>
              </a:tabLst>
            </a:pPr>
            <a:r>
              <a:rPr lang="en-US" sz="7200" b="1" dirty="0" smtClean="0"/>
              <a:t>Effective Practices </a:t>
            </a:r>
            <a:r>
              <a:rPr lang="en-US" sz="7200" b="1" dirty="0"/>
              <a:t>Repository: An Educator’s Guide to Improving Institutional </a:t>
            </a:r>
            <a:r>
              <a:rPr lang="en-US" sz="7200" b="1" dirty="0" smtClean="0"/>
              <a:t>Teaching Culture</a:t>
            </a:r>
          </a:p>
          <a:p>
            <a:pPr algn="ctr">
              <a:tabLst>
                <a:tab pos="1782763" algn="l"/>
                <a:tab pos="20070763" algn="ctr"/>
                <a:tab pos="38541325" algn="r"/>
              </a:tabLst>
            </a:pPr>
            <a:r>
              <a:rPr lang="en-US" sz="3000" dirty="0" smtClean="0"/>
              <a:t>Lindsay Shaw</a:t>
            </a:r>
            <a:r>
              <a:rPr lang="en-US" sz="3000" baseline="30000" dirty="0" smtClean="0"/>
              <a:t>1</a:t>
            </a:r>
            <a:r>
              <a:rPr lang="en-US" sz="3000" dirty="0" smtClean="0"/>
              <a:t>, Jill Grose</a:t>
            </a:r>
            <a:r>
              <a:rPr lang="en-US" sz="3000" baseline="30000" dirty="0" smtClean="0"/>
              <a:t>1</a:t>
            </a:r>
            <a:r>
              <a:rPr lang="en-US" sz="3000" dirty="0" smtClean="0"/>
              <a:t>, Lori Goff</a:t>
            </a:r>
            <a:r>
              <a:rPr lang="en-US" sz="3000" baseline="30000" dirty="0" smtClean="0"/>
              <a:t>2</a:t>
            </a:r>
            <a:r>
              <a:rPr lang="en-US" sz="3000" dirty="0" smtClean="0"/>
              <a:t>, Erika Kustra</a:t>
            </a:r>
            <a:r>
              <a:rPr lang="en-US" sz="3000" baseline="30000" dirty="0" smtClean="0"/>
              <a:t>3</a:t>
            </a:r>
            <a:r>
              <a:rPr lang="en-US" sz="3000" dirty="0" smtClean="0"/>
              <a:t>, Donna Ellis</a:t>
            </a:r>
            <a:r>
              <a:rPr lang="en-US" sz="3000" baseline="30000" dirty="0" smtClean="0"/>
              <a:t>4</a:t>
            </a:r>
            <a:r>
              <a:rPr lang="en-US" sz="3000" dirty="0" smtClean="0"/>
              <a:t>, Peter Wolf</a:t>
            </a:r>
            <a:r>
              <a:rPr lang="en-US" sz="3000" baseline="30000" dirty="0" smtClean="0"/>
              <a:t>5</a:t>
            </a:r>
            <a:r>
              <a:rPr lang="en-US" sz="3000" dirty="0" smtClean="0"/>
              <a:t>, Debra Dawson</a:t>
            </a:r>
            <a:r>
              <a:rPr lang="en-US" sz="3000" baseline="30000" dirty="0" smtClean="0"/>
              <a:t>6</a:t>
            </a:r>
            <a:endParaRPr lang="en-US" sz="3000" dirty="0" smtClean="0"/>
          </a:p>
          <a:p>
            <a:pPr algn="ctr">
              <a:tabLst>
                <a:tab pos="1782763" algn="l"/>
                <a:tab pos="20070763" algn="ctr"/>
                <a:tab pos="38541325" algn="r"/>
              </a:tabLst>
            </a:pPr>
            <a:r>
              <a:rPr lang="en-US" sz="3000" dirty="0" smtClean="0"/>
              <a:t>Brock University</a:t>
            </a:r>
            <a:r>
              <a:rPr lang="en-US" sz="3000" baseline="30000" dirty="0" smtClean="0"/>
              <a:t>1</a:t>
            </a:r>
            <a:r>
              <a:rPr lang="en-US" sz="3000" dirty="0" smtClean="0"/>
              <a:t>, McMaster University</a:t>
            </a:r>
            <a:r>
              <a:rPr lang="en-US" sz="3000" baseline="30000" dirty="0" smtClean="0"/>
              <a:t>2</a:t>
            </a:r>
            <a:r>
              <a:rPr lang="en-US" sz="3000" dirty="0" smtClean="0"/>
              <a:t>, University of Windsor</a:t>
            </a:r>
            <a:r>
              <a:rPr lang="en-US" sz="3000" baseline="30000" dirty="0" smtClean="0"/>
              <a:t>3</a:t>
            </a:r>
            <a:r>
              <a:rPr lang="en-US" sz="3000" dirty="0" smtClean="0"/>
              <a:t>, University of Waterloo</a:t>
            </a:r>
            <a:r>
              <a:rPr lang="en-US" sz="3000" baseline="30000" dirty="0" smtClean="0"/>
              <a:t>4</a:t>
            </a:r>
            <a:r>
              <a:rPr lang="en-US" sz="3000" dirty="0" smtClean="0"/>
              <a:t>, Independent Consultant</a:t>
            </a:r>
            <a:r>
              <a:rPr lang="en-US" sz="3000" baseline="30000" dirty="0" smtClean="0"/>
              <a:t>5</a:t>
            </a:r>
            <a:r>
              <a:rPr lang="en-US" sz="3000" dirty="0" smtClean="0"/>
              <a:t>, Western University</a:t>
            </a:r>
            <a:r>
              <a:rPr lang="en-US" sz="3000" baseline="30000" dirty="0" smtClean="0"/>
              <a:t>6</a:t>
            </a:r>
          </a:p>
          <a:p>
            <a:pPr algn="ctr">
              <a:tabLst>
                <a:tab pos="1782763" algn="l"/>
                <a:tab pos="20070763" algn="ctr"/>
                <a:tab pos="38541325" algn="r"/>
              </a:tabLst>
            </a:pPr>
            <a:r>
              <a:rPr lang="en-US" sz="3000" dirty="0" smtClean="0"/>
              <a:t>This project was supported by an Educational Developers Caucus Grant for the Society for Teaching and Learning in Higher Education.</a:t>
            </a:r>
          </a:p>
        </p:txBody>
      </p:sp>
      <p:sp>
        <p:nvSpPr>
          <p:cNvPr id="30" name="TextBox 29"/>
          <p:cNvSpPr txBox="1"/>
          <p:nvPr/>
        </p:nvSpPr>
        <p:spPr>
          <a:xfrm>
            <a:off x="29523389" y="15577878"/>
            <a:ext cx="14112000" cy="7200000"/>
          </a:xfrm>
          <a:prstGeom prst="roundRect">
            <a:avLst/>
          </a:prstGeom>
          <a:ln w="127000"/>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tabLst>
                <a:tab pos="1782763" algn="l"/>
                <a:tab pos="20070763" algn="ctr"/>
                <a:tab pos="38541325" algn="r"/>
              </a:tabLst>
            </a:pPr>
            <a:endParaRPr lang="en-US" sz="4400" dirty="0" smtClean="0"/>
          </a:p>
          <a:p>
            <a:pPr>
              <a:tabLst>
                <a:tab pos="1782763" algn="l"/>
                <a:tab pos="20070763" algn="ctr"/>
                <a:tab pos="38541325" algn="r"/>
              </a:tabLst>
            </a:pPr>
            <a:r>
              <a:rPr lang="en-US" sz="4400" dirty="0" smtClean="0"/>
              <a:t>  The GATA Network is a graduate student led collaborative program supported jointly by the Faculty of Graduate Studies and the Centre for Teaching and Learning (CTL). It provides mentorship opportunities and teaching and learning resources to graduate and undergraduate teaching assistants (GAs/Tas) to help improve pedagogical knowledge and skills. This includes professional development and mentorship, social media and digital outreach, GATA Awards and online training  modules.</a:t>
            </a:r>
            <a:r>
              <a:rPr lang="en-US" sz="4400" dirty="0" smtClean="0">
                <a:solidFill>
                  <a:schemeClr val="tx1"/>
                </a:solidFill>
              </a:rPr>
              <a:t> </a:t>
            </a:r>
            <a:r>
              <a:rPr lang="en-US" sz="4400" dirty="0" smtClean="0">
                <a:solidFill>
                  <a:schemeClr val="tx1"/>
                </a:solidFill>
                <a:hlinkClick r:id="rId5"/>
              </a:rPr>
              <a:t>www.uwindsor.ca/ctl/388/gata</a:t>
            </a:r>
            <a:r>
              <a:rPr lang="en-US" sz="4400" dirty="0" smtClean="0">
                <a:solidFill>
                  <a:schemeClr val="tx1"/>
                </a:solidFill>
              </a:rPr>
              <a:t> </a:t>
            </a:r>
            <a:endParaRPr lang="en-US" sz="4400" dirty="0">
              <a:solidFill>
                <a:schemeClr val="tx1"/>
              </a:solidFill>
            </a:endParaRPr>
          </a:p>
          <a:p>
            <a:pPr>
              <a:tabLst>
                <a:tab pos="1782763" algn="l"/>
                <a:tab pos="20070763" algn="ctr"/>
                <a:tab pos="38541325" algn="r"/>
              </a:tabLst>
            </a:pPr>
            <a:endParaRPr lang="en-US" sz="4400" b="1" dirty="0"/>
          </a:p>
        </p:txBody>
      </p:sp>
      <p:sp>
        <p:nvSpPr>
          <p:cNvPr id="32" name="TextBox 31"/>
          <p:cNvSpPr txBox="1"/>
          <p:nvPr/>
        </p:nvSpPr>
        <p:spPr>
          <a:xfrm>
            <a:off x="293375" y="25833865"/>
            <a:ext cx="14183807" cy="6843600"/>
          </a:xfrm>
          <a:prstGeom prst="roundRect">
            <a:avLst/>
          </a:prstGeom>
          <a:ln w="127000"/>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tabLst>
                <a:tab pos="1782763" algn="l"/>
                <a:tab pos="20070763" algn="ctr"/>
                <a:tab pos="38541325" algn="r"/>
              </a:tabLst>
            </a:pPr>
            <a:r>
              <a:rPr lang="en-US" sz="4400" dirty="0" smtClean="0"/>
              <a:t>In </a:t>
            </a:r>
            <a:r>
              <a:rPr lang="en-US" sz="4400" dirty="0"/>
              <a:t>1996-97, this award for excellence in teaching was </a:t>
            </a:r>
            <a:r>
              <a:rPr lang="en-US" sz="4400" dirty="0" smtClean="0"/>
              <a:t>established to recognize outstanding </a:t>
            </a:r>
            <a:r>
              <a:rPr lang="en-US" sz="4400" dirty="0"/>
              <a:t>contributions in the area of classroom, laboratory, or clinical instruction</a:t>
            </a:r>
            <a:r>
              <a:rPr lang="en-US" sz="4400" dirty="0" smtClean="0"/>
              <a:t>. Early </a:t>
            </a:r>
            <a:r>
              <a:rPr lang="en-US" sz="4400" dirty="0"/>
              <a:t>career awards send a strong signal that teaching is valued and encourage beginning faculty to invest time and energy </a:t>
            </a:r>
            <a:r>
              <a:rPr lang="en-US" sz="4400" dirty="0" smtClean="0"/>
              <a:t>into </a:t>
            </a:r>
            <a:r>
              <a:rPr lang="en-US" sz="4400" dirty="0"/>
              <a:t>their teaching. </a:t>
            </a:r>
            <a:endParaRPr lang="en-US" sz="4400" dirty="0" smtClean="0"/>
          </a:p>
          <a:p>
            <a:pPr>
              <a:tabLst>
                <a:tab pos="1782763" algn="l"/>
                <a:tab pos="20070763" algn="ctr"/>
                <a:tab pos="38541325" algn="r"/>
              </a:tabLst>
            </a:pPr>
            <a:r>
              <a:rPr lang="en-CA" sz="4400" u="sng" dirty="0" smtClean="0">
                <a:hlinkClick r:id="rId6"/>
              </a:rPr>
              <a:t>www.uwo.ca/univsec/pdf/senate/sutaregs.pdf</a:t>
            </a:r>
            <a:r>
              <a:rPr lang="en-CA" sz="4400" dirty="0" smtClean="0"/>
              <a:t> </a:t>
            </a:r>
            <a:endParaRPr lang="en-US" sz="4400" b="1" dirty="0"/>
          </a:p>
        </p:txBody>
      </p:sp>
      <p:sp>
        <p:nvSpPr>
          <p:cNvPr id="36" name="TextBox 35"/>
          <p:cNvSpPr txBox="1"/>
          <p:nvPr/>
        </p:nvSpPr>
        <p:spPr>
          <a:xfrm>
            <a:off x="402422" y="23052303"/>
            <a:ext cx="13741200" cy="2520000"/>
          </a:xfrm>
          <a:prstGeom prst="roundRect">
            <a:avLst/>
          </a:prstGeom>
          <a:solidFill>
            <a:schemeClr val="accent4"/>
          </a:solidFill>
          <a:ln/>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tabLst>
                <a:tab pos="1782763" algn="l"/>
                <a:tab pos="20070763" algn="ctr"/>
                <a:tab pos="38541325" algn="r"/>
              </a:tabLst>
            </a:pPr>
            <a:r>
              <a:rPr lang="en-US" sz="5400" b="1" dirty="0" smtClean="0"/>
              <a:t>Lever 6: </a:t>
            </a:r>
            <a:r>
              <a:rPr lang="en-US" sz="5400" b="1" dirty="0"/>
              <a:t>Effective Teaching is </a:t>
            </a:r>
            <a:endParaRPr lang="en-US" sz="5400" b="1" dirty="0" smtClean="0"/>
          </a:p>
          <a:p>
            <a:pPr algn="ctr">
              <a:tabLst>
                <a:tab pos="1782763" algn="l"/>
                <a:tab pos="20070763" algn="ctr"/>
                <a:tab pos="38541325" algn="r"/>
              </a:tabLst>
            </a:pPr>
            <a:r>
              <a:rPr lang="en-US" sz="5400" b="1" dirty="0" smtClean="0"/>
              <a:t>Recognized </a:t>
            </a:r>
            <a:r>
              <a:rPr lang="en-US" sz="5400" b="1" dirty="0"/>
              <a:t>and Rewarded</a:t>
            </a:r>
          </a:p>
          <a:p>
            <a:pPr algn="ctr">
              <a:tabLst>
                <a:tab pos="1782763" algn="l"/>
                <a:tab pos="20070763" algn="ctr"/>
                <a:tab pos="38541325" algn="r"/>
              </a:tabLst>
            </a:pPr>
            <a:r>
              <a:rPr lang="en-US" sz="4000" b="1" dirty="0"/>
              <a:t>Effective Practice: Marilyn Robinson Award </a:t>
            </a:r>
          </a:p>
        </p:txBody>
      </p:sp>
      <p:sp>
        <p:nvSpPr>
          <p:cNvPr id="38" name="TextBox 37"/>
          <p:cNvSpPr txBox="1"/>
          <p:nvPr/>
        </p:nvSpPr>
        <p:spPr>
          <a:xfrm>
            <a:off x="29847609" y="12720600"/>
            <a:ext cx="13741200" cy="2520000"/>
          </a:xfrm>
          <a:prstGeom prst="roundRect">
            <a:avLst/>
          </a:prstGeom>
          <a:solidFill>
            <a:schemeClr val="accent3"/>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tabLst>
                <a:tab pos="1782763" algn="l"/>
                <a:tab pos="20070763" algn="ctr"/>
                <a:tab pos="38541325" algn="r"/>
              </a:tabLst>
            </a:pPr>
            <a:r>
              <a:rPr lang="en-US" sz="5400" b="1" dirty="0" smtClean="0"/>
              <a:t>Lever 3: Effective </a:t>
            </a:r>
            <a:r>
              <a:rPr lang="en-US" sz="5400" b="1" dirty="0"/>
              <a:t>Teaching is </a:t>
            </a:r>
            <a:endParaRPr lang="en-US" sz="5400" b="1" dirty="0" smtClean="0"/>
          </a:p>
          <a:p>
            <a:pPr algn="ctr">
              <a:tabLst>
                <a:tab pos="1782763" algn="l"/>
                <a:tab pos="20070763" algn="ctr"/>
                <a:tab pos="38541325" algn="r"/>
              </a:tabLst>
            </a:pPr>
            <a:r>
              <a:rPr lang="en-US" sz="5400" b="1" dirty="0" smtClean="0"/>
              <a:t>Implemented</a:t>
            </a:r>
            <a:endParaRPr lang="en-US" sz="5400" b="1" dirty="0"/>
          </a:p>
          <a:p>
            <a:pPr algn="ctr">
              <a:tabLst>
                <a:tab pos="1782763" algn="l"/>
                <a:tab pos="20070763" algn="ctr"/>
                <a:tab pos="38541325" algn="r"/>
              </a:tabLst>
            </a:pPr>
            <a:r>
              <a:rPr lang="en-US" sz="4000" b="1" dirty="0"/>
              <a:t>Effective Practice: GATA Network</a:t>
            </a:r>
          </a:p>
        </p:txBody>
      </p:sp>
      <p:sp>
        <p:nvSpPr>
          <p:cNvPr id="39" name="TextBox 38"/>
          <p:cNvSpPr txBox="1"/>
          <p:nvPr/>
        </p:nvSpPr>
        <p:spPr>
          <a:xfrm>
            <a:off x="29706989" y="23052303"/>
            <a:ext cx="13741200" cy="2520000"/>
          </a:xfrm>
          <a:prstGeom prst="roundRect">
            <a:avLst/>
          </a:prstGeom>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tabLst>
                <a:tab pos="1782763" algn="l"/>
                <a:tab pos="20070763" algn="ctr"/>
                <a:tab pos="38541325" algn="r"/>
              </a:tabLst>
            </a:pPr>
            <a:r>
              <a:rPr lang="en-US" sz="5400" b="1" dirty="0" smtClean="0"/>
              <a:t>Lever 4: </a:t>
            </a:r>
            <a:r>
              <a:rPr lang="en-US" sz="5400" b="1" dirty="0"/>
              <a:t>Infrastructure Exists </a:t>
            </a:r>
            <a:r>
              <a:rPr lang="en-US" sz="5400" b="1" dirty="0" smtClean="0"/>
              <a:t>to</a:t>
            </a:r>
          </a:p>
          <a:p>
            <a:pPr algn="ctr">
              <a:tabLst>
                <a:tab pos="1782763" algn="l"/>
                <a:tab pos="20070763" algn="ctr"/>
                <a:tab pos="38541325" algn="r"/>
              </a:tabLst>
            </a:pPr>
            <a:r>
              <a:rPr lang="en-US" sz="5400" b="1" dirty="0" smtClean="0"/>
              <a:t> </a:t>
            </a:r>
            <a:r>
              <a:rPr lang="en-US" sz="5400" b="1" dirty="0"/>
              <a:t>Support Teaching</a:t>
            </a:r>
          </a:p>
          <a:p>
            <a:pPr algn="ctr">
              <a:tabLst>
                <a:tab pos="1782763" algn="l"/>
                <a:tab pos="20070763" algn="ctr"/>
                <a:tab pos="38541325" algn="r"/>
              </a:tabLst>
            </a:pPr>
            <a:r>
              <a:rPr lang="en-US" sz="4000" b="1" dirty="0"/>
              <a:t>Effective Practice: Labyrinth for Contemplative Pedagogy</a:t>
            </a:r>
          </a:p>
        </p:txBody>
      </p:sp>
      <p:sp>
        <p:nvSpPr>
          <p:cNvPr id="45" name="TextBox 44"/>
          <p:cNvSpPr txBox="1"/>
          <p:nvPr/>
        </p:nvSpPr>
        <p:spPr>
          <a:xfrm>
            <a:off x="29847609" y="2960499"/>
            <a:ext cx="13741200" cy="2349579"/>
          </a:xfrm>
          <a:prstGeom prst="roundRect">
            <a:avLst/>
          </a:prstGeom>
          <a:solidFill>
            <a:schemeClr val="bg1">
              <a:lumMod val="75000"/>
            </a:schemeClr>
          </a:solidFill>
          <a:ln>
            <a:solidFill>
              <a:schemeClr val="bg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tabLst>
                <a:tab pos="1782763" algn="l"/>
                <a:tab pos="20070763" algn="ctr"/>
                <a:tab pos="38541325" algn="r"/>
              </a:tabLst>
            </a:pPr>
            <a:r>
              <a:rPr lang="en-US" sz="6600" b="1" dirty="0" smtClean="0"/>
              <a:t>Significance: </a:t>
            </a:r>
          </a:p>
          <a:p>
            <a:pPr algn="ctr">
              <a:tabLst>
                <a:tab pos="1782763" algn="l"/>
                <a:tab pos="20070763" algn="ctr"/>
                <a:tab pos="38541325" algn="r"/>
              </a:tabLst>
            </a:pPr>
            <a:r>
              <a:rPr lang="en-US" sz="6600" b="1" dirty="0" smtClean="0"/>
              <a:t>Institutional Teaching Culture</a:t>
            </a:r>
            <a:endParaRPr lang="en-US" sz="6600" dirty="0"/>
          </a:p>
        </p:txBody>
      </p:sp>
      <p:sp>
        <p:nvSpPr>
          <p:cNvPr id="27" name="TextBox 26"/>
          <p:cNvSpPr txBox="1"/>
          <p:nvPr/>
        </p:nvSpPr>
        <p:spPr>
          <a:xfrm>
            <a:off x="29519789" y="5596166"/>
            <a:ext cx="14069020" cy="6844427"/>
          </a:xfrm>
          <a:prstGeom prst="roundRect">
            <a:avLst/>
          </a:prstGeom>
          <a:ln w="127000">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Arial" panose="020B0604020202020204" pitchFamily="34" charset="0"/>
              <a:buChar char="•"/>
              <a:tabLst>
                <a:tab pos="1782763" algn="l"/>
                <a:tab pos="20070763" algn="ctr"/>
                <a:tab pos="38541325" algn="r"/>
              </a:tabLst>
            </a:pPr>
            <a:r>
              <a:rPr lang="en-US" sz="4400" dirty="0"/>
              <a:t>A group of researchers </a:t>
            </a:r>
            <a:r>
              <a:rPr lang="en-US" sz="4400" dirty="0" smtClean="0"/>
              <a:t>developed </a:t>
            </a:r>
            <a:r>
              <a:rPr lang="en-US" sz="4400" dirty="0"/>
              <a:t>a set of </a:t>
            </a:r>
            <a:r>
              <a:rPr lang="en-US" sz="4400" dirty="0" smtClean="0"/>
              <a:t>ITCPS </a:t>
            </a:r>
            <a:r>
              <a:rPr lang="en-US" sz="4400" dirty="0"/>
              <a:t>that capture a snapshot of an institution’s teaching culture from the perspectives of staff, faculty and students using six predetermined levers (</a:t>
            </a:r>
            <a:r>
              <a:rPr lang="en-US" sz="4400" dirty="0" err="1"/>
              <a:t>Hénard</a:t>
            </a:r>
            <a:r>
              <a:rPr lang="en-US" sz="4400" dirty="0"/>
              <a:t> &amp; </a:t>
            </a:r>
            <a:r>
              <a:rPr lang="en-US" sz="4400" dirty="0" err="1"/>
              <a:t>Roseveare</a:t>
            </a:r>
            <a:r>
              <a:rPr lang="en-US" sz="4400" dirty="0"/>
              <a:t>, </a:t>
            </a:r>
            <a:r>
              <a:rPr lang="en-US" sz="4400" dirty="0" smtClean="0"/>
              <a:t>2012).</a:t>
            </a:r>
          </a:p>
          <a:p>
            <a:pPr marL="457200" indent="-457200">
              <a:buFont typeface="Arial" panose="020B0604020202020204" pitchFamily="34" charset="0"/>
              <a:buChar char="•"/>
              <a:tabLst>
                <a:tab pos="1782763" algn="l"/>
                <a:tab pos="20070763" algn="ctr"/>
                <a:tab pos="38541325" algn="r"/>
              </a:tabLst>
            </a:pPr>
            <a:r>
              <a:rPr lang="en-US" sz="4400" dirty="0" smtClean="0"/>
              <a:t>Institutional Teaching Culture is important because it impacts student success, engagement </a:t>
            </a:r>
            <a:r>
              <a:rPr lang="en-US" sz="4400" dirty="0"/>
              <a:t>and </a:t>
            </a:r>
            <a:r>
              <a:rPr lang="en-US" sz="4400" dirty="0" smtClean="0"/>
              <a:t>retention, </a:t>
            </a:r>
            <a:r>
              <a:rPr lang="en-US" sz="4400" dirty="0"/>
              <a:t>faculty motivation and commitment </a:t>
            </a:r>
            <a:r>
              <a:rPr lang="en-US" sz="4400" dirty="0" smtClean="0"/>
              <a:t>and </a:t>
            </a:r>
            <a:r>
              <a:rPr lang="en-US" sz="4400" dirty="0"/>
              <a:t>staff productivity and </a:t>
            </a:r>
            <a:r>
              <a:rPr lang="en-US" sz="4400" dirty="0" smtClean="0"/>
              <a:t>well-being.</a:t>
            </a:r>
          </a:p>
        </p:txBody>
      </p:sp>
      <p:sp>
        <p:nvSpPr>
          <p:cNvPr id="169" name="TextBox 168"/>
          <p:cNvSpPr txBox="1"/>
          <p:nvPr/>
        </p:nvSpPr>
        <p:spPr>
          <a:xfrm>
            <a:off x="29519789" y="25872784"/>
            <a:ext cx="14115600" cy="6844427"/>
          </a:xfrm>
          <a:prstGeom prst="roundRect">
            <a:avLst/>
          </a:prstGeom>
          <a:ln w="127000"/>
        </p:spPr>
        <p:style>
          <a:lnRef idx="2">
            <a:schemeClr val="accent2"/>
          </a:lnRef>
          <a:fillRef idx="1">
            <a:schemeClr val="lt1"/>
          </a:fillRef>
          <a:effectRef idx="0">
            <a:schemeClr val="accent2"/>
          </a:effectRef>
          <a:fontRef idx="minor">
            <a:schemeClr val="dk1"/>
          </a:fontRef>
        </p:style>
        <p:txBody>
          <a:bodyPr wrap="square" rtlCol="0">
            <a:spAutoFit/>
          </a:bodyPr>
          <a:lstStyle/>
          <a:p>
            <a:pPr>
              <a:tabLst>
                <a:tab pos="1782763" algn="l"/>
                <a:tab pos="20070763" algn="ctr"/>
                <a:tab pos="38541325" algn="r"/>
              </a:tabLst>
            </a:pPr>
            <a:r>
              <a:rPr lang="en-US" sz="4400" dirty="0" smtClean="0">
                <a:solidFill>
                  <a:schemeClr val="tx1"/>
                </a:solidFill>
              </a:rPr>
              <a:t>The Brock University Labyrinth is a seven circuit classical labyrinth (not a maze) created by the teaching </a:t>
            </a:r>
            <a:r>
              <a:rPr lang="en-US" sz="4400" dirty="0" err="1" smtClean="0">
                <a:solidFill>
                  <a:schemeClr val="tx1"/>
                </a:solidFill>
              </a:rPr>
              <a:t>centre</a:t>
            </a:r>
            <a:r>
              <a:rPr lang="en-US" sz="4400" dirty="0" smtClean="0">
                <a:solidFill>
                  <a:schemeClr val="tx1"/>
                </a:solidFill>
              </a:rPr>
              <a:t> in partnership with units across campus as part of a focus on fostering Contemplative Practices in teaching and learning. The project has nurtured a collaboration between faculty, staff, students and administrative departments committed to creating a space on campus for reflection and wellbeing. </a:t>
            </a:r>
            <a:r>
              <a:rPr lang="en-US" sz="4400" dirty="0" smtClean="0">
                <a:hlinkClick r:id="rId7"/>
              </a:rPr>
              <a:t>www.brocku.ca/labyrinth</a:t>
            </a:r>
            <a:r>
              <a:rPr lang="en-US" sz="4400" dirty="0" smtClean="0"/>
              <a:t> </a:t>
            </a:r>
            <a:endParaRPr lang="en-US" sz="4400" b="1" dirty="0" smtClean="0"/>
          </a:p>
          <a:p>
            <a:pPr>
              <a:tabLst>
                <a:tab pos="1782763" algn="l"/>
                <a:tab pos="20070763" algn="ctr"/>
                <a:tab pos="38541325" algn="r"/>
              </a:tabLst>
            </a:pPr>
            <a:endParaRPr lang="en-US" sz="4400" b="1" dirty="0"/>
          </a:p>
        </p:txBody>
      </p:sp>
      <p:sp>
        <p:nvSpPr>
          <p:cNvPr id="35" name="TextBox 34"/>
          <p:cNvSpPr txBox="1"/>
          <p:nvPr/>
        </p:nvSpPr>
        <p:spPr>
          <a:xfrm>
            <a:off x="14998334" y="12806108"/>
            <a:ext cx="13741200" cy="2520000"/>
          </a:xfrm>
          <a:prstGeom prst="round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tabLst>
                <a:tab pos="1782763" algn="l"/>
                <a:tab pos="20070763" algn="ctr"/>
                <a:tab pos="38541325" algn="r"/>
              </a:tabLst>
            </a:pPr>
            <a:r>
              <a:rPr lang="en-US" sz="5400" b="1" dirty="0" smtClean="0"/>
              <a:t>Lever 2: </a:t>
            </a:r>
            <a:r>
              <a:rPr lang="en-US" sz="5400" b="1" dirty="0"/>
              <a:t>Assessment of Teaching is </a:t>
            </a:r>
            <a:endParaRPr lang="en-US" sz="5400" b="1" dirty="0" smtClean="0"/>
          </a:p>
          <a:p>
            <a:pPr algn="ctr">
              <a:tabLst>
                <a:tab pos="1782763" algn="l"/>
                <a:tab pos="20070763" algn="ctr"/>
                <a:tab pos="38541325" algn="r"/>
              </a:tabLst>
            </a:pPr>
            <a:r>
              <a:rPr lang="en-US" sz="5400" b="1" dirty="0" smtClean="0"/>
              <a:t>Constructive </a:t>
            </a:r>
            <a:r>
              <a:rPr lang="en-US" sz="5400" b="1" dirty="0"/>
              <a:t>and Flexible</a:t>
            </a:r>
          </a:p>
          <a:p>
            <a:pPr algn="ctr">
              <a:tabLst>
                <a:tab pos="1782763" algn="l"/>
                <a:tab pos="20070763" algn="ctr"/>
                <a:tab pos="38541325" algn="r"/>
              </a:tabLst>
            </a:pPr>
            <a:r>
              <a:rPr lang="en-US" sz="4000" b="1" dirty="0"/>
              <a:t>Effective Practice: Class Representative</a:t>
            </a:r>
          </a:p>
        </p:txBody>
      </p:sp>
      <p:sp>
        <p:nvSpPr>
          <p:cNvPr id="42" name="TextBox 41"/>
          <p:cNvSpPr txBox="1"/>
          <p:nvPr/>
        </p:nvSpPr>
        <p:spPr>
          <a:xfrm>
            <a:off x="295312" y="5694131"/>
            <a:ext cx="14034999" cy="6844427"/>
          </a:xfrm>
          <a:prstGeom prst="roundRect">
            <a:avLst/>
          </a:prstGeom>
          <a:ln w="127000">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Arial" panose="020B0604020202020204" pitchFamily="34" charset="0"/>
              <a:buChar char="•"/>
              <a:tabLst>
                <a:tab pos="1782763" algn="l"/>
                <a:tab pos="20070763" algn="ctr"/>
                <a:tab pos="38541325" algn="r"/>
              </a:tabLst>
            </a:pPr>
            <a:r>
              <a:rPr lang="en-US" sz="4400" dirty="0" smtClean="0"/>
              <a:t>The Effective Practices Repository is a collection of practices that provide ideas for </a:t>
            </a:r>
            <a:r>
              <a:rPr lang="en-US" sz="4400" dirty="0"/>
              <a:t>how an institution might </a:t>
            </a:r>
            <a:r>
              <a:rPr lang="en-US" sz="4400" dirty="0" smtClean="0"/>
              <a:t>strengthen its institutional teaching culture within a particular category or lever. </a:t>
            </a:r>
            <a:endParaRPr lang="en-US" sz="4400" dirty="0"/>
          </a:p>
          <a:p>
            <a:pPr marL="457200" indent="-457200">
              <a:buFont typeface="Arial" panose="020B0604020202020204" pitchFamily="34" charset="0"/>
              <a:buChar char="•"/>
              <a:tabLst>
                <a:tab pos="1782763" algn="l"/>
                <a:tab pos="20070763" algn="ctr"/>
                <a:tab pos="38541325" algn="r"/>
              </a:tabLst>
            </a:pPr>
            <a:r>
              <a:rPr lang="en-US" sz="4400" dirty="0" smtClean="0"/>
              <a:t>The repository has been designed as a companion resource to the Institutional Teaching Culture Perception Surveys (ITCPS).</a:t>
            </a:r>
          </a:p>
          <a:p>
            <a:pPr marL="457200" indent="-457200">
              <a:buFont typeface="Arial" panose="020B0604020202020204" pitchFamily="34" charset="0"/>
              <a:buChar char="•"/>
              <a:tabLst>
                <a:tab pos="1782763" algn="l"/>
                <a:tab pos="20070763" algn="ctr"/>
                <a:tab pos="38541325" algn="r"/>
              </a:tabLst>
            </a:pPr>
            <a:r>
              <a:rPr lang="en-US" sz="4400" dirty="0"/>
              <a:t>P</a:t>
            </a:r>
            <a:r>
              <a:rPr lang="en-US" sz="4400" dirty="0" smtClean="0"/>
              <a:t>ractices </a:t>
            </a:r>
            <a:r>
              <a:rPr lang="en-US" sz="4400" dirty="0"/>
              <a:t>were gathered through </a:t>
            </a:r>
            <a:r>
              <a:rPr lang="en-US" sz="4400" dirty="0" err="1"/>
              <a:t>listservs</a:t>
            </a:r>
            <a:r>
              <a:rPr lang="en-US" sz="4400" dirty="0"/>
              <a:t>, word-of-mouth and conference presentations. </a:t>
            </a:r>
          </a:p>
        </p:txBody>
      </p:sp>
      <p:sp>
        <p:nvSpPr>
          <p:cNvPr id="43" name="TextBox 42"/>
          <p:cNvSpPr txBox="1"/>
          <p:nvPr/>
        </p:nvSpPr>
        <p:spPr>
          <a:xfrm>
            <a:off x="275621" y="3106590"/>
            <a:ext cx="13739262" cy="2349579"/>
          </a:xfrm>
          <a:prstGeom prst="roundRect">
            <a:avLst/>
          </a:prstGeom>
          <a:solidFill>
            <a:schemeClr val="bg1">
              <a:lumMod val="75000"/>
            </a:schemeClr>
          </a:solidFill>
          <a:ln>
            <a:solidFill>
              <a:schemeClr val="bg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tabLst>
                <a:tab pos="1782763" algn="l"/>
                <a:tab pos="20070763" algn="ctr"/>
                <a:tab pos="38541325" algn="r"/>
              </a:tabLst>
            </a:pPr>
            <a:r>
              <a:rPr lang="en-US" sz="6600" b="1" dirty="0" smtClean="0"/>
              <a:t>Introduction:</a:t>
            </a:r>
            <a:r>
              <a:rPr lang="en-US" sz="6600" b="1" dirty="0"/>
              <a:t> </a:t>
            </a:r>
            <a:endParaRPr lang="en-US" sz="6600" b="1" dirty="0" smtClean="0"/>
          </a:p>
          <a:p>
            <a:pPr algn="ctr">
              <a:tabLst>
                <a:tab pos="1782763" algn="l"/>
                <a:tab pos="20070763" algn="ctr"/>
                <a:tab pos="38541325" algn="r"/>
              </a:tabLst>
            </a:pPr>
            <a:r>
              <a:rPr lang="en-US" sz="6600" b="1" dirty="0" smtClean="0"/>
              <a:t>Effective Practices Repository</a:t>
            </a:r>
            <a:endParaRPr lang="en-US" sz="6600" dirty="0"/>
          </a:p>
        </p:txBody>
      </p:sp>
      <p:sp>
        <p:nvSpPr>
          <p:cNvPr id="37" name="TextBox 36"/>
          <p:cNvSpPr txBox="1"/>
          <p:nvPr/>
        </p:nvSpPr>
        <p:spPr>
          <a:xfrm>
            <a:off x="15064623" y="23052303"/>
            <a:ext cx="13741200" cy="2520000"/>
          </a:xfrm>
          <a:prstGeom prst="roundRect">
            <a:avLst/>
          </a:prstGeom>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tabLst>
                <a:tab pos="1782763" algn="l"/>
                <a:tab pos="20070763" algn="ctr"/>
                <a:tab pos="38541325" algn="r"/>
              </a:tabLst>
            </a:pPr>
            <a:r>
              <a:rPr lang="en-US" sz="5400" b="1" dirty="0" smtClean="0"/>
              <a:t>Lever 5: </a:t>
            </a:r>
            <a:r>
              <a:rPr lang="en-US" sz="5400" b="1" dirty="0"/>
              <a:t>Broad Engagement Occurs </a:t>
            </a:r>
            <a:endParaRPr lang="en-US" sz="5400" b="1" dirty="0" smtClean="0"/>
          </a:p>
          <a:p>
            <a:pPr algn="ctr">
              <a:tabLst>
                <a:tab pos="1782763" algn="l"/>
                <a:tab pos="20070763" algn="ctr"/>
                <a:tab pos="38541325" algn="r"/>
              </a:tabLst>
            </a:pPr>
            <a:r>
              <a:rPr lang="en-US" sz="5400" b="1" dirty="0" smtClean="0"/>
              <a:t>Around </a:t>
            </a:r>
            <a:r>
              <a:rPr lang="en-US" sz="5400" b="1" dirty="0"/>
              <a:t>Teaching</a:t>
            </a:r>
          </a:p>
          <a:p>
            <a:pPr algn="ctr">
              <a:tabLst>
                <a:tab pos="1782763" algn="l"/>
                <a:tab pos="20070763" algn="ctr"/>
                <a:tab pos="38541325" algn="r"/>
              </a:tabLst>
            </a:pPr>
            <a:r>
              <a:rPr lang="en-US" sz="4000" b="1" dirty="0"/>
              <a:t>Effective Practice: Student Educational Developer Program</a:t>
            </a:r>
          </a:p>
        </p:txBody>
      </p:sp>
      <p:sp>
        <p:nvSpPr>
          <p:cNvPr id="34" name="TextBox 33"/>
          <p:cNvSpPr txBox="1"/>
          <p:nvPr/>
        </p:nvSpPr>
        <p:spPr>
          <a:xfrm>
            <a:off x="293375" y="12834407"/>
            <a:ext cx="13741200" cy="2520000"/>
          </a:xfrm>
          <a:prstGeom prst="roundRect">
            <a:avLst/>
          </a:prstGeom>
          <a:solidFill>
            <a:srgbClr val="FFCC00"/>
          </a:solidFill>
          <a:ln>
            <a:solidFill>
              <a:srgbClr val="FFCC00"/>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tabLst>
                <a:tab pos="1782763" algn="l"/>
                <a:tab pos="20070763" algn="ctr"/>
                <a:tab pos="38541325" algn="r"/>
              </a:tabLst>
            </a:pPr>
            <a:r>
              <a:rPr lang="en-US" sz="5400" b="1" dirty="0" smtClean="0"/>
              <a:t>Lever 1: </a:t>
            </a:r>
            <a:r>
              <a:rPr lang="en-US" sz="5400" b="1" dirty="0"/>
              <a:t>Institutional Strategic Documents and Initiatives Prioritize Effective Teaching</a:t>
            </a:r>
          </a:p>
          <a:p>
            <a:pPr algn="ctr">
              <a:tabLst>
                <a:tab pos="1782763" algn="l"/>
                <a:tab pos="20070763" algn="ctr"/>
                <a:tab pos="38541325" algn="r"/>
              </a:tabLst>
            </a:pPr>
            <a:r>
              <a:rPr lang="en-US" sz="4000" b="1" dirty="0"/>
              <a:t>Effective Practice: Academic Plan</a:t>
            </a:r>
          </a:p>
        </p:txBody>
      </p:sp>
      <p:sp>
        <p:nvSpPr>
          <p:cNvPr id="20" name="TextBox 19"/>
          <p:cNvSpPr txBox="1"/>
          <p:nvPr/>
        </p:nvSpPr>
        <p:spPr>
          <a:xfrm>
            <a:off x="14840109" y="15615969"/>
            <a:ext cx="14115600" cy="7200000"/>
          </a:xfrm>
          <a:prstGeom prst="roundRect">
            <a:avLst/>
          </a:prstGeom>
          <a:ln w="127000"/>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tabLst>
                <a:tab pos="1782763" algn="l"/>
                <a:tab pos="20070763" algn="ctr"/>
                <a:tab pos="38541325" algn="r"/>
              </a:tabLst>
            </a:pPr>
            <a:r>
              <a:rPr lang="en-US" sz="4400" dirty="0" smtClean="0"/>
              <a:t>The </a:t>
            </a:r>
            <a:r>
              <a:rPr lang="en-US" sz="4400" dirty="0"/>
              <a:t>student-run Engineering </a:t>
            </a:r>
            <a:r>
              <a:rPr lang="en-US" sz="4400" dirty="0" smtClean="0"/>
              <a:t>Society class </a:t>
            </a:r>
            <a:r>
              <a:rPr lang="en-US" sz="4400" dirty="0"/>
              <a:t>reps have multiple roles, including encouraging their classmates to complete the course evaluations for faculty and TAs and being a liaison between their class and the faculty members. The class reps bring formative course feedback to </a:t>
            </a:r>
            <a:r>
              <a:rPr lang="en-US" sz="4400" dirty="0" smtClean="0"/>
              <a:t>meetings and </a:t>
            </a:r>
            <a:r>
              <a:rPr lang="en-US" sz="4400" dirty="0"/>
              <a:t>work with </a:t>
            </a:r>
            <a:r>
              <a:rPr lang="en-US" sz="4400" dirty="0" smtClean="0"/>
              <a:t>the department </a:t>
            </a:r>
            <a:r>
              <a:rPr lang="en-US" sz="4400" dirty="0"/>
              <a:t>to resolve any student </a:t>
            </a:r>
            <a:r>
              <a:rPr lang="en-US" sz="4400" dirty="0" smtClean="0"/>
              <a:t>complaints. This reinforces </a:t>
            </a:r>
            <a:r>
              <a:rPr lang="en-US" sz="4400" dirty="0"/>
              <a:t>for our students that teaching quality and their learning experience are </a:t>
            </a:r>
            <a:r>
              <a:rPr lang="en-US" sz="4400" dirty="0" smtClean="0"/>
              <a:t>important.</a:t>
            </a:r>
            <a:r>
              <a:rPr lang="en-US" sz="4400" b="1" dirty="0" smtClean="0"/>
              <a:t> </a:t>
            </a:r>
            <a:r>
              <a:rPr lang="en-US" sz="4400" dirty="0">
                <a:hlinkClick r:id="rId8"/>
              </a:rPr>
              <a:t>https://</a:t>
            </a:r>
            <a:r>
              <a:rPr lang="en-US" sz="4400" dirty="0" smtClean="0">
                <a:hlinkClick r:id="rId8"/>
              </a:rPr>
              <a:t>tinyurl.com/yxa2d3dx</a:t>
            </a:r>
            <a:r>
              <a:rPr lang="en-US" sz="4400" dirty="0" smtClean="0"/>
              <a:t> </a:t>
            </a:r>
            <a:endParaRPr lang="en-US" sz="4400" dirty="0"/>
          </a:p>
        </p:txBody>
      </p:sp>
      <p:pic>
        <p:nvPicPr>
          <p:cNvPr id="33" name="Picture 32">
            <a:extLst>
              <a:ext uri="{FF2B5EF4-FFF2-40B4-BE49-F238E27FC236}">
                <a16:creationId xmlns:a16="http://schemas.microsoft.com/office/drawing/2014/main" id="{F67A9D10-A182-624F-8AEA-500D15A2A1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120125">
            <a:off x="18426364" y="5436122"/>
            <a:ext cx="6202885" cy="6390857"/>
          </a:xfrm>
          <a:prstGeom prst="rect">
            <a:avLst/>
          </a:prstGeom>
        </p:spPr>
      </p:pic>
      <p:pic>
        <p:nvPicPr>
          <p:cNvPr id="40" name="Picture 39">
            <a:extLst>
              <a:ext uri="{FF2B5EF4-FFF2-40B4-BE49-F238E27FC236}">
                <a16:creationId xmlns:a16="http://schemas.microsoft.com/office/drawing/2014/main" id="{ACF78DEA-4395-CD4C-BE29-036ADB2342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9422" y="888595"/>
            <a:ext cx="1636279" cy="1881719"/>
          </a:xfrm>
          <a:prstGeom prst="rect">
            <a:avLst/>
          </a:prstGeom>
        </p:spPr>
      </p:pic>
      <p:pic>
        <p:nvPicPr>
          <p:cNvPr id="41" name="Picture 40">
            <a:extLst>
              <a:ext uri="{FF2B5EF4-FFF2-40B4-BE49-F238E27FC236}">
                <a16:creationId xmlns:a16="http://schemas.microsoft.com/office/drawing/2014/main" id="{E4962427-5844-1243-AB60-D2E25B3C6E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76639" y="1256534"/>
            <a:ext cx="2549008" cy="1419701"/>
          </a:xfrm>
          <a:prstGeom prst="rect">
            <a:avLst/>
          </a:prstGeom>
        </p:spPr>
      </p:pic>
      <p:pic>
        <p:nvPicPr>
          <p:cNvPr id="44" name="Picture 43">
            <a:extLst>
              <a:ext uri="{FF2B5EF4-FFF2-40B4-BE49-F238E27FC236}">
                <a16:creationId xmlns:a16="http://schemas.microsoft.com/office/drawing/2014/main" id="{1024024B-3EA0-1F47-BC9C-74EF867186C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45252" y="1312392"/>
            <a:ext cx="3707669" cy="1307983"/>
          </a:xfrm>
          <a:prstGeom prst="rect">
            <a:avLst/>
          </a:prstGeom>
        </p:spPr>
      </p:pic>
      <p:pic>
        <p:nvPicPr>
          <p:cNvPr id="46" name="Picture 45">
            <a:extLst>
              <a:ext uri="{FF2B5EF4-FFF2-40B4-BE49-F238E27FC236}">
                <a16:creationId xmlns:a16="http://schemas.microsoft.com/office/drawing/2014/main" id="{67209564-BDF3-564A-9D0C-199702A9DC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026534" y="3151516"/>
            <a:ext cx="3117273" cy="1511405"/>
          </a:xfrm>
          <a:prstGeom prst="rect">
            <a:avLst/>
          </a:prstGeom>
        </p:spPr>
      </p:pic>
      <p:pic>
        <p:nvPicPr>
          <p:cNvPr id="47" name="Picture 46">
            <a:extLst>
              <a:ext uri="{FF2B5EF4-FFF2-40B4-BE49-F238E27FC236}">
                <a16:creationId xmlns:a16="http://schemas.microsoft.com/office/drawing/2014/main" id="{A34C9D64-834B-6040-AB29-A9183210219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146113" y="3037648"/>
            <a:ext cx="4763390" cy="1612950"/>
          </a:xfrm>
          <a:prstGeom prst="rect">
            <a:avLst/>
          </a:prstGeom>
        </p:spPr>
      </p:pic>
      <p:pic>
        <p:nvPicPr>
          <p:cNvPr id="49" name="Picture 48">
            <a:extLst>
              <a:ext uri="{FF2B5EF4-FFF2-40B4-BE49-F238E27FC236}">
                <a16:creationId xmlns:a16="http://schemas.microsoft.com/office/drawing/2014/main" id="{B96779C7-8489-3A45-AA90-684680EC910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080968" y="3303480"/>
            <a:ext cx="3688080" cy="977900"/>
          </a:xfrm>
          <a:prstGeom prst="rect">
            <a:avLst/>
          </a:prstGeom>
        </p:spPr>
      </p:pic>
      <p:pic>
        <p:nvPicPr>
          <p:cNvPr id="50" name="Picture 49">
            <a:extLst>
              <a:ext uri="{FF2B5EF4-FFF2-40B4-BE49-F238E27FC236}">
                <a16:creationId xmlns:a16="http://schemas.microsoft.com/office/drawing/2014/main" id="{4C56391A-1F54-0D45-A6DB-E472A72CE8D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974569" y="1726673"/>
            <a:ext cx="3841487" cy="913141"/>
          </a:xfrm>
          <a:prstGeom prst="rect">
            <a:avLst/>
          </a:prstGeom>
        </p:spPr>
      </p:pic>
      <p:pic>
        <p:nvPicPr>
          <p:cNvPr id="51" name="Picture 50">
            <a:extLst>
              <a:ext uri="{FF2B5EF4-FFF2-40B4-BE49-F238E27FC236}">
                <a16:creationId xmlns:a16="http://schemas.microsoft.com/office/drawing/2014/main" id="{E2029154-8E30-5A4D-887D-D2309B3EC2C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248203" y="1459469"/>
            <a:ext cx="3174783" cy="1179701"/>
          </a:xfrm>
          <a:prstGeom prst="rect">
            <a:avLst/>
          </a:prstGeom>
        </p:spPr>
      </p:pic>
      <p:pic>
        <p:nvPicPr>
          <p:cNvPr id="52" name="Picture 5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855133" y="904040"/>
            <a:ext cx="1772195" cy="1772195"/>
          </a:xfrm>
          <a:prstGeom prst="rect">
            <a:avLst/>
          </a:prstGeom>
        </p:spPr>
      </p:pic>
    </p:spTree>
    <p:extLst>
      <p:ext uri="{BB962C8B-B14F-4D97-AF65-F5344CB8AC3E}">
        <p14:creationId xmlns:p14="http://schemas.microsoft.com/office/powerpoint/2010/main" val="239187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56387</TotalTime>
  <Words>705</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 Light</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Shaw</dc:creator>
  <cp:lastModifiedBy>Lindsay Shaw</cp:lastModifiedBy>
  <cp:revision>243</cp:revision>
  <dcterms:created xsi:type="dcterms:W3CDTF">2015-03-05T21:07:35Z</dcterms:created>
  <dcterms:modified xsi:type="dcterms:W3CDTF">2019-05-29T12:35:25Z</dcterms:modified>
</cp:coreProperties>
</file>